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3"/>
  </p:notesMasterIdLst>
  <p:sldIdLst>
    <p:sldId id="263" r:id="rId5"/>
    <p:sldId id="264" r:id="rId6"/>
    <p:sldId id="265" r:id="rId7"/>
    <p:sldId id="266" r:id="rId8"/>
    <p:sldId id="306" r:id="rId9"/>
    <p:sldId id="307" r:id="rId10"/>
    <p:sldId id="308" r:id="rId11"/>
    <p:sldId id="309" r:id="rId12"/>
    <p:sldId id="310" r:id="rId13"/>
    <p:sldId id="311" r:id="rId14"/>
    <p:sldId id="272" r:id="rId15"/>
    <p:sldId id="273" r:id="rId16"/>
    <p:sldId id="274" r:id="rId17"/>
    <p:sldId id="275" r:id="rId18"/>
    <p:sldId id="276" r:id="rId19"/>
    <p:sldId id="277" r:id="rId20"/>
    <p:sldId id="312" r:id="rId21"/>
    <p:sldId id="279" r:id="rId22"/>
    <p:sldId id="280" r:id="rId23"/>
    <p:sldId id="281" r:id="rId24"/>
    <p:sldId id="282" r:id="rId25"/>
    <p:sldId id="283" r:id="rId26"/>
    <p:sldId id="284" r:id="rId27"/>
    <p:sldId id="285" r:id="rId28"/>
    <p:sldId id="286" r:id="rId29"/>
    <p:sldId id="287" r:id="rId30"/>
    <p:sldId id="289" r:id="rId31"/>
    <p:sldId id="288" r:id="rId32"/>
    <p:sldId id="290" r:id="rId33"/>
    <p:sldId id="291" r:id="rId34"/>
    <p:sldId id="314" r:id="rId35"/>
    <p:sldId id="305" r:id="rId36"/>
    <p:sldId id="298" r:id="rId37"/>
    <p:sldId id="302" r:id="rId38"/>
    <p:sldId id="313" r:id="rId39"/>
    <p:sldId id="294" r:id="rId40"/>
    <p:sldId id="300" r:id="rId41"/>
    <p:sldId id="299"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
          <p15:clr>
            <a:srgbClr val="A4A3A4"/>
          </p15:clr>
        </p15:guide>
        <p15:guide id="2" pos="575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nna's PC" initials="DP"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60"/>
    <a:srgbClr val="6698C4"/>
    <a:srgbClr val="33689D"/>
    <a:srgbClr val="0A0A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94" autoAdjust="0"/>
    <p:restoredTop sz="86386" autoAdjust="0"/>
  </p:normalViewPr>
  <p:slideViewPr>
    <p:cSldViewPr snapToGrid="0">
      <p:cViewPr varScale="1">
        <p:scale>
          <a:sx n="136" d="100"/>
          <a:sy n="136" d="100"/>
        </p:scale>
        <p:origin x="480" y="132"/>
      </p:cViewPr>
      <p:guideLst>
        <p:guide orient="horz" pos="16"/>
        <p:guide pos="5759"/>
      </p:guideLst>
    </p:cSldViewPr>
  </p:slideViewPr>
  <p:outlineViewPr>
    <p:cViewPr>
      <p:scale>
        <a:sx n="33" d="100"/>
        <a:sy n="33" d="100"/>
      </p:scale>
      <p:origin x="0" y="-14862"/>
    </p:cViewPr>
  </p:outlineViewPr>
  <p:notesTextViewPr>
    <p:cViewPr>
      <p:scale>
        <a:sx n="1" d="1"/>
        <a:sy n="1" d="1"/>
      </p:scale>
      <p:origin x="0" y="0"/>
    </p:cViewPr>
  </p:notesTextViewPr>
  <p:notesViewPr>
    <p:cSldViewPr snapToGrid="0">
      <p:cViewPr varScale="1">
        <p:scale>
          <a:sx n="65" d="100"/>
          <a:sy n="65" d="100"/>
        </p:scale>
        <p:origin x="-264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7F3412-A0FF-6A4E-A647-C45ACBB3A515}" type="datetimeFigureOut">
              <a:rPr lang="en-US" smtClean="0"/>
              <a:t>3/10/2021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7EDBDF-098E-464E-9A14-14F2DB176419}" type="slidenum">
              <a:rPr lang="en-US" smtClean="0"/>
              <a:t>‹#›</a:t>
            </a:fld>
            <a:endParaRPr lang="en-US"/>
          </a:p>
        </p:txBody>
      </p:sp>
    </p:spTree>
    <p:extLst>
      <p:ext uri="{BB962C8B-B14F-4D97-AF65-F5344CB8AC3E}">
        <p14:creationId xmlns:p14="http://schemas.microsoft.com/office/powerpoint/2010/main" val="5208493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1" kern="1200" dirty="0">
                <a:solidFill>
                  <a:schemeClr val="tx1"/>
                </a:solidFill>
                <a:effectLst/>
                <a:latin typeface="+mn-lt"/>
                <a:ea typeface="+mn-ea"/>
                <a:cs typeface="+mn-cs"/>
              </a:rPr>
              <a:t>[Notes to Facilitator: </a:t>
            </a:r>
            <a:r>
              <a:rPr lang="en-US" sz="1200" b="0" i="1" strike="noStrike" kern="1200" dirty="0">
                <a:solidFill>
                  <a:schemeClr val="tx1"/>
                </a:solidFill>
                <a:effectLst/>
                <a:latin typeface="+mn-lt"/>
                <a:ea typeface="+mn-ea"/>
                <a:cs typeface="+mn-cs"/>
              </a:rPr>
              <a:t>T</a:t>
            </a:r>
            <a:r>
              <a:rPr lang="en-US" sz="1200" b="0" i="1" kern="1200" dirty="0">
                <a:solidFill>
                  <a:schemeClr val="tx1"/>
                </a:solidFill>
                <a:effectLst/>
                <a:latin typeface="+mn-lt"/>
                <a:ea typeface="+mn-ea"/>
                <a:cs typeface="+mn-cs"/>
              </a:rPr>
              <a:t>his presentation</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is designed for use in a </a:t>
            </a:r>
            <a:r>
              <a:rPr lang="en-US" sz="1200" i="1" u="none" kern="1200" dirty="0">
                <a:solidFill>
                  <a:schemeClr val="tx1"/>
                </a:solidFill>
                <a:effectLst/>
                <a:latin typeface="+mn-lt"/>
                <a:ea typeface="+mn-ea"/>
                <a:cs typeface="+mn-cs"/>
              </a:rPr>
              <a:t>either a </a:t>
            </a:r>
            <a:r>
              <a:rPr lang="en-US" sz="1200" i="1" kern="1200" dirty="0">
                <a:solidFill>
                  <a:schemeClr val="tx1"/>
                </a:solidFill>
                <a:effectLst/>
                <a:latin typeface="+mn-lt"/>
                <a:ea typeface="+mn-ea"/>
                <a:cs typeface="+mn-cs"/>
              </a:rPr>
              <a:t>live </a:t>
            </a:r>
            <a:r>
              <a:rPr lang="en-US" sz="1200" i="1" u="none" kern="1200" dirty="0">
                <a:solidFill>
                  <a:schemeClr val="tx1"/>
                </a:solidFill>
                <a:effectLst/>
                <a:latin typeface="+mn-lt"/>
                <a:ea typeface="+mn-ea"/>
                <a:cs typeface="+mn-cs"/>
              </a:rPr>
              <a:t>or a </a:t>
            </a:r>
            <a:r>
              <a:rPr lang="en-US" sz="1200" i="1" kern="1200" dirty="0">
                <a:solidFill>
                  <a:schemeClr val="tx1"/>
                </a:solidFill>
                <a:effectLst/>
                <a:latin typeface="+mn-lt"/>
                <a:ea typeface="+mn-ea"/>
                <a:cs typeface="+mn-cs"/>
              </a:rPr>
              <a:t>webinar setting.  This presentation provides information, guidance, and examples, in accordance with EEO Regulations 29 CFR Part 30. </a:t>
            </a:r>
            <a:endParaRPr lang="en-US" sz="1600" i="1"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If you use the</a:t>
            </a:r>
            <a:r>
              <a:rPr lang="en-US" sz="1200" b="1" i="1"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Introduction to Anti-Harassment </a:t>
            </a:r>
            <a:r>
              <a:rPr lang="en-US" sz="1200" i="0" u="none" kern="1200" dirty="0">
                <a:solidFill>
                  <a:schemeClr val="tx1"/>
                </a:solidFill>
                <a:effectLst/>
                <a:latin typeface="+mn-lt"/>
                <a:ea typeface="+mn-ea"/>
                <a:cs typeface="+mn-cs"/>
              </a:rPr>
              <a:t>Training in </a:t>
            </a:r>
            <a:r>
              <a:rPr lang="en-US" sz="1200" i="0" kern="1200" dirty="0">
                <a:solidFill>
                  <a:schemeClr val="tx1"/>
                </a:solidFill>
                <a:effectLst/>
                <a:latin typeface="+mn-lt"/>
                <a:ea typeface="+mn-ea"/>
                <a:cs typeface="+mn-cs"/>
              </a:rPr>
              <a:t>Apprenticeship Programs </a:t>
            </a:r>
            <a:r>
              <a:rPr lang="en-US" sz="1200" i="1" kern="1200" dirty="0">
                <a:solidFill>
                  <a:schemeClr val="tx1"/>
                </a:solidFill>
                <a:effectLst/>
                <a:latin typeface="+mn-lt"/>
                <a:ea typeface="+mn-ea"/>
                <a:cs typeface="+mn-cs"/>
              </a:rPr>
              <a:t>video, you can leave out Slides 4-9, as many of the same points are covered.</a:t>
            </a:r>
            <a:endParaRPr lang="en-US" sz="1600" i="1"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sz="1200" i="1" u="none" strike="noStrike" kern="1200" dirty="0">
                <a:solidFill>
                  <a:schemeClr val="tx1"/>
                </a:solidFill>
                <a:effectLst/>
                <a:latin typeface="+mn-lt"/>
                <a:ea typeface="+mn-ea"/>
                <a:cs typeface="+mn-cs"/>
              </a:rPr>
              <a:t>There are some </a:t>
            </a:r>
            <a:r>
              <a:rPr lang="en-US" sz="1200" i="1" u="none" kern="1200" dirty="0">
                <a:solidFill>
                  <a:schemeClr val="tx1"/>
                </a:solidFill>
                <a:effectLst/>
                <a:latin typeface="+mn-lt"/>
                <a:ea typeface="+mn-ea"/>
                <a:cs typeface="+mn-cs"/>
              </a:rPr>
              <a:t>organization-specific policies that you should include</a:t>
            </a:r>
            <a:r>
              <a:rPr lang="en-US" sz="1200" i="1" u="none" kern="1200" baseline="0" dirty="0">
                <a:solidFill>
                  <a:schemeClr val="tx1"/>
                </a:solidFill>
                <a:effectLst/>
                <a:latin typeface="+mn-lt"/>
                <a:ea typeface="+mn-ea"/>
                <a:cs typeface="+mn-cs"/>
              </a:rPr>
              <a:t> – in particular: </a:t>
            </a:r>
          </a:p>
          <a:p>
            <a:pPr marL="628650" lvl="1" indent="-171450">
              <a:buFont typeface="Arial"/>
              <a:buChar char="•"/>
            </a:pPr>
            <a:r>
              <a:rPr lang="en-US" sz="1200" i="1" u="none" kern="1200" dirty="0">
                <a:solidFill>
                  <a:schemeClr val="tx1"/>
                </a:solidFill>
                <a:effectLst/>
                <a:latin typeface="+mn-lt"/>
                <a:ea typeface="+mn-ea"/>
                <a:cs typeface="+mn-cs"/>
              </a:rPr>
              <a:t>Lay out clearly your policies regarding harassment, intimidation or retaliation and the </a:t>
            </a:r>
            <a:r>
              <a:rPr lang="en-US" sz="1200" b="0" i="1" u="none" kern="1200" dirty="0">
                <a:solidFill>
                  <a:schemeClr val="tx1"/>
                </a:solidFill>
                <a:effectLst/>
                <a:latin typeface="+mn-lt"/>
                <a:ea typeface="+mn-ea"/>
                <a:cs typeface="+mn-cs"/>
              </a:rPr>
              <a:t>consequences for apprentices/employees who engage in those behaviors</a:t>
            </a:r>
            <a:r>
              <a:rPr lang="en-US" sz="1200" b="0" i="1" u="none" strike="noStrike" kern="1200" baseline="0" dirty="0">
                <a:solidFill>
                  <a:schemeClr val="tx1"/>
                </a:solidFill>
                <a:effectLst/>
                <a:latin typeface="+mn-lt"/>
                <a:ea typeface="+mn-ea"/>
                <a:cs typeface="+mn-cs"/>
              </a:rPr>
              <a:t> </a:t>
            </a:r>
            <a:r>
              <a:rPr lang="en-US" sz="1200" b="1" i="1" u="none" strike="noStrike" kern="1200" dirty="0">
                <a:solidFill>
                  <a:schemeClr val="tx1"/>
                </a:solidFill>
                <a:effectLst/>
                <a:latin typeface="+mn-lt"/>
                <a:ea typeface="+mn-ea"/>
                <a:cs typeface="+mn-cs"/>
              </a:rPr>
              <a:t>(see slide 8</a:t>
            </a:r>
            <a:r>
              <a:rPr lang="en-US" sz="1200" i="1" u="none" strike="noStrike" kern="1200" dirty="0">
                <a:solidFill>
                  <a:schemeClr val="tx1"/>
                </a:solidFill>
                <a:effectLst/>
                <a:latin typeface="+mn-lt"/>
                <a:ea typeface="+mn-ea"/>
                <a:cs typeface="+mn-cs"/>
              </a:rPr>
              <a:t>)</a:t>
            </a:r>
            <a:r>
              <a:rPr lang="en-US" sz="1200" i="1" u="none" kern="1200" dirty="0">
                <a:solidFill>
                  <a:schemeClr val="tx1"/>
                </a:solidFill>
                <a:effectLst/>
                <a:latin typeface="+mn-lt"/>
                <a:ea typeface="+mn-ea"/>
                <a:cs typeface="+mn-cs"/>
              </a:rPr>
              <a:t>. </a:t>
            </a:r>
            <a:endParaRPr lang="en-US" sz="1600" i="1" u="none" kern="1200" dirty="0">
              <a:solidFill>
                <a:schemeClr val="tx1"/>
              </a:solidFill>
              <a:effectLst/>
              <a:latin typeface="+mn-lt"/>
              <a:ea typeface="+mn-ea"/>
              <a:cs typeface="+mn-cs"/>
            </a:endParaRPr>
          </a:p>
          <a:p>
            <a:pPr marL="628650" lvl="1" indent="-171450">
              <a:buFont typeface="Arial"/>
              <a:buChar char="•"/>
            </a:pPr>
            <a:r>
              <a:rPr lang="en-US" sz="1200" i="1" kern="1200" dirty="0">
                <a:solidFill>
                  <a:schemeClr val="tx1"/>
                </a:solidFill>
                <a:effectLst/>
                <a:latin typeface="+mn-lt"/>
                <a:ea typeface="+mn-ea"/>
                <a:cs typeface="+mn-cs"/>
              </a:rPr>
              <a:t>Customize the “Report It” slides to include contact information and any additional guidance specific to your organization </a:t>
            </a:r>
            <a:r>
              <a:rPr lang="en-US" sz="1200" b="1" i="1" kern="1200" dirty="0">
                <a:solidFill>
                  <a:schemeClr val="tx1"/>
                </a:solidFill>
                <a:effectLst/>
                <a:latin typeface="+mn-lt"/>
                <a:ea typeface="+mn-ea"/>
                <a:cs typeface="+mn-cs"/>
              </a:rPr>
              <a:t>(see slides 38-39) .</a:t>
            </a:r>
            <a:endParaRPr lang="en-US" sz="1600" b="1"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0" i="1" baseline="0"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i="1" u="none" kern="1200" dirty="0">
                <a:solidFill>
                  <a:schemeClr val="tx1"/>
                </a:solidFill>
                <a:effectLst/>
                <a:latin typeface="+mn-lt"/>
                <a:ea typeface="+mn-ea"/>
                <a:cs typeface="+mn-cs"/>
              </a:rPr>
              <a:t>In addition, </a:t>
            </a:r>
            <a:r>
              <a:rPr lang="en-US" sz="1200" i="1" kern="1200" dirty="0">
                <a:solidFill>
                  <a:schemeClr val="tx1"/>
                </a:solidFill>
                <a:effectLst/>
                <a:latin typeface="+mn-lt"/>
                <a:ea typeface="+mn-ea"/>
                <a:cs typeface="+mn-cs"/>
              </a:rPr>
              <a:t>discussion questions and key learning points </a:t>
            </a:r>
            <a:r>
              <a:rPr lang="en-US" sz="1200" i="1" strike="noStrike" kern="1200" dirty="0">
                <a:solidFill>
                  <a:schemeClr val="tx1"/>
                </a:solidFill>
                <a:effectLst/>
                <a:latin typeface="+mn-lt"/>
                <a:ea typeface="+mn-ea"/>
                <a:cs typeface="+mn-cs"/>
              </a:rPr>
              <a:t>may </a:t>
            </a:r>
            <a:r>
              <a:rPr lang="en-US" sz="1200" i="1" kern="1200" dirty="0">
                <a:solidFill>
                  <a:schemeClr val="tx1"/>
                </a:solidFill>
                <a:effectLst/>
                <a:latin typeface="+mn-lt"/>
                <a:ea typeface="+mn-ea"/>
                <a:cs typeface="+mn-cs"/>
              </a:rPr>
              <a:t>be tailored to your needs </a:t>
            </a:r>
            <a:r>
              <a:rPr lang="en-US" sz="1200" i="1" strike="noStrike" kern="1200" dirty="0">
                <a:solidFill>
                  <a:schemeClr val="tx1"/>
                </a:solidFill>
                <a:effectLst/>
                <a:latin typeface="+mn-lt"/>
                <a:ea typeface="+mn-ea"/>
                <a:cs typeface="+mn-cs"/>
              </a:rPr>
              <a:t>in a variety of ways, </a:t>
            </a:r>
            <a:r>
              <a:rPr lang="en-US" sz="1200" i="1" strike="noStrike" kern="1200" baseline="0" dirty="0">
                <a:solidFill>
                  <a:schemeClr val="tx1"/>
                </a:solidFill>
                <a:effectLst/>
                <a:latin typeface="+mn-lt"/>
                <a:ea typeface="+mn-ea"/>
                <a:cs typeface="+mn-cs"/>
              </a:rPr>
              <a:t>as long as </a:t>
            </a:r>
            <a:r>
              <a:rPr lang="en-US" sz="1200" i="1" kern="1200" dirty="0">
                <a:solidFill>
                  <a:schemeClr val="tx1"/>
                </a:solidFill>
                <a:effectLst/>
                <a:latin typeface="+mn-lt"/>
                <a:ea typeface="+mn-ea"/>
                <a:cs typeface="+mn-cs"/>
              </a:rPr>
              <a:t>the overall message remains in alignment with the federal regulations:</a:t>
            </a:r>
            <a:endParaRPr lang="en-US" sz="16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i="1" strike="noStrike" kern="1200" dirty="0">
                <a:solidFill>
                  <a:schemeClr val="tx1"/>
                </a:solidFill>
                <a:effectLst/>
                <a:latin typeface="+mn-lt"/>
                <a:ea typeface="+mn-ea"/>
                <a:cs typeface="+mn-cs"/>
              </a:rPr>
              <a:t>Include the </a:t>
            </a:r>
            <a:r>
              <a:rPr lang="en-US" sz="1200" i="1" u="none" strike="noStrike" kern="1200" dirty="0">
                <a:solidFill>
                  <a:schemeClr val="tx1"/>
                </a:solidFill>
                <a:effectLst/>
                <a:latin typeface="+mn-lt"/>
                <a:ea typeface="+mn-ea"/>
                <a:cs typeface="+mn-cs"/>
              </a:rPr>
              <a:t>organization’s name and logo (lower right).</a:t>
            </a:r>
            <a:endParaRPr lang="en-US" sz="1600" i="1" u="none" strike="noStrike" kern="1200" dirty="0">
              <a:solidFill>
                <a:schemeClr val="tx1"/>
              </a:solidFill>
              <a:effectLst/>
              <a:latin typeface="+mn-lt"/>
              <a:ea typeface="+mn-ea"/>
              <a:cs typeface="+mn-cs"/>
            </a:endParaRPr>
          </a:p>
          <a:p>
            <a:pPr marL="628650" lvl="1" indent="-171450">
              <a:buFont typeface="Arial"/>
              <a:buChar char="•"/>
            </a:pPr>
            <a:r>
              <a:rPr lang="en-US" sz="1200" i="1" u="none" strike="noStrike" kern="1200" dirty="0">
                <a:solidFill>
                  <a:schemeClr val="tx1"/>
                </a:solidFill>
                <a:effectLst/>
                <a:latin typeface="+mn-lt"/>
                <a:ea typeface="+mn-ea"/>
                <a:cs typeface="+mn-cs"/>
              </a:rPr>
              <a:t>Use different images to better reflect the organization’s work environment(s) and/or employee and apprentice demographics.</a:t>
            </a:r>
            <a:endParaRPr lang="en-US" sz="1600" i="1" u="none" strike="noStrik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0" i="1" u="none" baseline="0"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0" i="1" u="none" strike="noStrike" baseline="0" dirty="0"/>
              <a:t>Consider </a:t>
            </a:r>
            <a:r>
              <a:rPr lang="en-US" b="0" i="1" u="none" baseline="0" dirty="0"/>
              <a:t>conducting separate training sessions, one for managers, forepersons, supervisors, </a:t>
            </a:r>
            <a:r>
              <a:rPr lang="en-US" b="0" i="1" u="none" baseline="0" dirty="0" err="1"/>
              <a:t>journeyworkers</a:t>
            </a:r>
            <a:r>
              <a:rPr lang="en-US" b="0" i="1" u="none" baseline="0" dirty="0"/>
              <a:t>, and other employees who train, supervise, or mentor apprentices, and another for apprentices</a:t>
            </a:r>
            <a:r>
              <a:rPr lang="en-US" b="1" i="1" u="none" baseline="0" dirty="0"/>
              <a:t>. </a:t>
            </a:r>
            <a:r>
              <a:rPr lang="en-US" b="0" i="1" u="none" strike="noStrike" baseline="0" dirty="0"/>
              <a:t>Several of the included </a:t>
            </a:r>
            <a:r>
              <a:rPr lang="en-US" b="0" i="1" u="none" baseline="0" dirty="0"/>
              <a:t>scenarios include Discussion Questions that are specific to the manager/trainer. </a:t>
            </a:r>
            <a:r>
              <a:rPr lang="en-US" b="1" i="1" u="none" baseline="0" dirty="0"/>
              <a:t>(See Facilitator Notes on slides #17, 26. 31, and 35)</a:t>
            </a:r>
            <a:endParaRPr lang="en-US" b="1" dirty="0"/>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1</a:t>
            </a:fld>
            <a:endParaRPr lang="en-US"/>
          </a:p>
        </p:txBody>
      </p:sp>
    </p:spTree>
    <p:extLst>
      <p:ext uri="{BB962C8B-B14F-4D97-AF65-F5344CB8AC3E}">
        <p14:creationId xmlns:p14="http://schemas.microsoft.com/office/powerpoint/2010/main" val="2095130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[Note to Facilitator:  Discuss:</a:t>
            </a:r>
            <a:r>
              <a:rPr lang="en-US" sz="1200" i="1" kern="1200" dirty="0">
                <a:solidFill>
                  <a:schemeClr val="tx1"/>
                </a:solidFill>
                <a:effectLst/>
                <a:latin typeface="+mn-lt"/>
                <a:ea typeface="+mn-ea"/>
                <a:cs typeface="+mn-cs"/>
              </a:rPr>
              <a:t> Questions</a:t>
            </a:r>
            <a:r>
              <a:rPr lang="en-US" sz="1200" i="1" kern="1200" baseline="0" dirty="0">
                <a:solidFill>
                  <a:schemeClr val="tx1"/>
                </a:solidFill>
                <a:effectLst/>
                <a:latin typeface="+mn-lt"/>
                <a:ea typeface="+mn-ea"/>
                <a:cs typeface="+mn-cs"/>
              </a:rPr>
              <a:t> on screen; state or, if they have already been offered, reiterate correct responses at end of discussion of each.]</a:t>
            </a:r>
          </a:p>
          <a:p>
            <a:endParaRPr lang="en-US" sz="1200" i="1"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Facilitator:</a:t>
            </a:r>
          </a:p>
          <a:p>
            <a:pPr marL="228600" indent="-228600">
              <a:buFont typeface="+mj-lt"/>
              <a:buAutoNum type="arabicPeriod"/>
            </a:pPr>
            <a:r>
              <a:rPr lang="en-US" sz="1200" i="0" kern="1200" dirty="0">
                <a:solidFill>
                  <a:schemeClr val="tx1"/>
                </a:solidFill>
                <a:effectLst/>
                <a:latin typeface="+mn-lt"/>
                <a:ea typeface="+mn-ea"/>
                <a:cs typeface="+mn-cs"/>
              </a:rPr>
              <a:t>In</a:t>
            </a:r>
            <a:r>
              <a:rPr lang="en-US" sz="1200" i="0" kern="1200" baseline="0" dirty="0">
                <a:solidFill>
                  <a:schemeClr val="tx1"/>
                </a:solidFill>
                <a:effectLst/>
                <a:latin typeface="+mn-lt"/>
                <a:ea typeface="+mn-ea"/>
                <a:cs typeface="+mn-cs"/>
              </a:rPr>
              <a:t> what ways might h</a:t>
            </a:r>
            <a:r>
              <a:rPr lang="en-US" sz="1200" i="0" kern="1200" dirty="0">
                <a:solidFill>
                  <a:schemeClr val="tx1"/>
                </a:solidFill>
                <a:effectLst/>
                <a:latin typeface="+mn-lt"/>
                <a:ea typeface="+mn-ea"/>
                <a:cs typeface="+mn-cs"/>
              </a:rPr>
              <a:t>arassment affect </a:t>
            </a:r>
          </a:p>
          <a:p>
            <a:pPr marL="685800" lvl="1" indent="-228600">
              <a:buFont typeface="+mj-lt"/>
              <a:buAutoNum type="alphaLcPeriod"/>
            </a:pPr>
            <a:r>
              <a:rPr lang="en-US" sz="1200" i="0" kern="1200" dirty="0">
                <a:solidFill>
                  <a:schemeClr val="tx1"/>
                </a:solidFill>
                <a:effectLst/>
                <a:latin typeface="+mn-lt"/>
                <a:ea typeface="+mn-ea"/>
                <a:cs typeface="+mn-cs"/>
              </a:rPr>
              <a:t>the individual’s</a:t>
            </a:r>
            <a:r>
              <a:rPr lang="en-US" sz="1200" i="0" kern="1200" baseline="0" dirty="0">
                <a:solidFill>
                  <a:schemeClr val="tx1"/>
                </a:solidFill>
                <a:effectLst/>
                <a:latin typeface="+mn-lt"/>
                <a:ea typeface="+mn-ea"/>
                <a:cs typeface="+mn-cs"/>
              </a:rPr>
              <a:t> or team’s</a:t>
            </a:r>
            <a:r>
              <a:rPr lang="en-US" sz="1200" i="0" kern="1200" dirty="0">
                <a:solidFill>
                  <a:schemeClr val="tx1"/>
                </a:solidFill>
                <a:effectLst/>
                <a:latin typeface="+mn-lt"/>
                <a:ea typeface="+mn-ea"/>
                <a:cs typeface="+mn-cs"/>
              </a:rPr>
              <a:t> ability to work effectively? </a:t>
            </a:r>
          </a:p>
          <a:p>
            <a:pPr marL="457200" marR="0" lvl="1" indent="0" algn="l" defTabSz="457200" rtl="0" eaLnBrk="1" fontAlgn="auto" latinLnBrk="0" hangingPunct="1">
              <a:lnSpc>
                <a:spcPct val="100000"/>
              </a:lnSpc>
              <a:spcBef>
                <a:spcPts val="0"/>
              </a:spcBef>
              <a:spcAft>
                <a:spcPts val="0"/>
              </a:spcAft>
              <a:buClrTx/>
              <a:buSzTx/>
              <a:buFont typeface="+mj-lt"/>
              <a:buNone/>
              <a:tabLst/>
              <a:defRPr/>
            </a:pPr>
            <a:r>
              <a:rPr lang="en-US" sz="1200" b="1" kern="1200" dirty="0">
                <a:solidFill>
                  <a:schemeClr val="tx1"/>
                </a:solidFill>
                <a:effectLst/>
                <a:latin typeface="+mn-lt"/>
                <a:ea typeface="+mn-ea"/>
                <a:cs typeface="+mn-cs"/>
              </a:rPr>
              <a:t>Answer: </a:t>
            </a:r>
            <a:r>
              <a:rPr lang="en-US" sz="1200" kern="1200" dirty="0">
                <a:solidFill>
                  <a:schemeClr val="tx1"/>
                </a:solidFill>
                <a:effectLst/>
                <a:latin typeface="+mn-lt"/>
                <a:ea typeface="+mn-ea"/>
                <a:cs typeface="+mn-cs"/>
              </a:rPr>
              <a:t>People who are harassed may experience depression, become ineffective at work or miss days of work, among other problems.</a:t>
            </a:r>
          </a:p>
          <a:p>
            <a:pPr marL="457200" lvl="1" indent="0">
              <a:buFont typeface="+mj-lt"/>
              <a:buNone/>
            </a:pPr>
            <a:r>
              <a:rPr lang="en-US" sz="1200" i="0" kern="1200" dirty="0">
                <a:solidFill>
                  <a:schemeClr val="tx1"/>
                </a:solidFill>
                <a:effectLst/>
                <a:latin typeface="+mn-lt"/>
                <a:ea typeface="+mn-ea"/>
                <a:cs typeface="+mn-cs"/>
              </a:rPr>
              <a:t> </a:t>
            </a:r>
          </a:p>
          <a:p>
            <a:pPr marL="457200" lvl="1" indent="0">
              <a:buFont typeface="+mj-lt"/>
              <a:buNone/>
            </a:pPr>
            <a:r>
              <a:rPr lang="en-US" sz="1200" b="1" i="1" kern="1200" dirty="0">
                <a:solidFill>
                  <a:schemeClr val="tx1"/>
                </a:solidFill>
                <a:effectLst/>
                <a:latin typeface="+mn-lt"/>
                <a:ea typeface="+mn-ea"/>
                <a:cs typeface="+mn-cs"/>
              </a:rPr>
              <a:t>b. [advance] </a:t>
            </a:r>
            <a:r>
              <a:rPr lang="en-US" sz="1200" i="0" kern="1200" dirty="0">
                <a:solidFill>
                  <a:schemeClr val="tx1"/>
                </a:solidFill>
                <a:effectLst/>
                <a:latin typeface="+mn-lt"/>
                <a:ea typeface="+mn-ea"/>
                <a:cs typeface="+mn-cs"/>
              </a:rPr>
              <a:t>the</a:t>
            </a:r>
            <a:r>
              <a:rPr lang="en-US" sz="1200" i="0" kern="1200" baseline="0" dirty="0">
                <a:solidFill>
                  <a:schemeClr val="tx1"/>
                </a:solidFill>
                <a:effectLst/>
                <a:latin typeface="+mn-lt"/>
                <a:ea typeface="+mn-ea"/>
                <a:cs typeface="+mn-cs"/>
              </a:rPr>
              <a:t> organization?</a:t>
            </a:r>
            <a:endParaRPr lang="en-US" sz="1200" i="1"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Answer: </a:t>
            </a:r>
            <a:r>
              <a:rPr lang="en-US" sz="1200" kern="1200" dirty="0">
                <a:solidFill>
                  <a:schemeClr val="tx1"/>
                </a:solidFill>
                <a:effectLst/>
                <a:latin typeface="+mn-lt"/>
                <a:ea typeface="+mn-ea"/>
                <a:cs typeface="+mn-cs"/>
              </a:rPr>
              <a:t>Harassment can negatively impact not only individuals,</a:t>
            </a:r>
            <a:r>
              <a:rPr lang="en-US" sz="1200" kern="1200" baseline="0" dirty="0">
                <a:solidFill>
                  <a:schemeClr val="tx1"/>
                </a:solidFill>
                <a:effectLst/>
                <a:latin typeface="+mn-lt"/>
                <a:ea typeface="+mn-ea"/>
                <a:cs typeface="+mn-cs"/>
              </a:rPr>
              <a:t> but also</a:t>
            </a:r>
            <a:endParaRPr lang="en-US" sz="1200" kern="1200" dirty="0">
              <a:solidFill>
                <a:schemeClr val="tx1"/>
              </a:solidFill>
              <a:effectLst/>
              <a:latin typeface="+mn-lt"/>
              <a:ea typeface="+mn-ea"/>
              <a:cs typeface="+mn-cs"/>
            </a:endParaRPr>
          </a:p>
          <a:p>
            <a:pPr marL="628650" lvl="1" indent="-171450">
              <a:buFont typeface="Arial"/>
              <a:buChar char="•"/>
            </a:pPr>
            <a:r>
              <a:rPr lang="en-US" sz="1200" kern="1200" dirty="0">
                <a:solidFill>
                  <a:schemeClr val="tx1"/>
                </a:solidFill>
                <a:effectLst/>
                <a:latin typeface="+mn-lt"/>
                <a:ea typeface="+mn-ea"/>
                <a:cs typeface="+mn-cs"/>
              </a:rPr>
              <a:t>our program’s culture</a:t>
            </a:r>
          </a:p>
          <a:p>
            <a:pPr marL="628650" lvl="1" indent="-171450">
              <a:buFont typeface="Arial"/>
              <a:buChar char="•"/>
            </a:pPr>
            <a:r>
              <a:rPr lang="en-US" sz="1200" kern="1200" dirty="0">
                <a:solidFill>
                  <a:schemeClr val="tx1"/>
                </a:solidFill>
                <a:effectLst/>
                <a:latin typeface="+mn-lt"/>
                <a:ea typeface="+mn-ea"/>
                <a:cs typeface="+mn-cs"/>
              </a:rPr>
              <a:t>recruitment and retention of apprentices</a:t>
            </a:r>
          </a:p>
          <a:p>
            <a:pPr marL="628650" lvl="1" indent="-171450">
              <a:buFont typeface="Arial"/>
              <a:buChar char="•"/>
            </a:pPr>
            <a:r>
              <a:rPr lang="en-US" sz="1200" kern="1200" dirty="0">
                <a:solidFill>
                  <a:schemeClr val="tx1"/>
                </a:solidFill>
                <a:effectLst/>
                <a:latin typeface="+mn-lt"/>
                <a:ea typeface="+mn-ea"/>
                <a:cs typeface="+mn-cs"/>
              </a:rPr>
              <a:t>our legal standing, and </a:t>
            </a:r>
          </a:p>
          <a:p>
            <a:pPr marL="628650" lvl="1" indent="-171450">
              <a:buFont typeface="Arial"/>
              <a:buChar char="•"/>
            </a:pPr>
            <a:r>
              <a:rPr lang="en-US" sz="1200" kern="1200" dirty="0">
                <a:solidFill>
                  <a:schemeClr val="tx1"/>
                </a:solidFill>
                <a:effectLst/>
                <a:latin typeface="+mn-lt"/>
                <a:ea typeface="+mn-ea"/>
                <a:cs typeface="+mn-cs"/>
              </a:rPr>
              <a:t>our reputation in the community.</a:t>
            </a:r>
          </a:p>
          <a:p>
            <a:pPr marL="685800" lvl="1" indent="-228600">
              <a:buFont typeface="+mj-lt"/>
              <a:buAutoNum type="alphaLcPeriod"/>
            </a:pPr>
            <a:endParaRPr lang="en-US" sz="1200" i="1" kern="1200" dirty="0">
              <a:solidFill>
                <a:schemeClr val="tx1"/>
              </a:solidFill>
              <a:effectLst/>
              <a:latin typeface="+mn-lt"/>
              <a:ea typeface="+mn-ea"/>
              <a:cs typeface="+mn-cs"/>
            </a:endParaRPr>
          </a:p>
          <a:p>
            <a:pPr marL="0" indent="0">
              <a:buFont typeface="+mj-lt"/>
              <a:buNone/>
            </a:pPr>
            <a:r>
              <a:rPr lang="en-US" sz="1200" b="1" i="0" kern="1200" dirty="0">
                <a:solidFill>
                  <a:schemeClr val="tx1"/>
                </a:solidFill>
                <a:effectLst/>
                <a:latin typeface="+mn-lt"/>
                <a:ea typeface="+mn-ea"/>
                <a:cs typeface="+mn-cs"/>
              </a:rPr>
              <a:t>2. </a:t>
            </a:r>
            <a:r>
              <a:rPr lang="en-US" sz="1200" b="1" i="1" kern="1200" dirty="0">
                <a:solidFill>
                  <a:schemeClr val="tx1"/>
                </a:solidFill>
                <a:effectLst/>
                <a:latin typeface="+mn-lt"/>
                <a:ea typeface="+mn-ea"/>
                <a:cs typeface="+mn-cs"/>
              </a:rPr>
              <a:t>[advance] </a:t>
            </a:r>
            <a:r>
              <a:rPr lang="en-US" sz="1200" b="0" i="0" kern="1200" dirty="0">
                <a:solidFill>
                  <a:schemeClr val="tx1"/>
                </a:solidFill>
                <a:effectLst/>
                <a:latin typeface="+mn-lt"/>
                <a:ea typeface="+mn-ea"/>
                <a:cs typeface="+mn-cs"/>
              </a:rPr>
              <a:t>What are</a:t>
            </a:r>
            <a:r>
              <a:rPr lang="en-US" sz="1200" b="0" i="0" kern="1200" baseline="0" dirty="0">
                <a:solidFill>
                  <a:schemeClr val="tx1"/>
                </a:solidFill>
                <a:effectLst/>
                <a:latin typeface="+mn-lt"/>
                <a:ea typeface="+mn-ea"/>
                <a:cs typeface="+mn-cs"/>
              </a:rPr>
              <a:t> the benefits of diversity in the workplace? </a:t>
            </a:r>
          </a:p>
          <a:p>
            <a:pPr marL="0" lvl="0" indent="0">
              <a:buFont typeface="Arial"/>
              <a:buNone/>
            </a:pPr>
            <a:r>
              <a:rPr lang="en-US" sz="1200" b="1" i="0" kern="1200" baseline="0" dirty="0">
                <a:solidFill>
                  <a:schemeClr val="tx1"/>
                </a:solidFill>
                <a:effectLst/>
                <a:latin typeface="+mn-lt"/>
                <a:ea typeface="+mn-ea"/>
                <a:cs typeface="+mn-cs"/>
              </a:rPr>
              <a:t>Answer: </a:t>
            </a:r>
            <a:r>
              <a:rPr lang="en-US" sz="1200" kern="120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harassment-free workplace creates an environment where apprentices and employees are more likely to </a:t>
            </a:r>
          </a:p>
          <a:p>
            <a:pPr marL="171450" lvl="0" indent="-171450">
              <a:buFont typeface="Arial"/>
              <a:buChar char="•"/>
            </a:pPr>
            <a:r>
              <a:rPr lang="en-US" sz="1200" kern="1200" baseline="0" dirty="0">
                <a:solidFill>
                  <a:schemeClr val="tx1"/>
                </a:solidFill>
                <a:effectLst/>
                <a:latin typeface="+mn-lt"/>
                <a:ea typeface="+mn-ea"/>
                <a:cs typeface="+mn-cs"/>
              </a:rPr>
              <a:t>feel valued and respected</a:t>
            </a:r>
          </a:p>
          <a:p>
            <a:pPr marL="171450" lvl="0" indent="-171450">
              <a:buFont typeface="Arial"/>
              <a:buChar char="•"/>
            </a:pPr>
            <a:r>
              <a:rPr lang="en-US" sz="1200" kern="1200" baseline="0" dirty="0">
                <a:solidFill>
                  <a:schemeClr val="tx1"/>
                </a:solidFill>
                <a:effectLst/>
                <a:latin typeface="+mn-lt"/>
                <a:ea typeface="+mn-ea"/>
                <a:cs typeface="+mn-cs"/>
              </a:rPr>
              <a:t>share different ideas and perspectives.</a:t>
            </a:r>
          </a:p>
          <a:p>
            <a:pPr marL="228600" indent="-228600">
              <a:buFont typeface="+mj-lt"/>
              <a:buAutoNum type="arabicPeriod"/>
            </a:pPr>
            <a:endParaRPr lang="en-US" i="1" dirty="0"/>
          </a:p>
        </p:txBody>
      </p:sp>
      <p:sp>
        <p:nvSpPr>
          <p:cNvPr id="4" name="Slide Number Placeholder 3"/>
          <p:cNvSpPr>
            <a:spLocks noGrp="1"/>
          </p:cNvSpPr>
          <p:nvPr>
            <p:ph type="sldNum" sz="quarter" idx="10"/>
          </p:nvPr>
        </p:nvSpPr>
        <p:spPr/>
        <p:txBody>
          <a:bodyPr/>
          <a:lstStyle/>
          <a:p>
            <a:fld id="{60F058F7-97FE-054A-BC12-63D33A18EE13}" type="slidenum">
              <a:rPr lang="en-US" smtClean="0"/>
              <a:t>10</a:t>
            </a:fld>
            <a:endParaRPr lang="en-US"/>
          </a:p>
        </p:txBody>
      </p:sp>
    </p:spTree>
    <p:extLst>
      <p:ext uri="{BB962C8B-B14F-4D97-AF65-F5344CB8AC3E}">
        <p14:creationId xmlns:p14="http://schemas.microsoft.com/office/powerpoint/2010/main" val="690847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[Transition]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Facilitator: </a:t>
            </a:r>
            <a:r>
              <a:rPr lang="en-US" sz="1200" kern="1200" dirty="0">
                <a:solidFill>
                  <a:schemeClr val="tx1"/>
                </a:solidFill>
                <a:effectLst/>
                <a:latin typeface="+mn-lt"/>
                <a:ea typeface="+mn-ea"/>
                <a:cs typeface="+mn-cs"/>
              </a:rPr>
              <a:t>Now that we’ve covered</a:t>
            </a:r>
            <a:r>
              <a:rPr lang="en-US" sz="1200" kern="1200" baseline="0" dirty="0">
                <a:solidFill>
                  <a:schemeClr val="tx1"/>
                </a:solidFill>
                <a:effectLst/>
                <a:latin typeface="+mn-lt"/>
                <a:ea typeface="+mn-ea"/>
                <a:cs typeface="+mn-cs"/>
              </a:rPr>
              <a:t> the basics of recognizing unlawful harassment in the workplace, let’s take a closer look by considering some scenarios.</a:t>
            </a:r>
            <a:endParaRPr lang="en-US" sz="1200" kern="1200" dirty="0">
              <a:solidFill>
                <a:schemeClr val="tx1"/>
              </a:solidFill>
              <a:effectLst/>
              <a:latin typeface="+mn-lt"/>
              <a:ea typeface="+mn-ea"/>
              <a:cs typeface="+mn-cs"/>
            </a:endParaRPr>
          </a:p>
          <a:p>
            <a:endParaRPr lang="en-US" dirty="0"/>
          </a:p>
          <a:p>
            <a:r>
              <a:rPr lang="en-US" i="1" dirty="0"/>
              <a:t>[</a:t>
            </a:r>
            <a:r>
              <a:rPr lang="en-US" b="1" i="1" dirty="0"/>
              <a:t>Note to Facilitator:  </a:t>
            </a:r>
            <a:r>
              <a:rPr lang="en-US" b="0" i="1" dirty="0"/>
              <a:t>Following are six different scenarios,</a:t>
            </a:r>
            <a:r>
              <a:rPr lang="en-US" b="0" i="1" baseline="0" dirty="0"/>
              <a:t> each of which each illustrates a different harassment issue in a different industry context.  Feel free to adapt these scenarios to your industry and to the issues that are likely to arise in your workforce.]</a:t>
            </a:r>
            <a:endParaRPr lang="en-US" b="1" i="1" dirty="0"/>
          </a:p>
        </p:txBody>
      </p:sp>
      <p:sp>
        <p:nvSpPr>
          <p:cNvPr id="4" name="Slide Number Placeholder 3"/>
          <p:cNvSpPr>
            <a:spLocks noGrp="1"/>
          </p:cNvSpPr>
          <p:nvPr>
            <p:ph type="sldNum" sz="quarter" idx="10"/>
          </p:nvPr>
        </p:nvSpPr>
        <p:spPr/>
        <p:txBody>
          <a:bodyPr/>
          <a:lstStyle/>
          <a:p>
            <a:fld id="{60F058F7-97FE-054A-BC12-63D33A18EE13}" type="slidenum">
              <a:rPr lang="en-US" smtClean="0"/>
              <a:t>11</a:t>
            </a:fld>
            <a:endParaRPr lang="en-US"/>
          </a:p>
        </p:txBody>
      </p:sp>
    </p:spTree>
    <p:extLst>
      <p:ext uri="{BB962C8B-B14F-4D97-AF65-F5344CB8AC3E}">
        <p14:creationId xmlns:p14="http://schemas.microsoft.com/office/powerpoint/2010/main" val="2102915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[Note to Facilitator: </a:t>
            </a:r>
            <a:r>
              <a:rPr lang="en-US" b="0" i="1" dirty="0"/>
              <a:t>Review</a:t>
            </a:r>
            <a:r>
              <a:rPr lang="en-US" b="0" i="1" baseline="0" dirty="0"/>
              <a:t> scenario.]</a:t>
            </a:r>
            <a:endParaRPr lang="en-US" b="0" i="1" dirty="0"/>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12</a:t>
            </a:fld>
            <a:endParaRPr lang="en-US"/>
          </a:p>
        </p:txBody>
      </p:sp>
    </p:spTree>
    <p:extLst>
      <p:ext uri="{BB962C8B-B14F-4D97-AF65-F5344CB8AC3E}">
        <p14:creationId xmlns:p14="http://schemas.microsoft.com/office/powerpoint/2010/main" val="2178147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[Note to Facilitator:  Discuss:</a:t>
            </a:r>
            <a:r>
              <a:rPr lang="en-US" sz="1200" i="1" kern="1200" dirty="0">
                <a:solidFill>
                  <a:schemeClr val="tx1"/>
                </a:solidFill>
                <a:effectLst/>
                <a:latin typeface="+mn-lt"/>
                <a:ea typeface="+mn-ea"/>
                <a:cs typeface="+mn-cs"/>
              </a:rPr>
              <a:t> Questions</a:t>
            </a:r>
            <a:r>
              <a:rPr lang="en-US" sz="1200" i="1" kern="1200" baseline="0" dirty="0">
                <a:solidFill>
                  <a:schemeClr val="tx1"/>
                </a:solidFill>
                <a:effectLst/>
                <a:latin typeface="+mn-lt"/>
                <a:ea typeface="+mn-ea"/>
                <a:cs typeface="+mn-cs"/>
              </a:rPr>
              <a:t> on screen; state or, if they have already been offered, reiterate correct responses at end of discussion of each.]</a:t>
            </a:r>
          </a:p>
          <a:p>
            <a:endParaRPr lang="en-US" sz="1200" i="1"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Facilitator:</a:t>
            </a:r>
          </a:p>
          <a:p>
            <a:pPr marL="228600" indent="-228600">
              <a:buAutoNum type="arabicPeriod"/>
            </a:pPr>
            <a:r>
              <a:rPr lang="en-US" sz="1200" b="0" kern="1200" baseline="0" dirty="0">
                <a:solidFill>
                  <a:schemeClr val="tx1"/>
                </a:solidFill>
                <a:effectLst/>
                <a:latin typeface="+mn-lt"/>
                <a:ea typeface="+mn-ea"/>
                <a:cs typeface="+mn-cs"/>
              </a:rPr>
              <a:t>Could this be considered unlawful harassment? </a:t>
            </a:r>
            <a:endParaRPr lang="en-US" sz="1200" b="0" i="1" kern="1200" baseline="0" dirty="0">
              <a:solidFill>
                <a:schemeClr val="tx1"/>
              </a:solidFill>
              <a:effectLst/>
              <a:latin typeface="+mn-lt"/>
              <a:ea typeface="+mn-ea"/>
              <a:cs typeface="+mn-cs"/>
            </a:endParaRPr>
          </a:p>
          <a:p>
            <a:pPr marL="0" indent="0">
              <a:buNone/>
            </a:pPr>
            <a:r>
              <a:rPr lang="en-US" sz="1200" b="1" i="0" kern="1200" baseline="0" dirty="0">
                <a:solidFill>
                  <a:schemeClr val="tx1"/>
                </a:solidFill>
                <a:effectLst/>
                <a:latin typeface="+mn-lt"/>
                <a:ea typeface="+mn-ea"/>
                <a:cs typeface="+mn-cs"/>
              </a:rPr>
              <a:t>Answer:</a:t>
            </a:r>
            <a:r>
              <a:rPr lang="en-US" sz="1200" b="0" i="0" kern="1200" baseline="0" dirty="0">
                <a:solidFill>
                  <a:schemeClr val="tx1"/>
                </a:solidFill>
                <a:effectLst/>
                <a:latin typeface="+mn-lt"/>
                <a:ea typeface="+mn-ea"/>
                <a:cs typeface="+mn-cs"/>
              </a:rPr>
              <a:t>  Yes, this is an example of Quid Pro Quo sexual harassment, which is unlawful.</a:t>
            </a:r>
          </a:p>
          <a:p>
            <a:pPr marL="0" indent="0">
              <a:buNone/>
            </a:pPr>
            <a:endParaRPr lang="en-US" sz="1200" b="0" i="1" kern="1200" baseline="0" dirty="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Tx/>
              <a:buAutoNum type="arabicPeriod" startAt="2"/>
              <a:tabLst/>
              <a:defRPr/>
            </a:pPr>
            <a:r>
              <a:rPr lang="en-US" sz="1200" b="1" i="1" kern="1200" baseline="0" dirty="0">
                <a:solidFill>
                  <a:schemeClr val="tx1"/>
                </a:solidFill>
                <a:effectLst/>
                <a:latin typeface="+mn-lt"/>
                <a:ea typeface="+mn-ea"/>
                <a:cs typeface="+mn-cs"/>
              </a:rPr>
              <a:t>[advance] </a:t>
            </a:r>
            <a:r>
              <a:rPr lang="en-US" dirty="0">
                <a:solidFill>
                  <a:srgbClr val="003A60"/>
                </a:solidFill>
              </a:rPr>
              <a:t>What if the </a:t>
            </a:r>
            <a:r>
              <a:rPr lang="en-US" u="none" dirty="0">
                <a:solidFill>
                  <a:srgbClr val="003A60"/>
                </a:solidFill>
              </a:rPr>
              <a:t>manager had been a woman and the person being harassed was a man? Would this still be considered unlawful harassment?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kern="1200" baseline="0" dirty="0">
                <a:solidFill>
                  <a:schemeClr val="tx1"/>
                </a:solidFill>
                <a:effectLst/>
                <a:latin typeface="+mn-lt"/>
                <a:ea typeface="+mn-ea"/>
                <a:cs typeface="+mn-cs"/>
              </a:rPr>
              <a:t>Answer:  </a:t>
            </a:r>
            <a:r>
              <a:rPr lang="en-US" i="0" u="none" dirty="0">
                <a:solidFill>
                  <a:srgbClr val="003A60"/>
                </a:solidFill>
              </a:rPr>
              <a:t>Yes, </a:t>
            </a:r>
            <a:r>
              <a:rPr lang="en-US" i="0" u="none" baseline="0" dirty="0">
                <a:solidFill>
                  <a:srgbClr val="003A60"/>
                </a:solidFill>
              </a:rPr>
              <a:t>harassment may be unlawful regardless of the gender of the harasser and the person being harassed.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i="0" dirty="0">
              <a:solidFill>
                <a:srgbClr val="003A6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baseline="0" dirty="0">
                <a:solidFill>
                  <a:schemeClr val="tx1"/>
                </a:solidFill>
                <a:effectLst/>
                <a:latin typeface="+mn-lt"/>
                <a:ea typeface="+mn-ea"/>
                <a:cs typeface="+mn-cs"/>
              </a:rPr>
              <a:t>3. [advance] </a:t>
            </a:r>
            <a:r>
              <a:rPr lang="en-US" dirty="0">
                <a:solidFill>
                  <a:srgbClr val="003A60"/>
                </a:solidFill>
              </a:rPr>
              <a:t>What</a:t>
            </a:r>
            <a:r>
              <a:rPr lang="en-US" baseline="0" dirty="0">
                <a:solidFill>
                  <a:srgbClr val="003A60"/>
                </a:solidFill>
              </a:rPr>
              <a:t> if both parties were the same sex?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effectLst/>
                <a:latin typeface="+mn-lt"/>
                <a:ea typeface="+mn-ea"/>
                <a:cs typeface="+mn-cs"/>
              </a:rPr>
              <a:t>Answer:  </a:t>
            </a:r>
            <a:r>
              <a:rPr lang="en-US" sz="1200" b="0" i="0" u="none" kern="1200" baseline="0" dirty="0">
                <a:solidFill>
                  <a:schemeClr val="tx1"/>
                </a:solidFill>
                <a:effectLst/>
                <a:latin typeface="+mn-lt"/>
                <a:ea typeface="+mn-ea"/>
                <a:cs typeface="+mn-cs"/>
              </a:rPr>
              <a:t>Unlawful h</a:t>
            </a:r>
            <a:r>
              <a:rPr lang="en-US" sz="1200" i="0" u="none" kern="1200" dirty="0">
                <a:solidFill>
                  <a:schemeClr val="tx1"/>
                </a:solidFill>
                <a:effectLst/>
                <a:latin typeface="+mn-lt"/>
                <a:ea typeface="+mn-ea"/>
                <a:cs typeface="+mn-cs"/>
              </a:rPr>
              <a:t>arassment doesn’t always involve a man and a woman. </a:t>
            </a:r>
            <a:r>
              <a:rPr lang="en-US" sz="1200" b="0" i="0" u="none" kern="1200" baseline="0" dirty="0">
                <a:solidFill>
                  <a:schemeClr val="tx1"/>
                </a:solidFill>
                <a:effectLst/>
                <a:latin typeface="+mn-lt"/>
                <a:ea typeface="+mn-ea"/>
                <a:cs typeface="+mn-cs"/>
              </a:rPr>
              <a:t>The harasser and the person being harassed may be of the same sex.</a:t>
            </a:r>
            <a:endParaRPr lang="en-US" i="0" u="none" dirty="0">
              <a:solidFill>
                <a:srgbClr val="003A60"/>
              </a:solidFill>
            </a:endParaRPr>
          </a:p>
          <a:p>
            <a:pPr marL="0" indent="0">
              <a:buNone/>
            </a:pPr>
            <a:endParaRPr lang="en-US" sz="1200" b="1" u="none" kern="1200" baseline="0" dirty="0">
              <a:solidFill>
                <a:schemeClr val="tx1"/>
              </a:solidFill>
              <a:effectLst/>
              <a:latin typeface="+mn-lt"/>
              <a:ea typeface="+mn-ea"/>
              <a:cs typeface="+mn-cs"/>
            </a:endParaRPr>
          </a:p>
          <a:p>
            <a:r>
              <a:rPr lang="en-US" sz="1200" b="1" u="none" kern="1200" baseline="0" dirty="0">
                <a:solidFill>
                  <a:schemeClr val="tx1"/>
                </a:solidFill>
                <a:effectLst/>
                <a:latin typeface="+mn-lt"/>
                <a:ea typeface="+mn-ea"/>
                <a:cs typeface="+mn-cs"/>
              </a:rPr>
              <a:t>Additional Questions:</a:t>
            </a:r>
          </a:p>
          <a:p>
            <a:pPr marL="0" marR="0" indent="0" algn="l" defTabSz="457200" rtl="0" eaLnBrk="1" fontAlgn="auto" latinLnBrk="0" hangingPunct="1">
              <a:lnSpc>
                <a:spcPct val="100000"/>
              </a:lnSpc>
              <a:spcBef>
                <a:spcPts val="0"/>
              </a:spcBef>
              <a:spcAft>
                <a:spcPts val="0"/>
              </a:spcAft>
              <a:buClrTx/>
              <a:buSzTx/>
              <a:buFontTx/>
              <a:buNone/>
              <a:tabLst/>
              <a:defRPr/>
            </a:pPr>
            <a:r>
              <a:rPr lang="en-US" u="none" dirty="0">
                <a:solidFill>
                  <a:srgbClr val="003A60"/>
                </a:solidFill>
              </a:rPr>
              <a:t>4.  What</a:t>
            </a:r>
            <a:r>
              <a:rPr lang="en-US" u="none" baseline="0" dirty="0">
                <a:solidFill>
                  <a:srgbClr val="003A60"/>
                </a:solidFill>
              </a:rPr>
              <a:t> if Kendra was interested in Yosef and </a:t>
            </a:r>
            <a:r>
              <a:rPr lang="en-US" i="1" u="none" baseline="0" dirty="0">
                <a:solidFill>
                  <a:srgbClr val="003A60"/>
                </a:solidFill>
              </a:rPr>
              <a:t>did </a:t>
            </a:r>
            <a:r>
              <a:rPr lang="en-US" u="none" baseline="0" dirty="0">
                <a:solidFill>
                  <a:srgbClr val="003A60"/>
                </a:solidFill>
              </a:rPr>
              <a:t>want to date him? Could this still be considered harassment?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kern="1200" baseline="0" dirty="0">
                <a:solidFill>
                  <a:schemeClr val="tx1"/>
                </a:solidFill>
                <a:effectLst/>
                <a:latin typeface="+mn-lt"/>
                <a:ea typeface="+mn-ea"/>
                <a:cs typeface="+mn-cs"/>
              </a:rPr>
              <a:t>Answer:  </a:t>
            </a:r>
            <a:r>
              <a:rPr lang="en-US" sz="1200" b="0" i="0" u="none" kern="1200" baseline="0" dirty="0">
                <a:solidFill>
                  <a:schemeClr val="tx1"/>
                </a:solidFill>
                <a:effectLst/>
                <a:latin typeface="+mn-lt"/>
                <a:ea typeface="+mn-ea"/>
                <a:cs typeface="+mn-cs"/>
              </a:rPr>
              <a:t>Here you have to distinguish between Yosef asking Kendra to date him and his offer to approve her advancement through her apprenticeship more quickly if she does.  </a:t>
            </a:r>
            <a:r>
              <a:rPr lang="en-US" b="0" i="0" u="none" baseline="0" dirty="0">
                <a:solidFill>
                  <a:srgbClr val="003A60"/>
                </a:solidFill>
              </a:rPr>
              <a:t>The dating requests </a:t>
            </a:r>
            <a:r>
              <a:rPr lang="en-US" i="0" u="none" baseline="0" dirty="0">
                <a:solidFill>
                  <a:srgbClr val="003A60"/>
                </a:solidFill>
              </a:rPr>
              <a:t>are not unlawful – because the behavior is not unwelcome. However, it is still inappropriate – and unlawful -- to provide a job benefit (or conversely withhold a benefit) in exchange for a sexual relationship.</a:t>
            </a:r>
          </a:p>
          <a:p>
            <a:pPr marL="0" marR="0" indent="0" algn="l" defTabSz="457200" rtl="0" eaLnBrk="1" fontAlgn="auto" latinLnBrk="0" hangingPunct="1">
              <a:lnSpc>
                <a:spcPct val="100000"/>
              </a:lnSpc>
              <a:spcBef>
                <a:spcPts val="0"/>
              </a:spcBef>
              <a:spcAft>
                <a:spcPts val="0"/>
              </a:spcAft>
              <a:buClrTx/>
              <a:buSzTx/>
              <a:buFontTx/>
              <a:buNone/>
              <a:tabLst/>
              <a:defRPr/>
            </a:pPr>
            <a:endParaRPr lang="en-US" i="0" u="none" baseline="0" dirty="0">
              <a:solidFill>
                <a:srgbClr val="003A6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u="none" baseline="0" dirty="0">
                <a:solidFill>
                  <a:srgbClr val="003A60"/>
                </a:solidFill>
              </a:rPr>
              <a:t>5.  What if Yosef didn’t come right out and tell Kendra she had to agree to go out with him if she wanted </a:t>
            </a:r>
            <a:r>
              <a:rPr lang="en-US" u="none" strike="noStrike" baseline="0" dirty="0">
                <a:solidFill>
                  <a:srgbClr val="003A60"/>
                </a:solidFill>
              </a:rPr>
              <a:t>quicker advancement</a:t>
            </a:r>
            <a:r>
              <a:rPr lang="en-US" u="none" baseline="0" dirty="0">
                <a:solidFill>
                  <a:srgbClr val="003A60"/>
                </a:solidFill>
              </a:rPr>
              <a:t>, but still seemed to suggest it </a:t>
            </a:r>
            <a:r>
              <a:rPr lang="en-US" u="none" dirty="0"/>
              <a:t>in a</a:t>
            </a:r>
            <a:r>
              <a:rPr lang="en-US" u="none" baseline="0" dirty="0">
                <a:solidFill>
                  <a:srgbClr val="003A60"/>
                </a:solidFill>
              </a:rPr>
              <a:t> more subtle way?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kern="1200" baseline="0" dirty="0">
                <a:solidFill>
                  <a:srgbClr val="003A60"/>
                </a:solidFill>
                <a:effectLst/>
                <a:latin typeface="+mn-lt"/>
                <a:ea typeface="+mn-ea"/>
                <a:cs typeface="+mn-cs"/>
              </a:rPr>
              <a:t>Answer</a:t>
            </a:r>
            <a:r>
              <a:rPr lang="en-US" sz="1200" i="1" u="none" kern="1200" baseline="0" dirty="0">
                <a:solidFill>
                  <a:srgbClr val="003A60"/>
                </a:solidFill>
                <a:effectLst/>
                <a:latin typeface="+mn-lt"/>
                <a:ea typeface="+mn-ea"/>
                <a:cs typeface="+mn-cs"/>
              </a:rPr>
              <a:t>:  </a:t>
            </a:r>
            <a:r>
              <a:rPr lang="en-US" sz="1200" u="none" kern="1200" dirty="0">
                <a:solidFill>
                  <a:schemeClr val="tx1"/>
                </a:solidFill>
                <a:effectLst/>
                <a:latin typeface="+mn-lt"/>
                <a:ea typeface="+mn-ea"/>
                <a:cs typeface="+mn-cs"/>
              </a:rPr>
              <a:t>Regardless of whether it</a:t>
            </a:r>
            <a:r>
              <a:rPr lang="en-US" sz="1200" u="none" kern="1200" baseline="0" dirty="0">
                <a:solidFill>
                  <a:schemeClr val="tx1"/>
                </a:solidFill>
                <a:effectLst/>
                <a:latin typeface="+mn-lt"/>
                <a:ea typeface="+mn-ea"/>
                <a:cs typeface="+mn-cs"/>
              </a:rPr>
              <a:t> is a subtle or direct request</a:t>
            </a:r>
            <a:r>
              <a:rPr lang="en-US" sz="1200" u="none" kern="1200" dirty="0">
                <a:solidFill>
                  <a:schemeClr val="tx1"/>
                </a:solidFill>
                <a:effectLst/>
                <a:latin typeface="+mn-lt"/>
                <a:ea typeface="+mn-ea"/>
                <a:cs typeface="+mn-cs"/>
              </a:rPr>
              <a:t>, as long as it is unwelcome and so frequent or severe that it creates a hostile or offensive work environment or results in an adverse employment decision, it may be unlawful. In this situation, Yosef</a:t>
            </a:r>
            <a:r>
              <a:rPr lang="en-US" sz="1200" u="none" kern="1200" baseline="0" dirty="0">
                <a:solidFill>
                  <a:schemeClr val="tx1"/>
                </a:solidFill>
                <a:effectLst/>
                <a:latin typeface="+mn-lt"/>
                <a:ea typeface="+mn-ea"/>
                <a:cs typeface="+mn-cs"/>
              </a:rPr>
              <a:t> seems to be suggesting that the speed of Kendra’s </a:t>
            </a:r>
            <a:r>
              <a:rPr lang="en-US" sz="1200" u="none" strike="noStrike" kern="1200" baseline="0" dirty="0">
                <a:solidFill>
                  <a:schemeClr val="tx1"/>
                </a:solidFill>
                <a:effectLst/>
                <a:latin typeface="+mn-lt"/>
                <a:ea typeface="+mn-ea"/>
                <a:cs typeface="+mn-cs"/>
              </a:rPr>
              <a:t>advancement depends on whether she </a:t>
            </a:r>
            <a:r>
              <a:rPr lang="en-US" sz="1200" u="none" kern="1200" baseline="0" dirty="0">
                <a:solidFill>
                  <a:schemeClr val="tx1"/>
                </a:solidFill>
                <a:effectLst/>
                <a:latin typeface="+mn-lt"/>
                <a:ea typeface="+mn-ea"/>
                <a:cs typeface="+mn-cs"/>
              </a:rPr>
              <a:t>agrees to go out with him.</a:t>
            </a:r>
            <a:r>
              <a:rPr lang="en-US" u="none" dirty="0">
                <a:effectLst/>
              </a:rPr>
              <a:t> </a:t>
            </a:r>
            <a:endParaRPr lang="en-US" u="none" dirty="0">
              <a:solidFill>
                <a:srgbClr val="003A60"/>
              </a:solidFill>
            </a:endParaRPr>
          </a:p>
        </p:txBody>
      </p:sp>
      <p:sp>
        <p:nvSpPr>
          <p:cNvPr id="4" name="Slide Number Placeholder 3"/>
          <p:cNvSpPr>
            <a:spLocks noGrp="1"/>
          </p:cNvSpPr>
          <p:nvPr>
            <p:ph type="sldNum" sz="quarter" idx="10"/>
          </p:nvPr>
        </p:nvSpPr>
        <p:spPr/>
        <p:txBody>
          <a:bodyPr/>
          <a:lstStyle/>
          <a:p>
            <a:fld id="{60F058F7-97FE-054A-BC12-63D33A18EE13}" type="slidenum">
              <a:rPr lang="en-US" smtClean="0"/>
              <a:t>13</a:t>
            </a:fld>
            <a:endParaRPr lang="en-US"/>
          </a:p>
        </p:txBody>
      </p:sp>
    </p:spTree>
    <p:extLst>
      <p:ext uri="{BB962C8B-B14F-4D97-AF65-F5344CB8AC3E}">
        <p14:creationId xmlns:p14="http://schemas.microsoft.com/office/powerpoint/2010/main" val="2907345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[Note to Facilitator:  Debrief: </a:t>
            </a:r>
            <a:r>
              <a:rPr lang="en-US" sz="1200" b="0" i="1" kern="1200" baseline="0" dirty="0">
                <a:solidFill>
                  <a:schemeClr val="tx1"/>
                </a:solidFill>
                <a:effectLst/>
                <a:latin typeface="+mn-lt"/>
                <a:ea typeface="+mn-ea"/>
                <a:cs typeface="+mn-cs"/>
              </a:rPr>
              <a:t>Review key points on screen.]</a:t>
            </a:r>
            <a:endParaRPr lang="en-US" sz="1200" b="0" i="1"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14</a:t>
            </a:fld>
            <a:endParaRPr lang="en-US"/>
          </a:p>
        </p:txBody>
      </p:sp>
    </p:spTree>
    <p:extLst>
      <p:ext uri="{BB962C8B-B14F-4D97-AF65-F5344CB8AC3E}">
        <p14:creationId xmlns:p14="http://schemas.microsoft.com/office/powerpoint/2010/main" val="3301125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15</a:t>
            </a:fld>
            <a:endParaRPr lang="en-US"/>
          </a:p>
        </p:txBody>
      </p:sp>
    </p:spTree>
    <p:extLst>
      <p:ext uri="{BB962C8B-B14F-4D97-AF65-F5344CB8AC3E}">
        <p14:creationId xmlns:p14="http://schemas.microsoft.com/office/powerpoint/2010/main" val="2102915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[Note to Facilitator: </a:t>
            </a:r>
            <a:r>
              <a:rPr lang="en-US" b="0" i="1" dirty="0"/>
              <a:t>Review</a:t>
            </a:r>
            <a:r>
              <a:rPr lang="en-US" b="0" i="1" baseline="0" dirty="0"/>
              <a:t> scenario.]</a:t>
            </a:r>
            <a:endParaRPr lang="en-US" b="0" i="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16</a:t>
            </a:fld>
            <a:endParaRPr lang="en-US"/>
          </a:p>
        </p:txBody>
      </p:sp>
    </p:spTree>
    <p:extLst>
      <p:ext uri="{BB962C8B-B14F-4D97-AF65-F5344CB8AC3E}">
        <p14:creationId xmlns:p14="http://schemas.microsoft.com/office/powerpoint/2010/main" val="2178147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[Note to</a:t>
            </a:r>
            <a:r>
              <a:rPr lang="en-US" sz="1200" b="1" i="1" kern="1200" baseline="0" dirty="0">
                <a:solidFill>
                  <a:schemeClr val="tx1"/>
                </a:solidFill>
                <a:effectLst/>
                <a:latin typeface="+mn-lt"/>
                <a:ea typeface="+mn-ea"/>
                <a:cs typeface="+mn-cs"/>
              </a:rPr>
              <a:t> Facilitator:  </a:t>
            </a:r>
            <a:r>
              <a:rPr lang="en-US" sz="1200" b="1" i="1" kern="1200" dirty="0">
                <a:solidFill>
                  <a:schemeClr val="tx1"/>
                </a:solidFill>
                <a:effectLst/>
                <a:latin typeface="+mn-lt"/>
                <a:ea typeface="+mn-ea"/>
                <a:cs typeface="+mn-cs"/>
              </a:rPr>
              <a:t>Discuss:</a:t>
            </a:r>
            <a:r>
              <a:rPr lang="en-US" sz="1200" i="1" kern="1200" dirty="0">
                <a:solidFill>
                  <a:schemeClr val="tx1"/>
                </a:solidFill>
                <a:effectLst/>
                <a:latin typeface="+mn-lt"/>
                <a:ea typeface="+mn-ea"/>
                <a:cs typeface="+mn-cs"/>
              </a:rPr>
              <a:t> Questions</a:t>
            </a:r>
            <a:r>
              <a:rPr lang="en-US" sz="1200" i="1" kern="1200" baseline="0" dirty="0">
                <a:solidFill>
                  <a:schemeClr val="tx1"/>
                </a:solidFill>
                <a:effectLst/>
                <a:latin typeface="+mn-lt"/>
                <a:ea typeface="+mn-ea"/>
                <a:cs typeface="+mn-cs"/>
              </a:rPr>
              <a:t> on screen and be sure to cover key points as described in the answers below.]</a:t>
            </a:r>
          </a:p>
          <a:p>
            <a:endParaRPr lang="en-US" sz="1200" i="1" kern="1200" baseline="0" dirty="0">
              <a:solidFill>
                <a:schemeClr val="tx1"/>
              </a:solidFill>
              <a:effectLst/>
              <a:latin typeface="+mn-lt"/>
              <a:ea typeface="+mn-ea"/>
              <a:cs typeface="+mn-cs"/>
            </a:endParaRPr>
          </a:p>
          <a:p>
            <a:endParaRPr lang="en-US" sz="1200" i="1"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Facilitator:</a:t>
            </a:r>
          </a:p>
          <a:p>
            <a:pPr marL="228600" indent="-228600">
              <a:buFont typeface="+mj-lt"/>
              <a:buAutoNum type="arabicPeriod"/>
            </a:pPr>
            <a:r>
              <a:rPr lang="en-US" dirty="0">
                <a:solidFill>
                  <a:srgbClr val="003A60"/>
                </a:solidFill>
              </a:rPr>
              <a:t>Consider Max’s behavior.  What are some indicators that he is</a:t>
            </a:r>
            <a:r>
              <a:rPr lang="en-US" baseline="0" dirty="0">
                <a:solidFill>
                  <a:srgbClr val="003A60"/>
                </a:solidFill>
              </a:rPr>
              <a:t> </a:t>
            </a:r>
            <a:r>
              <a:rPr lang="en-US" u="sng" baseline="0" dirty="0">
                <a:solidFill>
                  <a:srgbClr val="003A60"/>
                </a:solidFill>
              </a:rPr>
              <a:t>unlawfully</a:t>
            </a:r>
            <a:r>
              <a:rPr lang="en-US" u="none" baseline="0" dirty="0">
                <a:solidFill>
                  <a:srgbClr val="003A60"/>
                </a:solidFill>
              </a:rPr>
              <a:t> </a:t>
            </a:r>
            <a:r>
              <a:rPr lang="en-US" baseline="0" dirty="0">
                <a:solidFill>
                  <a:srgbClr val="003A60"/>
                </a:solidFill>
              </a:rPr>
              <a:t>harassing Jorge</a:t>
            </a:r>
            <a:r>
              <a:rPr lang="en-US" dirty="0">
                <a:solidFill>
                  <a:srgbClr val="003A60"/>
                </a:solidFill>
              </a:rPr>
              <a:t>? </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dirty="0">
                <a:solidFill>
                  <a:srgbClr val="003A60"/>
                </a:solidFill>
              </a:rPr>
              <a:t>Answer:  </a:t>
            </a:r>
            <a:r>
              <a:rPr lang="en-US" strike="noStrike" baseline="0" dirty="0">
                <a:solidFill>
                  <a:srgbClr val="003A60"/>
                </a:solidFill>
              </a:rPr>
              <a:t>The first question is whether </a:t>
            </a:r>
            <a:r>
              <a:rPr lang="en-US" b="0" u="none" strike="noStrike" baseline="0" dirty="0">
                <a:solidFill>
                  <a:srgbClr val="003A60"/>
                </a:solidFill>
              </a:rPr>
              <a:t>M</a:t>
            </a:r>
            <a:r>
              <a:rPr lang="en-US" b="0" u="none" baseline="0" dirty="0">
                <a:solidFill>
                  <a:srgbClr val="003A60"/>
                </a:solidFill>
              </a:rPr>
              <a:t>ax’s verbal abuse is related to a protected characteristic – that is, Jorge’s </a:t>
            </a:r>
            <a:r>
              <a:rPr lang="en-US" sz="1200" b="0" u="none" kern="1200" dirty="0">
                <a:solidFill>
                  <a:schemeClr val="tx1"/>
                </a:solidFill>
                <a:effectLst/>
                <a:latin typeface="+mn-lt"/>
                <a:ea typeface="+mn-ea"/>
                <a:cs typeface="+mn-cs"/>
              </a:rPr>
              <a:t>national origin and sexual orientation.  The second issue is whether it is </a:t>
            </a:r>
            <a:r>
              <a:rPr lang="en-US" sz="1200" u="none" kern="1200" dirty="0">
                <a:solidFill>
                  <a:schemeClr val="tx1"/>
                </a:solidFill>
                <a:effectLst/>
                <a:latin typeface="+mn-lt"/>
                <a:ea typeface="+mn-ea"/>
                <a:cs typeface="+mn-cs"/>
              </a:rPr>
              <a:t>unwelcome – and it certainly appears to be;</a:t>
            </a:r>
            <a:r>
              <a:rPr lang="en-US" sz="1200" u="none" kern="1200" baseline="0" dirty="0">
                <a:solidFill>
                  <a:schemeClr val="tx1"/>
                </a:solidFill>
                <a:effectLst/>
                <a:latin typeface="+mn-lt"/>
                <a:ea typeface="+mn-ea"/>
                <a:cs typeface="+mn-cs"/>
              </a:rPr>
              <a:t> it’s very </a:t>
            </a:r>
            <a:r>
              <a:rPr lang="en-US" sz="1200" u="none" kern="1200" dirty="0">
                <a:solidFill>
                  <a:schemeClr val="tx1"/>
                </a:solidFill>
                <a:effectLst/>
                <a:latin typeface="+mn-lt"/>
                <a:ea typeface="+mn-ea"/>
                <a:cs typeface="+mn-cs"/>
              </a:rPr>
              <a:t>unlikely that Jorge</a:t>
            </a:r>
            <a:r>
              <a:rPr lang="en-US" sz="1200" u="none" kern="1200" baseline="0" dirty="0">
                <a:solidFill>
                  <a:schemeClr val="tx1"/>
                </a:solidFill>
                <a:effectLst/>
                <a:latin typeface="+mn-lt"/>
                <a:ea typeface="+mn-ea"/>
                <a:cs typeface="+mn-cs"/>
              </a:rPr>
              <a:t> would welcome being treated like this!  The third issue is whether the harassment is </a:t>
            </a:r>
            <a:r>
              <a:rPr lang="en-US" sz="1200" u="none" kern="1200" dirty="0">
                <a:solidFill>
                  <a:schemeClr val="tx1"/>
                </a:solidFill>
                <a:effectLst/>
                <a:latin typeface="+mn-lt"/>
                <a:ea typeface="+mn-ea"/>
                <a:cs typeface="+mn-cs"/>
              </a:rPr>
              <a:t>so frequent or severe that it creates a hostile or offensive work environment or results in an adverse employment decision</a:t>
            </a:r>
            <a:r>
              <a:rPr lang="en-US" sz="1200" u="none" kern="1200" baseline="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(such as the individual being fired or demoted).</a:t>
            </a:r>
            <a:r>
              <a:rPr lang="en-US" u="none" dirty="0">
                <a:effectLst/>
              </a:rPr>
              <a:t> In this case,</a:t>
            </a:r>
            <a:r>
              <a:rPr lang="en-US" u="none" baseline="0" dirty="0">
                <a:effectLst/>
              </a:rPr>
              <a:t> the harassment seems to create a hostile working environment.  So, all the elements of </a:t>
            </a:r>
            <a:r>
              <a:rPr lang="en-US" u="none" baseline="0" dirty="0">
                <a:solidFill>
                  <a:srgbClr val="003A60"/>
                </a:solidFill>
              </a:rPr>
              <a:t>unlawful harassment are present.</a:t>
            </a:r>
          </a:p>
          <a:p>
            <a:pPr marL="0" indent="0">
              <a:buFont typeface="+mj-lt"/>
              <a:buNone/>
            </a:pPr>
            <a:r>
              <a:rPr lang="en-US" baseline="0" dirty="0">
                <a:solidFill>
                  <a:srgbClr val="003A60"/>
                </a:solidFill>
              </a:rPr>
              <a:t> </a:t>
            </a:r>
          </a:p>
          <a:p>
            <a:pPr marL="0" indent="0">
              <a:buFont typeface="+mj-lt"/>
              <a:buNone/>
            </a:pPr>
            <a:r>
              <a:rPr lang="en-US" b="1" i="1" baseline="0" dirty="0">
                <a:solidFill>
                  <a:srgbClr val="003A60"/>
                </a:solidFill>
              </a:rPr>
              <a:t>2. [advance] </a:t>
            </a:r>
            <a:r>
              <a:rPr lang="en-US" baseline="0" dirty="0">
                <a:solidFill>
                  <a:srgbClr val="003A60"/>
                </a:solidFill>
              </a:rPr>
              <a:t>Is Jorge at fault here? </a:t>
            </a:r>
          </a:p>
          <a:p>
            <a:pPr marL="0" indent="0">
              <a:buFont typeface="+mj-lt"/>
              <a:buNone/>
            </a:pPr>
            <a:r>
              <a:rPr lang="en-US" b="1" baseline="0" dirty="0">
                <a:solidFill>
                  <a:srgbClr val="003A60"/>
                </a:solidFill>
              </a:rPr>
              <a:t>Answer:  </a:t>
            </a:r>
            <a:r>
              <a:rPr lang="en-US" baseline="0" dirty="0">
                <a:solidFill>
                  <a:srgbClr val="003A60"/>
                </a:solidFill>
              </a:rPr>
              <a:t>Although Max may be correct that Jorge is not doing his job well, he is not handling the situation in an appropriate, professional manner and his behavior may be considered unlawful.</a:t>
            </a:r>
          </a:p>
          <a:p>
            <a:pPr marL="0" indent="0">
              <a:buFont typeface="+mj-lt"/>
              <a:buNone/>
            </a:pPr>
            <a:endParaRPr lang="en-US" baseline="0" dirty="0">
              <a:solidFill>
                <a:srgbClr val="003A60"/>
              </a:solidFill>
            </a:endParaRPr>
          </a:p>
          <a:p>
            <a:pPr marL="457200" lvl="1" indent="0">
              <a:buFont typeface="+mj-lt"/>
              <a:buNone/>
            </a:pPr>
            <a:r>
              <a:rPr lang="en-US" i="1" baseline="0" dirty="0">
                <a:solidFill>
                  <a:srgbClr val="003A60"/>
                </a:solidFill>
              </a:rPr>
              <a:t>[</a:t>
            </a:r>
            <a:r>
              <a:rPr lang="en-US" b="1" i="1" baseline="0" dirty="0">
                <a:solidFill>
                  <a:srgbClr val="003A60"/>
                </a:solidFill>
              </a:rPr>
              <a:t>Note to Facilitator</a:t>
            </a:r>
            <a:r>
              <a:rPr lang="en-US" i="1" baseline="0" dirty="0">
                <a:solidFill>
                  <a:srgbClr val="003A60"/>
                </a:solidFill>
              </a:rPr>
              <a:t>:  Here is a follow-up question you might want to ask:]</a:t>
            </a:r>
          </a:p>
          <a:p>
            <a:pPr marL="914400" lvl="2" indent="0">
              <a:buNone/>
            </a:pPr>
            <a:r>
              <a:rPr lang="en-US" sz="1200" b="0" kern="1200" baseline="0" dirty="0">
                <a:solidFill>
                  <a:schemeClr val="tx1"/>
                </a:solidFill>
                <a:effectLst/>
                <a:latin typeface="+mn-lt"/>
                <a:ea typeface="+mn-ea"/>
                <a:cs typeface="+mn-cs"/>
              </a:rPr>
              <a:t>What if Max was Jorge’s manager? </a:t>
            </a:r>
            <a:r>
              <a:rPr lang="en-US" sz="1200" b="0" u="none" strike="noStrike" kern="1200" baseline="0" dirty="0">
                <a:solidFill>
                  <a:schemeClr val="tx1"/>
                </a:solidFill>
                <a:effectLst/>
                <a:latin typeface="+mn-lt"/>
                <a:ea typeface="+mn-ea"/>
                <a:cs typeface="+mn-cs"/>
              </a:rPr>
              <a:t>Would it be </a:t>
            </a:r>
            <a:r>
              <a:rPr lang="en-US" sz="1200" b="0" u="none" kern="1200" baseline="0" dirty="0">
                <a:solidFill>
                  <a:schemeClr val="tx1"/>
                </a:solidFill>
                <a:effectLst/>
                <a:latin typeface="+mn-lt"/>
                <a:ea typeface="+mn-ea"/>
                <a:cs typeface="+mn-cs"/>
              </a:rPr>
              <a:t>Ok for him to speak to Jorge </a:t>
            </a:r>
            <a:r>
              <a:rPr lang="en-US" sz="1200" b="0" kern="1200" baseline="0" dirty="0">
                <a:solidFill>
                  <a:schemeClr val="tx1"/>
                </a:solidFill>
                <a:effectLst/>
                <a:latin typeface="+mn-lt"/>
                <a:ea typeface="+mn-ea"/>
                <a:cs typeface="+mn-cs"/>
              </a:rPr>
              <a:t>this way? </a:t>
            </a:r>
          </a:p>
          <a:p>
            <a:pPr marL="914400" lvl="2" indent="0">
              <a:buNone/>
            </a:pPr>
            <a:r>
              <a:rPr lang="en-US" sz="1200" b="1" kern="1200" baseline="0" dirty="0">
                <a:solidFill>
                  <a:schemeClr val="tx1"/>
                </a:solidFill>
                <a:effectLst/>
                <a:latin typeface="+mn-lt"/>
                <a:ea typeface="+mn-ea"/>
                <a:cs typeface="+mn-cs"/>
              </a:rPr>
              <a:t>Answer:  </a:t>
            </a:r>
            <a:r>
              <a:rPr lang="en-US" sz="1200" b="0" kern="1200" baseline="0" dirty="0">
                <a:solidFill>
                  <a:schemeClr val="tx1"/>
                </a:solidFill>
                <a:effectLst/>
                <a:latin typeface="+mn-lt"/>
                <a:ea typeface="+mn-ea"/>
                <a:cs typeface="+mn-cs"/>
              </a:rPr>
              <a:t>No, racial slurs, discrimination and intimidation are not appropriate for anyone, especially managers.</a:t>
            </a:r>
          </a:p>
          <a:p>
            <a:pPr marL="0" indent="0">
              <a:buFont typeface="+mj-lt"/>
              <a:buNone/>
            </a:pPr>
            <a:endParaRPr lang="en-US" baseline="0" dirty="0">
              <a:solidFill>
                <a:srgbClr val="003A60"/>
              </a:solidFill>
            </a:endParaRPr>
          </a:p>
          <a:p>
            <a:pPr marL="0" indent="0">
              <a:buFont typeface="+mj-lt"/>
              <a:buNone/>
            </a:pPr>
            <a:r>
              <a:rPr lang="en-US" b="1" i="1" baseline="0" dirty="0">
                <a:solidFill>
                  <a:srgbClr val="003A60"/>
                </a:solidFill>
              </a:rPr>
              <a:t>3. [advance] </a:t>
            </a:r>
            <a:r>
              <a:rPr lang="en-US" baseline="0" dirty="0">
                <a:solidFill>
                  <a:srgbClr val="003A60"/>
                </a:solidFill>
              </a:rPr>
              <a:t>What impact might </a:t>
            </a:r>
            <a:r>
              <a:rPr lang="en-US" u="none" baseline="0" dirty="0">
                <a:solidFill>
                  <a:srgbClr val="003A60"/>
                </a:solidFill>
              </a:rPr>
              <a:t>Max’s </a:t>
            </a:r>
            <a:r>
              <a:rPr lang="en-US" baseline="0" dirty="0">
                <a:solidFill>
                  <a:srgbClr val="003A60"/>
                </a:solidFill>
              </a:rPr>
              <a:t>behavior have on other employees or apprentices who witness the harassment? </a:t>
            </a:r>
          </a:p>
          <a:p>
            <a:pPr marL="0" indent="0">
              <a:buFont typeface="+mj-lt"/>
              <a:buNone/>
            </a:pPr>
            <a:r>
              <a:rPr lang="en-US" b="1" baseline="0" dirty="0">
                <a:solidFill>
                  <a:srgbClr val="003A60"/>
                </a:solidFill>
              </a:rPr>
              <a:t>Answer:  </a:t>
            </a:r>
            <a:r>
              <a:rPr lang="en-US" baseline="0" dirty="0">
                <a:solidFill>
                  <a:srgbClr val="003A60"/>
                </a:solidFill>
              </a:rPr>
              <a:t>Other employees who witness the harassment or become aware of it may also feel intimidated or anxious.  This can negatively impact work performance, morale, and apprentice/employee retention.</a:t>
            </a:r>
            <a:endParaRPr lang="en-US" baseline="0" dirty="0">
              <a:solidFill>
                <a:schemeClr val="tx1"/>
              </a:solidFill>
            </a:endParaRPr>
          </a:p>
          <a:p>
            <a:pPr marL="0" indent="0">
              <a:buFont typeface="+mj-lt"/>
              <a:buNone/>
            </a:pPr>
            <a:endParaRPr lang="en-US" sz="1200" b="1" i="1" kern="1200" baseline="0" dirty="0">
              <a:solidFill>
                <a:schemeClr val="tx1"/>
              </a:solidFill>
              <a:effectLst/>
              <a:latin typeface="+mn-lt"/>
              <a:ea typeface="+mn-ea"/>
              <a:cs typeface="+mn-cs"/>
            </a:endParaRPr>
          </a:p>
          <a:p>
            <a:pPr marL="0" indent="0">
              <a:buFont typeface="+mj-lt"/>
              <a:buNone/>
            </a:pPr>
            <a:r>
              <a:rPr lang="en-US" sz="1200" b="1" i="1" kern="1200" baseline="0" dirty="0">
                <a:solidFill>
                  <a:schemeClr val="tx1"/>
                </a:solidFill>
                <a:effectLst/>
                <a:latin typeface="+mn-lt"/>
                <a:ea typeface="+mn-ea"/>
                <a:cs typeface="+mn-cs"/>
              </a:rPr>
              <a:t>[Note to Facilitator:  </a:t>
            </a:r>
            <a:r>
              <a:rPr lang="en-US" sz="1200" b="0" i="1" kern="1200" baseline="0" dirty="0">
                <a:solidFill>
                  <a:schemeClr val="tx1"/>
                </a:solidFill>
                <a:effectLst/>
                <a:latin typeface="+mn-lt"/>
                <a:ea typeface="+mn-ea"/>
                <a:cs typeface="+mn-cs"/>
              </a:rPr>
              <a:t>Here is an additional question to be asked if managers, supervisors, or others who train or mentor apprentices are in the audience.]</a:t>
            </a:r>
          </a:p>
          <a:p>
            <a:pPr marL="0" lvl="0" indent="0">
              <a:buNone/>
            </a:pPr>
            <a:endParaRPr lang="en-US" sz="1200" b="0" kern="1200" baseline="0" dirty="0">
              <a:solidFill>
                <a:schemeClr val="tx1"/>
              </a:solidFill>
              <a:effectLst/>
              <a:latin typeface="+mn-lt"/>
              <a:ea typeface="+mn-ea"/>
              <a:cs typeface="+mn-cs"/>
            </a:endParaRPr>
          </a:p>
          <a:p>
            <a:pPr marL="0" lvl="0" indent="0">
              <a:buNone/>
            </a:pPr>
            <a:r>
              <a:rPr lang="en-US" sz="1200" b="0" kern="1200" baseline="0" dirty="0">
                <a:solidFill>
                  <a:schemeClr val="tx1"/>
                </a:solidFill>
                <a:effectLst/>
                <a:latin typeface="+mn-lt"/>
                <a:ea typeface="+mn-ea"/>
                <a:cs typeface="+mn-cs"/>
              </a:rPr>
              <a:t>4. As a manager, what are your responsibilities if this behavior is reported to you?</a:t>
            </a:r>
          </a:p>
          <a:p>
            <a:pPr marL="0" lvl="0" indent="0">
              <a:buNone/>
            </a:pPr>
            <a:r>
              <a:rPr lang="en-US" sz="1200" b="1" kern="1200" baseline="0" dirty="0">
                <a:solidFill>
                  <a:schemeClr val="tx1"/>
                </a:solidFill>
                <a:effectLst/>
                <a:latin typeface="+mn-lt"/>
                <a:ea typeface="+mn-ea"/>
                <a:cs typeface="+mn-cs"/>
              </a:rPr>
              <a:t>Answer:  </a:t>
            </a:r>
            <a:r>
              <a:rPr lang="en-US" sz="1200" b="0" kern="1200" baseline="0" dirty="0">
                <a:solidFill>
                  <a:schemeClr val="tx1"/>
                </a:solidFill>
                <a:effectLst/>
                <a:latin typeface="+mn-lt"/>
                <a:ea typeface="+mn-ea"/>
                <a:cs typeface="+mn-cs"/>
              </a:rPr>
              <a:t> EEO regulations require investigation of any harassment complaint. Additionally, it is</a:t>
            </a:r>
            <a:r>
              <a:rPr lang="en-US" sz="1200" b="0" u="none" kern="1200" baseline="0" dirty="0">
                <a:solidFill>
                  <a:schemeClr val="tx1"/>
                </a:solidFill>
                <a:effectLst/>
                <a:latin typeface="+mn-lt"/>
                <a:ea typeface="+mn-ea"/>
                <a:cs typeface="+mn-cs"/>
              </a:rPr>
              <a:t> a </a:t>
            </a:r>
            <a:r>
              <a:rPr lang="en-US" sz="1200" b="0" kern="1200" baseline="0" dirty="0">
                <a:solidFill>
                  <a:schemeClr val="tx1"/>
                </a:solidFill>
                <a:effectLst/>
                <a:latin typeface="+mn-lt"/>
                <a:ea typeface="+mn-ea"/>
                <a:cs typeface="+mn-cs"/>
              </a:rPr>
              <a:t>best practice to address the situation in a timely manner and not delay or wait to see if Max stops this behavior on his own</a:t>
            </a:r>
            <a:r>
              <a:rPr lang="en-US" sz="1200" b="0" u="none" kern="1200" baseline="0" dirty="0">
                <a:solidFill>
                  <a:schemeClr val="tx1"/>
                </a:solidFill>
                <a:effectLst/>
                <a:latin typeface="+mn-lt"/>
                <a:ea typeface="+mn-ea"/>
                <a:cs typeface="+mn-cs"/>
              </a:rPr>
              <a:t>.  If you have a Human Resource department, you may wish to get assistance from </a:t>
            </a:r>
            <a:r>
              <a:rPr lang="en-US" sz="1200" b="0" i="0" u="none" strike="noStrike" kern="1200" baseline="0" dirty="0">
                <a:solidFill>
                  <a:schemeClr val="tx1"/>
                </a:solidFill>
                <a:effectLst/>
                <a:latin typeface="+mn-lt"/>
                <a:ea typeface="+mn-ea"/>
                <a:cs typeface="+mn-cs"/>
              </a:rPr>
              <a:t>someone there.</a:t>
            </a:r>
            <a:endParaRPr lang="en-US" sz="1200" b="0" u="non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F058F7-97FE-054A-BC12-63D33A18EE13}" type="slidenum">
              <a:rPr lang="en-US" smtClean="0"/>
              <a:t>17</a:t>
            </a:fld>
            <a:endParaRPr lang="en-US"/>
          </a:p>
        </p:txBody>
      </p:sp>
    </p:spTree>
    <p:extLst>
      <p:ext uri="{BB962C8B-B14F-4D97-AF65-F5344CB8AC3E}">
        <p14:creationId xmlns:p14="http://schemas.microsoft.com/office/powerpoint/2010/main" val="1885465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[Note to Facilitator:  Debrief: </a:t>
            </a:r>
            <a:r>
              <a:rPr lang="en-US" sz="1200" b="0" i="1" kern="1200" baseline="0" dirty="0">
                <a:solidFill>
                  <a:schemeClr val="tx1"/>
                </a:solidFill>
                <a:effectLst/>
                <a:latin typeface="+mn-lt"/>
                <a:ea typeface="+mn-ea"/>
                <a:cs typeface="+mn-cs"/>
              </a:rPr>
              <a:t>Review key points on screen.]</a:t>
            </a:r>
            <a:endParaRPr lang="en-US" sz="1200" b="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18</a:t>
            </a:fld>
            <a:endParaRPr lang="en-US"/>
          </a:p>
        </p:txBody>
      </p:sp>
    </p:spTree>
    <p:extLst>
      <p:ext uri="{BB962C8B-B14F-4D97-AF65-F5344CB8AC3E}">
        <p14:creationId xmlns:p14="http://schemas.microsoft.com/office/powerpoint/2010/main" val="1856315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19</a:t>
            </a:fld>
            <a:endParaRPr lang="en-US"/>
          </a:p>
        </p:txBody>
      </p:sp>
    </p:spTree>
    <p:extLst>
      <p:ext uri="{BB962C8B-B14F-4D97-AF65-F5344CB8AC3E}">
        <p14:creationId xmlns:p14="http://schemas.microsoft.com/office/powerpoint/2010/main" val="2102915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a:t>
            </a:r>
          </a:p>
          <a:p>
            <a:r>
              <a:rPr lang="en-US" sz="1200" kern="1200" dirty="0">
                <a:solidFill>
                  <a:schemeClr val="tx1"/>
                </a:solidFill>
                <a:effectLst/>
                <a:latin typeface="+mn-lt"/>
                <a:ea typeface="+mn-ea"/>
                <a:cs typeface="+mn-cs"/>
              </a:rPr>
              <a:t>Some people think of harassment </a:t>
            </a:r>
            <a:r>
              <a:rPr lang="en-US" sz="1200" u="none" kern="1200" dirty="0">
                <a:solidFill>
                  <a:schemeClr val="tx1"/>
                </a:solidFill>
                <a:effectLst/>
                <a:latin typeface="+mn-lt"/>
                <a:ea typeface="+mn-ea"/>
                <a:cs typeface="+mn-cs"/>
              </a:rPr>
              <a:t>in the workplace </a:t>
            </a:r>
            <a:r>
              <a:rPr lang="en-US" sz="1200" kern="1200" dirty="0">
                <a:solidFill>
                  <a:schemeClr val="tx1"/>
                </a:solidFill>
                <a:effectLst/>
                <a:latin typeface="+mn-lt"/>
                <a:ea typeface="+mn-ea"/>
                <a:cs typeface="+mn-cs"/>
              </a:rPr>
              <a:t>as something that happens to other people, at other companies. </a:t>
            </a:r>
          </a:p>
          <a:p>
            <a:r>
              <a:rPr lang="en-US" sz="1200" kern="1200" dirty="0">
                <a:solidFill>
                  <a:schemeClr val="tx1"/>
                </a:solidFill>
                <a:effectLst/>
                <a:latin typeface="+mn-lt"/>
                <a:ea typeface="+mn-ea"/>
                <a:cs typeface="+mn-cs"/>
              </a:rPr>
              <a:t>Other people experience harassment first-hand, on a regular basis. </a:t>
            </a:r>
          </a:p>
          <a:p>
            <a:r>
              <a:rPr lang="en-US" sz="1200" kern="1200" dirty="0">
                <a:solidFill>
                  <a:schemeClr val="tx1"/>
                </a:solidFill>
                <a:effectLst/>
                <a:latin typeface="+mn-lt"/>
                <a:ea typeface="+mn-ea"/>
                <a:cs typeface="+mn-cs"/>
              </a:rPr>
              <a:t>And still others are aware of situations that are making someone else uncomfortable, but are unsure what they can do about 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truth is, </a:t>
            </a:r>
            <a:r>
              <a:rPr lang="en-US" sz="1200" b="1" i="1" kern="1200" dirty="0">
                <a:solidFill>
                  <a:schemeClr val="tx1"/>
                </a:solidFill>
                <a:effectLst/>
                <a:latin typeface="+mn-lt"/>
                <a:ea typeface="+mn-ea"/>
                <a:cs typeface="+mn-cs"/>
              </a:rPr>
              <a:t>[advance] </a:t>
            </a:r>
            <a:r>
              <a:rPr lang="en-US" sz="1200" kern="1200" dirty="0">
                <a:solidFill>
                  <a:schemeClr val="tx1"/>
                </a:solidFill>
                <a:effectLst/>
                <a:latin typeface="+mn-lt"/>
                <a:ea typeface="+mn-ea"/>
                <a:cs typeface="+mn-cs"/>
              </a:rPr>
              <a:t>harassment can happen to anyone, in any company, regardless of their position or whether they are male or female.  </a:t>
            </a:r>
          </a:p>
          <a:p>
            <a:pPr marL="628650" lvl="1" indent="-171450">
              <a:buFont typeface="Arial"/>
              <a:buChar char="•"/>
            </a:pPr>
            <a:r>
              <a:rPr lang="en-US" sz="1200" kern="1200" dirty="0">
                <a:solidFill>
                  <a:schemeClr val="tx1"/>
                </a:solidFill>
                <a:effectLst/>
                <a:latin typeface="+mn-lt"/>
                <a:ea typeface="+mn-ea"/>
                <a:cs typeface="+mn-cs"/>
              </a:rPr>
              <a:t>	But it is more likely to happen to people who have less power in the workplace or are perceived as being outside the norm of what has traditionally been expected there.  </a:t>
            </a:r>
          </a:p>
          <a:p>
            <a:pPr marL="628650" lvl="1" indent="-171450">
              <a:buFont typeface="Arial"/>
              <a:buChar char="•"/>
            </a:pPr>
            <a:r>
              <a:rPr lang="en-US" sz="1200" kern="1200" dirty="0">
                <a:solidFill>
                  <a:schemeClr val="tx1"/>
                </a:solidFill>
                <a:effectLst/>
                <a:latin typeface="+mn-lt"/>
                <a:ea typeface="+mn-ea"/>
                <a:cs typeface="+mn-cs"/>
              </a:rPr>
              <a:t>	Historically, women, minorities, and LGBT workers have been particularly likely to experience harassment in the workplace—but they are by no means the only victims.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[advance] </a:t>
            </a:r>
            <a:r>
              <a:rPr lang="en-US" sz="1200" kern="1200" dirty="0">
                <a:solidFill>
                  <a:schemeClr val="tx1"/>
                </a:solidFill>
                <a:effectLst/>
                <a:latin typeface="+mn-lt"/>
                <a:ea typeface="+mn-ea"/>
                <a:cs typeface="+mn-cs"/>
              </a:rPr>
              <a:t>Harassment </a:t>
            </a:r>
            <a:r>
              <a:rPr lang="en-US" sz="1200" u="none" kern="1200" dirty="0">
                <a:solidFill>
                  <a:schemeClr val="tx1"/>
                </a:solidFill>
                <a:effectLst/>
                <a:latin typeface="+mn-lt"/>
                <a:ea typeface="+mn-ea"/>
                <a:cs typeface="+mn-cs"/>
              </a:rPr>
              <a:t>in the workplace </a:t>
            </a:r>
            <a:r>
              <a:rPr lang="en-US" sz="1200" kern="1200" dirty="0">
                <a:solidFill>
                  <a:schemeClr val="tx1"/>
                </a:solidFill>
                <a:effectLst/>
                <a:latin typeface="+mn-lt"/>
                <a:ea typeface="+mn-ea"/>
                <a:cs typeface="+mn-cs"/>
              </a:rPr>
              <a:t>can occur in many different contexts and can target people from many different backgrounds.</a:t>
            </a:r>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2</a:t>
            </a:fld>
            <a:endParaRPr lang="en-US"/>
          </a:p>
        </p:txBody>
      </p:sp>
    </p:spTree>
    <p:extLst>
      <p:ext uri="{BB962C8B-B14F-4D97-AF65-F5344CB8AC3E}">
        <p14:creationId xmlns:p14="http://schemas.microsoft.com/office/powerpoint/2010/main" val="3573164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[Note to Facilitator: </a:t>
            </a:r>
            <a:r>
              <a:rPr lang="en-US" b="0" i="1" dirty="0"/>
              <a:t>Review</a:t>
            </a:r>
            <a:r>
              <a:rPr lang="en-US" b="0" i="1" baseline="0" dirty="0"/>
              <a:t> scenario.]</a:t>
            </a:r>
            <a:endParaRPr lang="en-US" b="0" i="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20</a:t>
            </a:fld>
            <a:endParaRPr lang="en-US"/>
          </a:p>
        </p:txBody>
      </p:sp>
    </p:spTree>
    <p:extLst>
      <p:ext uri="{BB962C8B-B14F-4D97-AF65-F5344CB8AC3E}">
        <p14:creationId xmlns:p14="http://schemas.microsoft.com/office/powerpoint/2010/main" val="2178147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[Note to</a:t>
            </a:r>
            <a:r>
              <a:rPr lang="en-US" sz="1200" b="1" i="1" kern="1200" baseline="0" dirty="0">
                <a:solidFill>
                  <a:schemeClr val="tx1"/>
                </a:solidFill>
                <a:effectLst/>
                <a:latin typeface="+mn-lt"/>
                <a:ea typeface="+mn-ea"/>
                <a:cs typeface="+mn-cs"/>
              </a:rPr>
              <a:t> Facilitator:  </a:t>
            </a:r>
            <a:r>
              <a:rPr lang="en-US" sz="1200" b="1" i="1" kern="1200" dirty="0">
                <a:solidFill>
                  <a:schemeClr val="tx1"/>
                </a:solidFill>
                <a:effectLst/>
                <a:latin typeface="+mn-lt"/>
                <a:ea typeface="+mn-ea"/>
                <a:cs typeface="+mn-cs"/>
              </a:rPr>
              <a:t>Discuss:</a:t>
            </a:r>
            <a:r>
              <a:rPr lang="en-US" sz="1200" i="1" kern="1200" dirty="0">
                <a:solidFill>
                  <a:schemeClr val="tx1"/>
                </a:solidFill>
                <a:effectLst/>
                <a:latin typeface="+mn-lt"/>
                <a:ea typeface="+mn-ea"/>
                <a:cs typeface="+mn-cs"/>
              </a:rPr>
              <a:t> Questions</a:t>
            </a:r>
            <a:r>
              <a:rPr lang="en-US" sz="1200" i="1" kern="1200" baseline="0" dirty="0">
                <a:solidFill>
                  <a:schemeClr val="tx1"/>
                </a:solidFill>
                <a:effectLst/>
                <a:latin typeface="+mn-lt"/>
                <a:ea typeface="+mn-ea"/>
                <a:cs typeface="+mn-cs"/>
              </a:rPr>
              <a:t> on screen and be sure to cover key points as described in the answers below.]</a:t>
            </a:r>
          </a:p>
          <a:p>
            <a:endParaRPr lang="en-US" sz="1200" i="1" u="none" kern="1200" baseline="0" dirty="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u="none" dirty="0">
                <a:solidFill>
                  <a:srgbClr val="003A60"/>
                </a:solidFill>
              </a:rPr>
              <a:t>Is </a:t>
            </a:r>
            <a:r>
              <a:rPr lang="en-US" u="none" dirty="0" err="1">
                <a:solidFill>
                  <a:srgbClr val="003A60"/>
                </a:solidFill>
              </a:rPr>
              <a:t>Anjie</a:t>
            </a:r>
            <a:r>
              <a:rPr lang="en-US" u="none" dirty="0">
                <a:solidFill>
                  <a:srgbClr val="003A60"/>
                </a:solidFill>
              </a:rPr>
              <a:t> and </a:t>
            </a:r>
            <a:r>
              <a:rPr lang="en-US" u="none" dirty="0" err="1">
                <a:solidFill>
                  <a:srgbClr val="003A60"/>
                </a:solidFill>
              </a:rPr>
              <a:t>Karishma’s</a:t>
            </a:r>
            <a:r>
              <a:rPr lang="en-US" u="none" dirty="0">
                <a:solidFill>
                  <a:srgbClr val="003A60"/>
                </a:solidFill>
              </a:rPr>
              <a:t> behavior appropriate in the workplace?</a:t>
            </a:r>
            <a:r>
              <a:rPr lang="en-US" u="none" baseline="0" dirty="0">
                <a:solidFill>
                  <a:srgbClr val="003A60"/>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u="none" kern="1200" baseline="0" dirty="0">
                <a:solidFill>
                  <a:srgbClr val="003A60"/>
                </a:solidFill>
                <a:effectLst/>
                <a:latin typeface="+mn-lt"/>
                <a:ea typeface="+mn-ea"/>
                <a:cs typeface="+mn-cs"/>
              </a:rPr>
              <a:t>Answer:  </a:t>
            </a:r>
            <a:r>
              <a:rPr lang="en-US" sz="1200" u="none" kern="1200" dirty="0">
                <a:solidFill>
                  <a:schemeClr val="tx1"/>
                </a:solidFill>
                <a:effectLst/>
                <a:latin typeface="+mn-lt"/>
                <a:ea typeface="+mn-ea"/>
                <a:cs typeface="+mn-cs"/>
              </a:rPr>
              <a:t>We</a:t>
            </a:r>
            <a:r>
              <a:rPr lang="en-US" sz="1200" u="none" kern="1200" baseline="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expect all employees, including</a:t>
            </a:r>
            <a:r>
              <a:rPr lang="en-US" sz="1200" u="none" kern="1200" baseline="0" dirty="0">
                <a:solidFill>
                  <a:schemeClr val="tx1"/>
                </a:solidFill>
                <a:effectLst/>
                <a:latin typeface="+mn-lt"/>
                <a:ea typeface="+mn-ea"/>
                <a:cs typeface="+mn-cs"/>
              </a:rPr>
              <a:t> apprentices,</a:t>
            </a:r>
            <a:r>
              <a:rPr lang="en-US" sz="1200" u="none" kern="1200" dirty="0">
                <a:solidFill>
                  <a:schemeClr val="tx1"/>
                </a:solidFill>
                <a:effectLst/>
                <a:latin typeface="+mn-lt"/>
                <a:ea typeface="+mn-ea"/>
                <a:cs typeface="+mn-cs"/>
              </a:rPr>
              <a:t> to keep sexual material, behavior</a:t>
            </a:r>
            <a:r>
              <a:rPr lang="en-US" sz="1200" u="none" kern="1200" baseline="0" dirty="0">
                <a:solidFill>
                  <a:schemeClr val="tx1"/>
                </a:solidFill>
                <a:effectLst/>
                <a:latin typeface="+mn-lt"/>
                <a:ea typeface="+mn-ea"/>
                <a:cs typeface="+mn-cs"/>
              </a:rPr>
              <a:t> and </a:t>
            </a:r>
            <a:r>
              <a:rPr lang="en-US" sz="1200" u="none" kern="1200" dirty="0">
                <a:solidFill>
                  <a:schemeClr val="tx1"/>
                </a:solidFill>
                <a:effectLst/>
                <a:latin typeface="+mn-lt"/>
                <a:ea typeface="+mn-ea"/>
                <a:cs typeface="+mn-cs"/>
              </a:rPr>
              <a:t>language</a:t>
            </a:r>
            <a:r>
              <a:rPr lang="en-US" sz="1200" u="none" kern="1200" baseline="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out of the workplace.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dirty="0">
              <a:solidFill>
                <a:schemeClr val="tx1"/>
              </a:solidFill>
              <a:effectLst/>
              <a:latin typeface="+mn-lt"/>
              <a:ea typeface="+mn-ea"/>
              <a:cs typeface="+mn-cs"/>
            </a:endParaRPr>
          </a:p>
          <a:p>
            <a:pPr marL="228600" indent="-228600">
              <a:buAutoNum type="arabicPeriod" startAt="2"/>
            </a:pPr>
            <a:r>
              <a:rPr lang="en-US" sz="1200" b="1" i="1" u="none" kern="1200" baseline="0" dirty="0">
                <a:solidFill>
                  <a:schemeClr val="tx1"/>
                </a:solidFill>
                <a:effectLst/>
                <a:latin typeface="+mn-lt"/>
                <a:ea typeface="+mn-ea"/>
                <a:cs typeface="+mn-cs"/>
              </a:rPr>
              <a:t>[advance] </a:t>
            </a:r>
            <a:r>
              <a:rPr lang="en-US" sz="1200" b="0" u="none" kern="1200" baseline="0" dirty="0">
                <a:solidFill>
                  <a:schemeClr val="tx1"/>
                </a:solidFill>
                <a:effectLst/>
                <a:latin typeface="+mn-lt"/>
                <a:ea typeface="+mn-ea"/>
                <a:cs typeface="+mn-cs"/>
              </a:rPr>
              <a:t>Chris is a bystander and is not being targeted. But </a:t>
            </a:r>
            <a:r>
              <a:rPr lang="en-US" sz="1200" b="0" u="none" strike="noStrike" kern="1200" baseline="0" dirty="0">
                <a:solidFill>
                  <a:schemeClr val="tx1"/>
                </a:solidFill>
                <a:effectLst/>
                <a:latin typeface="+mn-lt"/>
                <a:ea typeface="+mn-ea"/>
                <a:cs typeface="+mn-cs"/>
              </a:rPr>
              <a:t>might could this still be </a:t>
            </a:r>
            <a:r>
              <a:rPr lang="en-US" sz="1200" b="0" u="none" kern="1200" baseline="0" dirty="0">
                <a:solidFill>
                  <a:schemeClr val="tx1"/>
                </a:solidFill>
                <a:effectLst/>
                <a:latin typeface="+mn-lt"/>
                <a:ea typeface="+mn-ea"/>
                <a:cs typeface="+mn-cs"/>
              </a:rPr>
              <a:t>unlawful harassment? </a:t>
            </a:r>
          </a:p>
          <a:p>
            <a:pPr marL="0" indent="0">
              <a:buNone/>
            </a:pPr>
            <a:r>
              <a:rPr lang="en-US" sz="1200" b="1" u="none" kern="1200" baseline="0" dirty="0">
                <a:solidFill>
                  <a:schemeClr val="tx1"/>
                </a:solidFill>
                <a:effectLst/>
                <a:latin typeface="+mn-lt"/>
                <a:ea typeface="+mn-ea"/>
                <a:cs typeface="+mn-cs"/>
              </a:rPr>
              <a:t>Answer:  </a:t>
            </a:r>
            <a:r>
              <a:rPr lang="en-US" sz="1200" b="0" u="none" kern="1200" baseline="0" dirty="0">
                <a:solidFill>
                  <a:schemeClr val="tx1"/>
                </a:solidFill>
                <a:effectLst/>
                <a:latin typeface="+mn-lt"/>
                <a:ea typeface="+mn-ea"/>
                <a:cs typeface="+mn-cs"/>
              </a:rPr>
              <a:t>Yes, even though the behavior is not targeted at Chris directly, </a:t>
            </a:r>
            <a:r>
              <a:rPr lang="en-US" sz="1200" b="0" u="none" strike="noStrike" kern="1200" baseline="0" dirty="0" err="1">
                <a:solidFill>
                  <a:schemeClr val="tx1"/>
                </a:solidFill>
                <a:effectLst/>
                <a:latin typeface="+mn-lt"/>
                <a:ea typeface="+mn-ea"/>
                <a:cs typeface="+mn-cs"/>
              </a:rPr>
              <a:t>Anjie</a:t>
            </a:r>
            <a:r>
              <a:rPr lang="en-US" sz="1200" b="0" u="none" strike="noStrike" kern="1200" baseline="0" dirty="0">
                <a:solidFill>
                  <a:schemeClr val="tx1"/>
                </a:solidFill>
                <a:effectLst/>
                <a:latin typeface="+mn-lt"/>
                <a:ea typeface="+mn-ea"/>
                <a:cs typeface="+mn-cs"/>
              </a:rPr>
              <a:t> and </a:t>
            </a:r>
            <a:r>
              <a:rPr lang="en-US" sz="1200" b="0" u="none" strike="noStrike" kern="1200" baseline="0" dirty="0" err="1">
                <a:solidFill>
                  <a:schemeClr val="tx1"/>
                </a:solidFill>
                <a:effectLst/>
                <a:latin typeface="+mn-lt"/>
                <a:ea typeface="+mn-ea"/>
                <a:cs typeface="+mn-cs"/>
              </a:rPr>
              <a:t>Karishma’s</a:t>
            </a:r>
            <a:r>
              <a:rPr lang="en-US" sz="1200" b="0" u="none" strike="noStrike" kern="1200" baseline="0" dirty="0">
                <a:solidFill>
                  <a:schemeClr val="tx1"/>
                </a:solidFill>
                <a:effectLst/>
                <a:latin typeface="+mn-lt"/>
                <a:ea typeface="+mn-ea"/>
                <a:cs typeface="+mn-cs"/>
              </a:rPr>
              <a:t> </a:t>
            </a:r>
            <a:r>
              <a:rPr lang="en-US" sz="1200" b="0" u="none" kern="1200" baseline="0" dirty="0">
                <a:solidFill>
                  <a:schemeClr val="tx1"/>
                </a:solidFill>
                <a:effectLst/>
                <a:latin typeface="+mn-lt"/>
                <a:ea typeface="+mn-ea"/>
                <a:cs typeface="+mn-cs"/>
              </a:rPr>
              <a:t>actions may be creating an offensive environment, which makes Chris and others feels uncomfortable at work and could be considered unlawful harassment.</a:t>
            </a:r>
          </a:p>
          <a:p>
            <a:pPr marL="0" indent="0">
              <a:buNone/>
            </a:pPr>
            <a:endParaRPr lang="en-US" sz="1200" u="none" kern="1200" dirty="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Tx/>
              <a:buAutoNum type="arabicPeriod" startAt="3"/>
              <a:tabLst/>
              <a:defRPr/>
            </a:pPr>
            <a:r>
              <a:rPr lang="en-US" sz="1200" b="1" i="1" u="none" kern="1200" baseline="0" dirty="0">
                <a:solidFill>
                  <a:schemeClr val="tx1"/>
                </a:solidFill>
                <a:effectLst/>
                <a:latin typeface="+mn-lt"/>
                <a:ea typeface="+mn-ea"/>
                <a:cs typeface="+mn-cs"/>
              </a:rPr>
              <a:t>[advance] </a:t>
            </a:r>
            <a:r>
              <a:rPr lang="en-US" u="none" dirty="0">
                <a:solidFill>
                  <a:srgbClr val="003A60"/>
                </a:solidFill>
              </a:rPr>
              <a:t>Does it matter if </a:t>
            </a:r>
            <a:r>
              <a:rPr lang="en-US" u="none" dirty="0" err="1">
                <a:solidFill>
                  <a:srgbClr val="003A60"/>
                </a:solidFill>
              </a:rPr>
              <a:t>Anjie</a:t>
            </a:r>
            <a:r>
              <a:rPr lang="en-US" u="none" dirty="0">
                <a:solidFill>
                  <a:srgbClr val="003A60"/>
                </a:solidFill>
              </a:rPr>
              <a:t> and </a:t>
            </a:r>
            <a:r>
              <a:rPr lang="en-US" u="none" dirty="0" err="1">
                <a:solidFill>
                  <a:srgbClr val="003A60"/>
                </a:solidFill>
              </a:rPr>
              <a:t>Karishma</a:t>
            </a:r>
            <a:r>
              <a:rPr lang="en-US" u="none" dirty="0">
                <a:solidFill>
                  <a:srgbClr val="003A60"/>
                </a:solidFill>
              </a:rPr>
              <a:t> didn’t mean to offend Chris? </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solidFill>
                  <a:srgbClr val="003A60"/>
                </a:solidFill>
              </a:rPr>
              <a:t>Answer:  </a:t>
            </a:r>
            <a:r>
              <a:rPr lang="en-US" u="none" dirty="0">
                <a:solidFill>
                  <a:srgbClr val="003A60"/>
                </a:solidFill>
              </a:rPr>
              <a:t>No, it may still be considered</a:t>
            </a:r>
            <a:r>
              <a:rPr lang="en-US" u="none" baseline="0" dirty="0">
                <a:solidFill>
                  <a:srgbClr val="003A60"/>
                </a:solidFill>
              </a:rPr>
              <a:t> unlawful harassment even if the harasser did not intend to offend or cause anyone to feel uncomfortable.</a:t>
            </a:r>
            <a:endParaRPr lang="en-US" u="none" dirty="0">
              <a:solidFill>
                <a:srgbClr val="003A60"/>
              </a:solidFill>
            </a:endParaRPr>
          </a:p>
          <a:p>
            <a:pPr marL="228600" indent="-228600">
              <a:buAutoNum type="arabicPeriod"/>
            </a:pPr>
            <a:endParaRPr lang="en-US" sz="1200" b="0" u="none" kern="1200" baseline="0" dirty="0">
              <a:solidFill>
                <a:schemeClr val="tx1"/>
              </a:solidFill>
              <a:effectLst/>
              <a:latin typeface="+mn-lt"/>
              <a:ea typeface="+mn-ea"/>
              <a:cs typeface="+mn-cs"/>
            </a:endParaRPr>
          </a:p>
          <a:p>
            <a:pPr marL="0" indent="0">
              <a:buNone/>
            </a:pPr>
            <a:r>
              <a:rPr lang="en-US" sz="1200" b="1" u="none" kern="1200" baseline="0" dirty="0">
                <a:solidFill>
                  <a:schemeClr val="tx1"/>
                </a:solidFill>
                <a:effectLst/>
                <a:latin typeface="+mn-lt"/>
                <a:ea typeface="+mn-ea"/>
                <a:cs typeface="+mn-cs"/>
              </a:rPr>
              <a:t>Additional Questions:</a:t>
            </a:r>
          </a:p>
          <a:p>
            <a:pPr marL="0" lvl="0" indent="0">
              <a:buFont typeface="Arial"/>
              <a:buNone/>
            </a:pPr>
            <a:r>
              <a:rPr lang="en-US" sz="1200" b="0" u="none" kern="1200" baseline="0" dirty="0">
                <a:solidFill>
                  <a:schemeClr val="tx1"/>
                </a:solidFill>
                <a:effectLst/>
                <a:latin typeface="+mn-lt"/>
                <a:ea typeface="+mn-ea"/>
                <a:cs typeface="+mn-cs"/>
              </a:rPr>
              <a:t>4. What if Chris was gay? </a:t>
            </a:r>
          </a:p>
          <a:p>
            <a:pPr marL="0" lvl="0" indent="0">
              <a:buFont typeface="Arial"/>
              <a:buNone/>
            </a:pPr>
            <a:r>
              <a:rPr lang="en-US" sz="1200" b="1" u="none" kern="1200" baseline="0" dirty="0">
                <a:solidFill>
                  <a:schemeClr val="tx1"/>
                </a:solidFill>
                <a:effectLst/>
                <a:latin typeface="+mn-lt"/>
                <a:ea typeface="+mn-ea"/>
                <a:cs typeface="+mn-cs"/>
              </a:rPr>
              <a:t>Answer:  </a:t>
            </a:r>
            <a:r>
              <a:rPr lang="en-US" sz="1200" b="0" u="none" kern="1200" baseline="0" dirty="0">
                <a:solidFill>
                  <a:schemeClr val="tx1"/>
                </a:solidFill>
                <a:effectLst/>
                <a:latin typeface="+mn-lt"/>
                <a:ea typeface="+mn-ea"/>
                <a:cs typeface="+mn-cs"/>
              </a:rPr>
              <a:t>The sexual orientation of the person being harassed may be the same or different from the harasser(s) and is irrelevant in determining if unlawful harassment has occurred.</a:t>
            </a:r>
          </a:p>
        </p:txBody>
      </p:sp>
      <p:sp>
        <p:nvSpPr>
          <p:cNvPr id="4" name="Slide Number Placeholder 3"/>
          <p:cNvSpPr>
            <a:spLocks noGrp="1"/>
          </p:cNvSpPr>
          <p:nvPr>
            <p:ph type="sldNum" sz="quarter" idx="10"/>
          </p:nvPr>
        </p:nvSpPr>
        <p:spPr/>
        <p:txBody>
          <a:bodyPr/>
          <a:lstStyle/>
          <a:p>
            <a:fld id="{60F058F7-97FE-054A-BC12-63D33A18EE13}" type="slidenum">
              <a:rPr lang="en-US" smtClean="0"/>
              <a:t>21</a:t>
            </a:fld>
            <a:endParaRPr lang="en-US"/>
          </a:p>
        </p:txBody>
      </p:sp>
    </p:spTree>
    <p:extLst>
      <p:ext uri="{BB962C8B-B14F-4D97-AF65-F5344CB8AC3E}">
        <p14:creationId xmlns:p14="http://schemas.microsoft.com/office/powerpoint/2010/main" val="2907345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[Note to Facilitator:  Debrief: </a:t>
            </a:r>
            <a:r>
              <a:rPr lang="en-US" sz="1200" b="0" i="1" kern="1200" baseline="0" dirty="0">
                <a:solidFill>
                  <a:schemeClr val="tx1"/>
                </a:solidFill>
                <a:effectLst/>
                <a:latin typeface="+mn-lt"/>
                <a:ea typeface="+mn-ea"/>
                <a:cs typeface="+mn-cs"/>
              </a:rPr>
              <a:t>Review key points on screen.]</a:t>
            </a:r>
            <a:endParaRPr lang="en-US" sz="1200" b="0" i="1"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Another</a:t>
            </a:r>
            <a:r>
              <a:rPr lang="en-US" sz="1200" kern="1200" baseline="0" dirty="0">
                <a:solidFill>
                  <a:schemeClr val="tx1"/>
                </a:solidFill>
                <a:effectLst/>
                <a:latin typeface="+mn-lt"/>
                <a:ea typeface="+mn-ea"/>
                <a:cs typeface="+mn-cs"/>
              </a:rPr>
              <a:t> form of harassment is hostile environment harassment, which involves </a:t>
            </a:r>
            <a:r>
              <a:rPr lang="en-US" dirty="0"/>
              <a:t>unwelcome verbal or physical conduct based on a protected characteristic that significantly interferes with an individual's job performance or creates an intimidating, hostile, or offensive work environment.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t>Behavior does not have to be directly targeted at any particular individual to be considered harassment.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t>As mentioned earlier, a hostile work environment</a:t>
            </a:r>
            <a:r>
              <a:rPr lang="en-US" baseline="0" dirty="0"/>
              <a:t> </a:t>
            </a:r>
            <a:r>
              <a:rPr lang="en-US" dirty="0"/>
              <a:t>can affect the apprentice’s ability to work effectively, or even the effectiveness of the whole team.    </a:t>
            </a:r>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22</a:t>
            </a:fld>
            <a:endParaRPr lang="en-US"/>
          </a:p>
        </p:txBody>
      </p:sp>
    </p:spTree>
    <p:extLst>
      <p:ext uri="{BB962C8B-B14F-4D97-AF65-F5344CB8AC3E}">
        <p14:creationId xmlns:p14="http://schemas.microsoft.com/office/powerpoint/2010/main" val="1856315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Facilitator: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some situations, people accused of unlawful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harassment actually believe that their actions are welcome or funny. </a:t>
            </a:r>
            <a:r>
              <a:rPr lang="en-US" sz="1200" kern="1200" dirty="0" err="1">
                <a:solidFill>
                  <a:schemeClr val="tx1"/>
                </a:solidFill>
                <a:effectLst/>
                <a:latin typeface="+mn-lt"/>
                <a:ea typeface="+mn-ea"/>
                <a:cs typeface="+mn-cs"/>
              </a:rPr>
              <a:t>Anjie</a:t>
            </a:r>
            <a:r>
              <a:rPr lang="en-US" sz="1200" kern="1200" dirty="0">
                <a:solidFill>
                  <a:schemeClr val="tx1"/>
                </a:solidFill>
                <a:effectLst/>
                <a:latin typeface="+mn-lt"/>
                <a:ea typeface="+mn-ea"/>
                <a:cs typeface="+mn-cs"/>
              </a:rPr>
              <a:t> may think she is just telling harmless stories and jokes to a friend, while a bystander, Chris, may</a:t>
            </a:r>
            <a:r>
              <a:rPr lang="en-US" sz="1200" kern="1200" baseline="0" dirty="0">
                <a:solidFill>
                  <a:schemeClr val="tx1"/>
                </a:solidFill>
                <a:effectLst/>
                <a:latin typeface="+mn-lt"/>
                <a:ea typeface="+mn-ea"/>
                <a:cs typeface="+mn-cs"/>
              </a:rPr>
              <a:t> find that conversation offensive.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Regardless of whether one person intends to offend another, this type of behavior may be considered unlawful harassment if it is unwelcome,</a:t>
            </a:r>
            <a:r>
              <a:rPr lang="en-US" sz="1200" kern="1200" baseline="0" dirty="0">
                <a:solidFill>
                  <a:schemeClr val="tx1"/>
                </a:solidFill>
                <a:effectLst/>
                <a:latin typeface="+mn-lt"/>
                <a:ea typeface="+mn-ea"/>
                <a:cs typeface="+mn-cs"/>
              </a:rPr>
              <a:t> is </a:t>
            </a:r>
            <a:r>
              <a:rPr lang="en-US" sz="1200" kern="1200" dirty="0">
                <a:solidFill>
                  <a:schemeClr val="tx1"/>
                </a:solidFill>
                <a:effectLst/>
                <a:latin typeface="+mn-lt"/>
                <a:ea typeface="+mn-ea"/>
                <a:cs typeface="+mn-cs"/>
              </a:rPr>
              <a:t>so frequent or severe that it creates a hostile or offensive work environment and has the effect of offending a reasonable person in the position </a:t>
            </a:r>
            <a:r>
              <a:rPr lang="en-US" sz="1200" u="none" kern="1200" dirty="0">
                <a:solidFill>
                  <a:schemeClr val="tx1"/>
                </a:solidFill>
                <a:effectLst/>
                <a:latin typeface="+mn-lt"/>
                <a:ea typeface="+mn-ea"/>
                <a:cs typeface="+mn-cs"/>
              </a:rPr>
              <a:t>of the person who is subjected to it.</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Clear communication that the behavior is inappropriate is often one of the most effective ways of stopping it, especially if the harasser thought it was a “joke” or otherwise wasn’t aware of how it was being received.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u="none" kern="1200" baseline="0" dirty="0">
                <a:solidFill>
                  <a:schemeClr val="tx1"/>
                </a:solidFill>
                <a:effectLst/>
                <a:latin typeface="+mn-lt"/>
                <a:ea typeface="+mn-ea"/>
                <a:cs typeface="+mn-cs"/>
              </a:rPr>
              <a:t>I</a:t>
            </a:r>
            <a:r>
              <a:rPr lang="en-US" sz="1200" u="none" kern="1200" dirty="0">
                <a:solidFill>
                  <a:schemeClr val="tx1"/>
                </a:solidFill>
                <a:effectLst/>
                <a:latin typeface="+mn-lt"/>
                <a:ea typeface="+mn-ea"/>
                <a:cs typeface="+mn-cs"/>
              </a:rPr>
              <a:t>n a calm,</a:t>
            </a:r>
            <a:r>
              <a:rPr lang="en-US" sz="1200" u="none" kern="1200" baseline="0" dirty="0">
                <a:solidFill>
                  <a:schemeClr val="tx1"/>
                </a:solidFill>
                <a:effectLst/>
                <a:latin typeface="+mn-lt"/>
                <a:ea typeface="+mn-ea"/>
                <a:cs typeface="+mn-cs"/>
              </a:rPr>
              <a:t> rational manner, make it clear that </a:t>
            </a:r>
            <a:r>
              <a:rPr lang="en-US" sz="1200" u="none" kern="1200" dirty="0">
                <a:solidFill>
                  <a:schemeClr val="tx1"/>
                </a:solidFill>
                <a:effectLst/>
                <a:latin typeface="+mn-lt"/>
                <a:ea typeface="+mn-ea"/>
                <a:cs typeface="+mn-cs"/>
              </a:rPr>
              <a:t>that the behavior is unwelcome, is against organization policy, and may be unlawful.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u="none" kern="1200" dirty="0">
                <a:solidFill>
                  <a:schemeClr val="tx1"/>
                </a:solidFill>
                <a:effectLst/>
                <a:latin typeface="+mn-lt"/>
                <a:ea typeface="+mn-ea"/>
                <a:cs typeface="+mn-cs"/>
              </a:rPr>
              <a:t>For example, you might say “Pleas</a:t>
            </a:r>
            <a:r>
              <a:rPr lang="en-US" sz="1200" u="none" kern="1200" baseline="0" dirty="0">
                <a:solidFill>
                  <a:schemeClr val="tx1"/>
                </a:solidFill>
                <a:effectLst/>
                <a:latin typeface="+mn-lt"/>
                <a:ea typeface="+mn-ea"/>
                <a:cs typeface="+mn-cs"/>
              </a:rPr>
              <a:t>e stop harassing me, I’d just like to focus on my work.”</a:t>
            </a:r>
            <a:endParaRPr lang="en-US" sz="1200" u="none"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u="none" kern="1200" dirty="0">
                <a:solidFill>
                  <a:schemeClr val="tx1"/>
                </a:solidFill>
                <a:effectLst/>
                <a:latin typeface="+mn-lt"/>
                <a:ea typeface="+mn-ea"/>
                <a:cs typeface="+mn-cs"/>
              </a:rPr>
              <a:t>If you witness a harassment situation, consider stepping in and making the same points.</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u="none" kern="1200" dirty="0">
                <a:solidFill>
                  <a:schemeClr val="tx1"/>
                </a:solidFill>
                <a:effectLst/>
                <a:latin typeface="+mn-lt"/>
                <a:ea typeface="+mn-ea"/>
                <a:cs typeface="+mn-cs"/>
              </a:rPr>
              <a:t>In fact, if you are a supervisor, you may have a duty to do so</a:t>
            </a:r>
            <a:r>
              <a:rPr lang="en-US" sz="1200" u="none" strike="sngStrike"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rPr>
              <a:t>;</a:t>
            </a:r>
            <a:r>
              <a:rPr lang="en-US" sz="1200" u="none" kern="1200" dirty="0">
                <a:solidFill>
                  <a:schemeClr val="tx1"/>
                </a:solidFill>
                <a:effectLst/>
                <a:latin typeface="+mn-lt"/>
                <a:ea typeface="+mn-ea"/>
                <a:cs typeface="+mn-cs"/>
              </a:rPr>
              <a:t> otherwise,</a:t>
            </a:r>
            <a:r>
              <a:rPr lang="en-US" sz="1200" u="none" kern="1200" baseline="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you place the apprenticeship program at legal risk.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23</a:t>
            </a:fld>
            <a:endParaRPr lang="en-US"/>
          </a:p>
        </p:txBody>
      </p:sp>
    </p:spTree>
    <p:extLst>
      <p:ext uri="{BB962C8B-B14F-4D97-AF65-F5344CB8AC3E}">
        <p14:creationId xmlns:p14="http://schemas.microsoft.com/office/powerpoint/2010/main" val="1856315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24</a:t>
            </a:fld>
            <a:endParaRPr lang="en-US"/>
          </a:p>
        </p:txBody>
      </p:sp>
    </p:spTree>
    <p:extLst>
      <p:ext uri="{BB962C8B-B14F-4D97-AF65-F5344CB8AC3E}">
        <p14:creationId xmlns:p14="http://schemas.microsoft.com/office/powerpoint/2010/main" val="2102915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[Note to Facilitator: </a:t>
            </a:r>
            <a:r>
              <a:rPr lang="en-US" b="0" i="1" dirty="0"/>
              <a:t>Review</a:t>
            </a:r>
            <a:r>
              <a:rPr lang="en-US" b="0" i="1" baseline="0" dirty="0"/>
              <a:t> scenario.]</a:t>
            </a:r>
            <a:endParaRPr lang="en-US" b="0" i="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25</a:t>
            </a:fld>
            <a:endParaRPr lang="en-US"/>
          </a:p>
        </p:txBody>
      </p:sp>
    </p:spTree>
    <p:extLst>
      <p:ext uri="{BB962C8B-B14F-4D97-AF65-F5344CB8AC3E}">
        <p14:creationId xmlns:p14="http://schemas.microsoft.com/office/powerpoint/2010/main" val="2178147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[Note to</a:t>
            </a:r>
            <a:r>
              <a:rPr lang="en-US" sz="1200" b="1" i="1" kern="1200" baseline="0" dirty="0">
                <a:solidFill>
                  <a:schemeClr val="tx1"/>
                </a:solidFill>
                <a:effectLst/>
                <a:latin typeface="+mn-lt"/>
                <a:ea typeface="+mn-ea"/>
                <a:cs typeface="+mn-cs"/>
              </a:rPr>
              <a:t> Facilitator:  </a:t>
            </a:r>
            <a:r>
              <a:rPr lang="en-US" sz="1200" b="1" i="1" kern="1200" dirty="0">
                <a:solidFill>
                  <a:schemeClr val="tx1"/>
                </a:solidFill>
                <a:effectLst/>
                <a:latin typeface="+mn-lt"/>
                <a:ea typeface="+mn-ea"/>
                <a:cs typeface="+mn-cs"/>
              </a:rPr>
              <a:t>Discuss:</a:t>
            </a:r>
            <a:r>
              <a:rPr lang="en-US" sz="1200" i="1" kern="1200" dirty="0">
                <a:solidFill>
                  <a:schemeClr val="tx1"/>
                </a:solidFill>
                <a:effectLst/>
                <a:latin typeface="+mn-lt"/>
                <a:ea typeface="+mn-ea"/>
                <a:cs typeface="+mn-cs"/>
              </a:rPr>
              <a:t> Questions</a:t>
            </a:r>
            <a:r>
              <a:rPr lang="en-US" sz="1200" i="1" kern="1200" baseline="0" dirty="0">
                <a:solidFill>
                  <a:schemeClr val="tx1"/>
                </a:solidFill>
                <a:effectLst/>
                <a:latin typeface="+mn-lt"/>
                <a:ea typeface="+mn-ea"/>
                <a:cs typeface="+mn-cs"/>
              </a:rPr>
              <a:t> on screen and be sure to cover key points as described in the answers below.]</a:t>
            </a:r>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US" sz="1200" u="non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b="1" i="1" dirty="0">
                <a:solidFill>
                  <a:srgbClr val="003A60"/>
                </a:solidFill>
              </a:rPr>
              <a:t>1. </a:t>
            </a:r>
            <a:r>
              <a:rPr lang="en-US" dirty="0">
                <a:solidFill>
                  <a:srgbClr val="003A60"/>
                </a:solidFill>
              </a:rPr>
              <a:t>Can unlawful harassment happen online or outside of the workplace?</a:t>
            </a:r>
            <a:r>
              <a:rPr lang="en-US" baseline="0" dirty="0">
                <a:solidFill>
                  <a:srgbClr val="003A60"/>
                </a:solidFill>
              </a:rPr>
              <a:t> </a:t>
            </a: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b="1" baseline="0" dirty="0">
                <a:solidFill>
                  <a:srgbClr val="003A60"/>
                </a:solidFill>
              </a:rPr>
              <a:t>Answer:  </a:t>
            </a:r>
            <a:r>
              <a:rPr lang="en-US" dirty="0">
                <a:solidFill>
                  <a:srgbClr val="003A60"/>
                </a:solidFill>
              </a:rPr>
              <a:t>Yes. </a:t>
            </a:r>
            <a:r>
              <a:rPr lang="en-US" strike="noStrike" dirty="0">
                <a:solidFill>
                  <a:srgbClr val="003A60"/>
                </a:solidFill>
              </a:rPr>
              <a:t>H</a:t>
            </a:r>
            <a:r>
              <a:rPr lang="en-US" dirty="0">
                <a:solidFill>
                  <a:srgbClr val="003A60"/>
                </a:solidFill>
              </a:rPr>
              <a:t>arassment </a:t>
            </a:r>
            <a:r>
              <a:rPr lang="en-US" u="none" dirty="0">
                <a:solidFill>
                  <a:srgbClr val="003A60"/>
                </a:solidFill>
              </a:rPr>
              <a:t>that meets the tests for </a:t>
            </a:r>
            <a:r>
              <a:rPr lang="en-US" u="none" strike="noStrike" dirty="0">
                <a:solidFill>
                  <a:srgbClr val="003A60"/>
                </a:solidFill>
              </a:rPr>
              <a:t>unlawfulness </a:t>
            </a:r>
            <a:r>
              <a:rPr lang="en-US" strike="noStrike" dirty="0">
                <a:solidFill>
                  <a:srgbClr val="003A60"/>
                </a:solidFill>
              </a:rPr>
              <a:t>can</a:t>
            </a:r>
            <a:r>
              <a:rPr lang="en-US" dirty="0">
                <a:solidFill>
                  <a:srgbClr val="003A60"/>
                </a:solidFill>
              </a:rPr>
              <a:t> happen anywhere at any time.</a:t>
            </a:r>
            <a:r>
              <a:rPr lang="en-US" baseline="0" dirty="0">
                <a:solidFill>
                  <a:srgbClr val="003A60"/>
                </a:solidFill>
              </a:rPr>
              <a:t> It can occur online in various forms including </a:t>
            </a:r>
            <a:r>
              <a:rPr lang="en-US" sz="1200" kern="1200" baseline="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ocial media posts, texts, or emails.</a:t>
            </a:r>
            <a:r>
              <a:rPr lang="en-US" sz="1200" kern="1200" baseline="0" dirty="0">
                <a:solidFill>
                  <a:schemeClr val="tx1"/>
                </a:solidFill>
                <a:effectLst/>
                <a:latin typeface="+mn-lt"/>
                <a:ea typeface="+mn-ea"/>
                <a:cs typeface="+mn-cs"/>
              </a:rPr>
              <a:t> It may also happen after work hours, in a bar, while traveling, etc.</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dirty="0">
              <a:solidFill>
                <a:srgbClr val="003A60"/>
              </a:solidFill>
            </a:endParaRP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dirty="0">
                <a:solidFill>
                  <a:srgbClr val="003A60"/>
                </a:solidFill>
              </a:rPr>
              <a:t>2. </a:t>
            </a:r>
            <a:r>
              <a:rPr lang="en-US" b="1" i="1" dirty="0">
                <a:solidFill>
                  <a:srgbClr val="003A60"/>
                </a:solidFill>
              </a:rPr>
              <a:t>[advance] </a:t>
            </a:r>
            <a:r>
              <a:rPr lang="en-US" dirty="0">
                <a:solidFill>
                  <a:srgbClr val="003A60"/>
                </a:solidFill>
              </a:rPr>
              <a:t>Do you think Sharon and Rob’s behavior is a workplace issue? </a:t>
            </a: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b="1" dirty="0">
                <a:solidFill>
                  <a:srgbClr val="003A60"/>
                </a:solidFill>
              </a:rPr>
              <a:t>Answer:  </a:t>
            </a:r>
            <a:r>
              <a:rPr lang="en-US" strike="noStrike" dirty="0">
                <a:solidFill>
                  <a:srgbClr val="003A60"/>
                </a:solidFill>
              </a:rPr>
              <a:t>T</a:t>
            </a:r>
            <a:r>
              <a:rPr lang="en-US" dirty="0">
                <a:solidFill>
                  <a:srgbClr val="003A60"/>
                </a:solidFill>
              </a:rPr>
              <a:t>heir behavior</a:t>
            </a:r>
            <a:r>
              <a:rPr lang="en-US" baseline="0" dirty="0">
                <a:solidFill>
                  <a:srgbClr val="003A60"/>
                </a:solidFill>
              </a:rPr>
              <a:t> is a form of bullying, </a:t>
            </a:r>
            <a:r>
              <a:rPr lang="en-US" u="none" baseline="0" dirty="0">
                <a:solidFill>
                  <a:srgbClr val="003A60"/>
                </a:solidFill>
              </a:rPr>
              <a:t>but first, let’s discuss whether it arises to the level of unlawful workplace harassment.  </a:t>
            </a:r>
            <a:r>
              <a:rPr lang="en-US" sz="1200" u="none" kern="1200" dirty="0">
                <a:solidFill>
                  <a:schemeClr val="tx1"/>
                </a:solidFill>
                <a:effectLst/>
                <a:latin typeface="+mn-lt"/>
                <a:ea typeface="+mn-ea"/>
                <a:cs typeface="+mn-cs"/>
              </a:rPr>
              <a:t>Since </a:t>
            </a:r>
            <a:r>
              <a:rPr lang="en-US" sz="1200" kern="1200" dirty="0">
                <a:solidFill>
                  <a:schemeClr val="tx1"/>
                </a:solidFill>
                <a:effectLst/>
                <a:latin typeface="+mn-lt"/>
                <a:ea typeface="+mn-ea"/>
                <a:cs typeface="+mn-cs"/>
              </a:rPr>
              <a:t>Sharon and Rob’s social</a:t>
            </a:r>
            <a:r>
              <a:rPr lang="en-US" sz="1200" kern="1200" baseline="0" dirty="0">
                <a:solidFill>
                  <a:schemeClr val="tx1"/>
                </a:solidFill>
                <a:effectLst/>
                <a:latin typeface="+mn-lt"/>
                <a:ea typeface="+mn-ea"/>
                <a:cs typeface="+mn-cs"/>
              </a:rPr>
              <a:t> media posts </a:t>
            </a:r>
            <a:r>
              <a:rPr lang="en-US" sz="1200" kern="1200" dirty="0">
                <a:solidFill>
                  <a:schemeClr val="tx1"/>
                </a:solidFill>
                <a:effectLst/>
                <a:latin typeface="+mn-lt"/>
                <a:ea typeface="+mn-ea"/>
                <a:cs typeface="+mn-cs"/>
              </a:rPr>
              <a:t>involve comments about Karen’s gender </a:t>
            </a:r>
            <a:r>
              <a:rPr lang="en-US" sz="1200" u="none" kern="1200" dirty="0">
                <a:solidFill>
                  <a:schemeClr val="tx1"/>
                </a:solidFill>
                <a:effectLst/>
                <a:latin typeface="+mn-lt"/>
                <a:ea typeface="+mn-ea"/>
                <a:cs typeface="+mn-cs"/>
              </a:rPr>
              <a:t>status, </a:t>
            </a:r>
            <a:r>
              <a:rPr lang="en-US" sz="1200" u="none" strike="noStrike" kern="1200" baseline="0" dirty="0">
                <a:solidFill>
                  <a:schemeClr val="tx1"/>
                </a:solidFill>
                <a:effectLst/>
                <a:latin typeface="+mn-lt"/>
                <a:ea typeface="+mn-ea"/>
                <a:cs typeface="+mn-cs"/>
              </a:rPr>
              <a:t>they are </a:t>
            </a:r>
            <a:r>
              <a:rPr lang="en-US" sz="1200" u="none" kern="1200" baseline="0" dirty="0">
                <a:solidFill>
                  <a:schemeClr val="tx1"/>
                </a:solidFill>
                <a:effectLst/>
                <a:latin typeface="+mn-lt"/>
                <a:ea typeface="+mn-ea"/>
                <a:cs typeface="+mn-cs"/>
              </a:rPr>
              <a:t>related to a protected characteristic – that is, to Karen’s sex, which includes her gender identity.  The second issue is whether these posts are unwelcome – and I think we can stipulate that they are </a:t>
            </a:r>
            <a:r>
              <a:rPr lang="en-US" sz="1200" i="1" u="none" kern="1200" baseline="0" dirty="0">
                <a:solidFill>
                  <a:schemeClr val="tx1"/>
                </a:solidFill>
                <a:effectLst/>
                <a:latin typeface="+mn-lt"/>
                <a:ea typeface="+mn-ea"/>
                <a:cs typeface="+mn-cs"/>
              </a:rPr>
              <a:t>not </a:t>
            </a:r>
            <a:r>
              <a:rPr lang="en-US" sz="1200" i="0" u="none" kern="1200" baseline="0" dirty="0">
                <a:solidFill>
                  <a:schemeClr val="tx1"/>
                </a:solidFill>
                <a:effectLst/>
                <a:latin typeface="+mn-lt"/>
                <a:ea typeface="+mn-ea"/>
                <a:cs typeface="+mn-cs"/>
              </a:rPr>
              <a:t>welcome to Karen.</a:t>
            </a:r>
            <a:r>
              <a:rPr lang="en-US" sz="1200" u="none" kern="1200" baseline="0" dirty="0">
                <a:solidFill>
                  <a:schemeClr val="tx1"/>
                </a:solidFill>
                <a:effectLst/>
                <a:latin typeface="+mn-lt"/>
                <a:ea typeface="+mn-ea"/>
                <a:cs typeface="+mn-cs"/>
              </a:rPr>
              <a:t> The third issue is whether the harassment is so frequent or severe that it creates a hostile or offensive work environment or results in an adverse employment decision (such as the individual being fired or demoted). So far, at least, Sharon and Rob’s social media posts have not resulted in any adverse employment decision, so that leaves the question whether they have created a hostile or offensive work environment.  This is a close question, but since they have not spilled over into the workplace, and neither Karen nor any of her co-workers is required to view them, they probably have </a:t>
            </a:r>
            <a:r>
              <a:rPr lang="en-US" sz="1200" i="1" u="none" kern="1200" baseline="0" dirty="0">
                <a:solidFill>
                  <a:schemeClr val="tx1"/>
                </a:solidFill>
                <a:effectLst/>
                <a:latin typeface="+mn-lt"/>
                <a:ea typeface="+mn-ea"/>
                <a:cs typeface="+mn-cs"/>
              </a:rPr>
              <a:t>not</a:t>
            </a:r>
            <a:r>
              <a:rPr lang="en-US" sz="1200" u="none" kern="1200" baseline="0" dirty="0">
                <a:solidFill>
                  <a:schemeClr val="tx1"/>
                </a:solidFill>
                <a:effectLst/>
                <a:latin typeface="+mn-lt"/>
                <a:ea typeface="+mn-ea"/>
                <a:cs typeface="+mn-cs"/>
              </a:rPr>
              <a:t> created a hostile work environment -- yet. </a:t>
            </a:r>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US" sz="1200" u="non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sz="1200" u="none" kern="1200" baseline="0" dirty="0">
                <a:solidFill>
                  <a:schemeClr val="tx1"/>
                </a:solidFill>
                <a:effectLst/>
                <a:latin typeface="+mn-lt"/>
                <a:ea typeface="+mn-ea"/>
                <a:cs typeface="+mn-cs"/>
              </a:rPr>
              <a:t>I say “yet” because w</a:t>
            </a:r>
            <a:r>
              <a:rPr lang="en-US" u="none" dirty="0"/>
              <a:t>hen an individual or a group of people is disrespected or bullied, the behavior can escalate </a:t>
            </a:r>
            <a:r>
              <a:rPr lang="en-US" u="none" baseline="0" dirty="0"/>
              <a:t>and lead to unlawful workplace harassment.  </a:t>
            </a:r>
            <a:r>
              <a:rPr lang="en-US" u="none" dirty="0"/>
              <a:t>That is especially true of disrespect or bullying that is motivated by the people’s race, national origin, religion, sex, sexual orientation, disability, or other protected characteristic.</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dirty="0">
              <a:solidFill>
                <a:srgbClr val="003A60"/>
              </a:solidFill>
            </a:endParaRP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sz="1200" b="1" i="1" kern="1200" baseline="0" dirty="0">
                <a:solidFill>
                  <a:schemeClr val="tx1"/>
                </a:solidFill>
                <a:effectLst/>
                <a:latin typeface="+mn-lt"/>
                <a:ea typeface="+mn-ea"/>
                <a:cs typeface="+mn-cs"/>
              </a:rPr>
              <a:t>[Note to Facilitator:  </a:t>
            </a:r>
            <a:r>
              <a:rPr lang="en-US" sz="1200" b="0" i="1" kern="1200" baseline="0" dirty="0">
                <a:solidFill>
                  <a:schemeClr val="tx1"/>
                </a:solidFill>
                <a:effectLst/>
                <a:latin typeface="+mn-lt"/>
                <a:ea typeface="+mn-ea"/>
                <a:cs typeface="+mn-cs"/>
              </a:rPr>
              <a:t>here is an additional question to be asked if managers, supervisors, or others who train or mentor apprentices are in the audience.]</a:t>
            </a:r>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US" sz="1200" b="0" i="1"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dirty="0">
                <a:solidFill>
                  <a:srgbClr val="003A60"/>
                </a:solidFill>
              </a:rPr>
              <a:t>3. What impact might this behavior have on the apprenticeship program?</a:t>
            </a:r>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US" dirty="0">
              <a:solidFill>
                <a:srgbClr val="003A60"/>
              </a:solidFill>
            </a:endParaRP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b="1" dirty="0">
                <a:solidFill>
                  <a:srgbClr val="003A60"/>
                </a:solidFill>
              </a:rPr>
              <a:t>Answer:  </a:t>
            </a:r>
            <a:r>
              <a:rPr lang="en-US" dirty="0">
                <a:solidFill>
                  <a:srgbClr val="003A60"/>
                </a:solidFill>
              </a:rPr>
              <a:t>When harassment,</a:t>
            </a:r>
            <a:r>
              <a:rPr lang="en-US" baseline="0" dirty="0">
                <a:solidFill>
                  <a:srgbClr val="003A60"/>
                </a:solidFill>
              </a:rPr>
              <a:t> intimidation or discrimination occurs, it can contribute to a culture of distrust, low morale, and workforce ineffectiveness.  Additionally, apprentices or other employees may leave the organization and the program itself could be jeopardized</a:t>
            </a:r>
            <a:r>
              <a:rPr lang="en-US" u="none" baseline="0" dirty="0">
                <a:solidFill>
                  <a:srgbClr val="003A60"/>
                </a:solidFill>
              </a:rPr>
              <a:t>, possibly even resulting in lawsuits against the organization or deregistration of the apprenticeship program, if </a:t>
            </a:r>
            <a:r>
              <a:rPr lang="en-US" u="none" strike="noStrike" baseline="0" dirty="0">
                <a:solidFill>
                  <a:srgbClr val="003A60"/>
                </a:solidFill>
              </a:rPr>
              <a:t>this behavior </a:t>
            </a:r>
            <a:r>
              <a:rPr lang="en-US" u="none" baseline="0" dirty="0">
                <a:solidFill>
                  <a:srgbClr val="003A60"/>
                </a:solidFill>
              </a:rPr>
              <a:t>is </a:t>
            </a:r>
            <a:r>
              <a:rPr lang="en-US" baseline="0" dirty="0">
                <a:solidFill>
                  <a:srgbClr val="003A60"/>
                </a:solidFill>
              </a:rPr>
              <a:t>allowed to continue. </a:t>
            </a:r>
            <a:endParaRPr lang="en-US" dirty="0">
              <a:solidFill>
                <a:srgbClr val="003A60"/>
              </a:solidFill>
            </a:endParaRPr>
          </a:p>
          <a:p>
            <a:pPr marL="0" indent="0">
              <a:buFont typeface="+mj-lt"/>
              <a:buNone/>
            </a:pPr>
            <a:endParaRPr lang="en-US" dirty="0">
              <a:solidFill>
                <a:srgbClr val="003A60"/>
              </a:solidFill>
            </a:endParaRPr>
          </a:p>
        </p:txBody>
      </p:sp>
      <p:sp>
        <p:nvSpPr>
          <p:cNvPr id="4" name="Slide Number Placeholder 3"/>
          <p:cNvSpPr>
            <a:spLocks noGrp="1"/>
          </p:cNvSpPr>
          <p:nvPr>
            <p:ph type="sldNum" sz="quarter" idx="10"/>
          </p:nvPr>
        </p:nvSpPr>
        <p:spPr/>
        <p:txBody>
          <a:bodyPr/>
          <a:lstStyle/>
          <a:p>
            <a:fld id="{60F058F7-97FE-054A-BC12-63D33A18EE13}" type="slidenum">
              <a:rPr lang="en-US" smtClean="0"/>
              <a:t>26</a:t>
            </a:fld>
            <a:endParaRPr lang="en-US"/>
          </a:p>
        </p:txBody>
      </p:sp>
    </p:spTree>
    <p:extLst>
      <p:ext uri="{BB962C8B-B14F-4D97-AF65-F5344CB8AC3E}">
        <p14:creationId xmlns:p14="http://schemas.microsoft.com/office/powerpoint/2010/main" val="2907345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[Note to Facilitator:  Debrief: </a:t>
            </a:r>
            <a:r>
              <a:rPr lang="en-US" sz="1200" b="0" i="1" kern="1200" baseline="0" dirty="0">
                <a:solidFill>
                  <a:schemeClr val="tx1"/>
                </a:solidFill>
                <a:effectLst/>
                <a:latin typeface="+mn-lt"/>
                <a:ea typeface="+mn-ea"/>
                <a:cs typeface="+mn-cs"/>
              </a:rPr>
              <a:t>Review key points on screen.]</a:t>
            </a:r>
            <a:endParaRPr lang="en-US" sz="1200" b="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27</a:t>
            </a:fld>
            <a:endParaRPr lang="en-US"/>
          </a:p>
        </p:txBody>
      </p:sp>
    </p:spTree>
    <p:extLst>
      <p:ext uri="{BB962C8B-B14F-4D97-AF65-F5344CB8AC3E}">
        <p14:creationId xmlns:p14="http://schemas.microsoft.com/office/powerpoint/2010/main" val="1266549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[Note to Facilitator:  Debrief: </a:t>
            </a:r>
            <a:r>
              <a:rPr lang="en-US" sz="1200" b="0" i="1" kern="1200" baseline="0" dirty="0">
                <a:solidFill>
                  <a:schemeClr val="tx1"/>
                </a:solidFill>
                <a:effectLst/>
                <a:latin typeface="+mn-lt"/>
                <a:ea typeface="+mn-ea"/>
                <a:cs typeface="+mn-cs"/>
              </a:rPr>
              <a:t>Review key points on screen.]</a:t>
            </a:r>
            <a:endParaRPr lang="en-US" sz="1200" b="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28</a:t>
            </a:fld>
            <a:endParaRPr lang="en-US"/>
          </a:p>
        </p:txBody>
      </p:sp>
    </p:spTree>
    <p:extLst>
      <p:ext uri="{BB962C8B-B14F-4D97-AF65-F5344CB8AC3E}">
        <p14:creationId xmlns:p14="http://schemas.microsoft.com/office/powerpoint/2010/main" val="2763798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29</a:t>
            </a:fld>
            <a:endParaRPr lang="en-US"/>
          </a:p>
        </p:txBody>
      </p:sp>
    </p:spTree>
    <p:extLst>
      <p:ext uri="{BB962C8B-B14F-4D97-AF65-F5344CB8AC3E}">
        <p14:creationId xmlns:p14="http://schemas.microsoft.com/office/powerpoint/2010/main" val="2102915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[Note to Facilitator:  </a:t>
            </a:r>
            <a:r>
              <a:rPr lang="en-US" b="0" i="1" dirty="0"/>
              <a:t>Review</a:t>
            </a:r>
            <a:r>
              <a:rPr lang="en-US" b="0" i="1" baseline="0" dirty="0"/>
              <a:t> the learning objectives as shown.]</a:t>
            </a:r>
            <a:endParaRPr lang="en-US" b="0" i="1" dirty="0"/>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3</a:t>
            </a:fld>
            <a:endParaRPr lang="en-US"/>
          </a:p>
        </p:txBody>
      </p:sp>
    </p:spTree>
    <p:extLst>
      <p:ext uri="{BB962C8B-B14F-4D97-AF65-F5344CB8AC3E}">
        <p14:creationId xmlns:p14="http://schemas.microsoft.com/office/powerpoint/2010/main" val="4153692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[Note to Facilitator: </a:t>
            </a:r>
            <a:r>
              <a:rPr lang="en-US" b="0" i="1" dirty="0"/>
              <a:t>Review</a:t>
            </a:r>
            <a:r>
              <a:rPr lang="en-US" b="0" i="1" baseline="0" dirty="0"/>
              <a:t> scenario.]</a:t>
            </a:r>
            <a:endParaRPr lang="en-US" b="0" i="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30</a:t>
            </a:fld>
            <a:endParaRPr lang="en-US"/>
          </a:p>
        </p:txBody>
      </p:sp>
    </p:spTree>
    <p:extLst>
      <p:ext uri="{BB962C8B-B14F-4D97-AF65-F5344CB8AC3E}">
        <p14:creationId xmlns:p14="http://schemas.microsoft.com/office/powerpoint/2010/main" val="2178147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[Note to</a:t>
            </a:r>
            <a:r>
              <a:rPr lang="en-US" sz="1200" b="1" i="1" kern="1200" baseline="0" dirty="0">
                <a:solidFill>
                  <a:schemeClr val="tx1"/>
                </a:solidFill>
                <a:effectLst/>
                <a:latin typeface="+mn-lt"/>
                <a:ea typeface="+mn-ea"/>
                <a:cs typeface="+mn-cs"/>
              </a:rPr>
              <a:t> Facilitator:  </a:t>
            </a:r>
            <a:r>
              <a:rPr lang="en-US" sz="1200" b="1" i="1" kern="1200" dirty="0">
                <a:solidFill>
                  <a:schemeClr val="tx1"/>
                </a:solidFill>
                <a:effectLst/>
                <a:latin typeface="+mn-lt"/>
                <a:ea typeface="+mn-ea"/>
                <a:cs typeface="+mn-cs"/>
              </a:rPr>
              <a:t>Discuss:</a:t>
            </a:r>
            <a:r>
              <a:rPr lang="en-US" sz="1200" i="1" kern="1200" dirty="0">
                <a:solidFill>
                  <a:schemeClr val="tx1"/>
                </a:solidFill>
                <a:effectLst/>
                <a:latin typeface="+mn-lt"/>
                <a:ea typeface="+mn-ea"/>
                <a:cs typeface="+mn-cs"/>
              </a:rPr>
              <a:t> Questions</a:t>
            </a:r>
            <a:r>
              <a:rPr lang="en-US" sz="1200" i="1" kern="1200" baseline="0" dirty="0">
                <a:solidFill>
                  <a:schemeClr val="tx1"/>
                </a:solidFill>
                <a:effectLst/>
                <a:latin typeface="+mn-lt"/>
                <a:ea typeface="+mn-ea"/>
                <a:cs typeface="+mn-cs"/>
              </a:rPr>
              <a:t> on screen and be sure to cover key points as described in the answers below.]</a:t>
            </a:r>
          </a:p>
          <a:p>
            <a:endParaRPr lang="en-US" sz="1200" i="1"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u="none" kern="1200" baseline="0" dirty="0">
                <a:solidFill>
                  <a:schemeClr val="tx1"/>
                </a:solidFill>
                <a:effectLst/>
                <a:latin typeface="+mn-lt"/>
                <a:ea typeface="+mn-ea"/>
                <a:cs typeface="+mn-cs"/>
              </a:rPr>
              <a:t>1. </a:t>
            </a:r>
            <a:r>
              <a:rPr lang="en-US" u="none" dirty="0">
                <a:solidFill>
                  <a:srgbClr val="003A60"/>
                </a:solidFill>
              </a:rPr>
              <a:t>What characteristic or characteristics is Samir being harassed because of?  Is employment discrimination based on this/these characteristic(s) unlawful?</a:t>
            </a:r>
          </a:p>
          <a:p>
            <a:r>
              <a:rPr lang="en-US" sz="1200" b="1" i="0" u="none" kern="1200" baseline="0" dirty="0">
                <a:solidFill>
                  <a:schemeClr val="tx1"/>
                </a:solidFill>
                <a:effectLst/>
                <a:latin typeface="+mn-lt"/>
                <a:ea typeface="+mn-ea"/>
                <a:cs typeface="+mn-cs"/>
              </a:rPr>
              <a:t>Answer:  </a:t>
            </a:r>
            <a:r>
              <a:rPr lang="en-US" sz="1200" b="0" i="0" u="none" kern="1200" baseline="0" dirty="0">
                <a:solidFill>
                  <a:schemeClr val="tx1"/>
                </a:solidFill>
                <a:effectLst/>
                <a:latin typeface="+mn-lt"/>
                <a:ea typeface="+mn-ea"/>
                <a:cs typeface="+mn-cs"/>
              </a:rPr>
              <a:t>From the language of the notes he has received, it appears that Samir is being harassed because of his religion and/or ethnic origin.  Because he wears a turban, the harasser(s) might believe that he is Sikh or Muslim and/or of Indian Subcontinent, Middle East, North African, or Central or Southeast Asian origin.  These characteristics – religion and ethnic origin – are protected characteristics and employment discrimination (including harassment) because of them is unlawful.</a:t>
            </a:r>
          </a:p>
          <a:p>
            <a:endParaRPr lang="en-US" sz="1200" b="0" i="0" u="none" kern="1200" baseline="0" dirty="0">
              <a:solidFill>
                <a:schemeClr val="tx1"/>
              </a:solidFill>
              <a:effectLst/>
              <a:latin typeface="+mn-lt"/>
              <a:ea typeface="+mn-ea"/>
              <a:cs typeface="+mn-cs"/>
            </a:endParaRPr>
          </a:p>
          <a:p>
            <a:r>
              <a:rPr lang="en-US" sz="1200" b="0" i="0" u="none" kern="1200" baseline="0" dirty="0">
                <a:solidFill>
                  <a:schemeClr val="tx1"/>
                </a:solidFill>
                <a:effectLst/>
                <a:latin typeface="+mn-lt"/>
                <a:ea typeface="+mn-ea"/>
                <a:cs typeface="+mn-cs"/>
              </a:rPr>
              <a:t>It also appears that Samir is being harassed because of his age.  If he is 40 or over, his age is a protected characteristic.</a:t>
            </a:r>
          </a:p>
          <a:p>
            <a:endParaRPr lang="en-US" sz="1200" b="0" i="0" u="none" kern="1200" baseline="0" dirty="0">
              <a:solidFill>
                <a:schemeClr val="tx1"/>
              </a:solidFill>
              <a:effectLst/>
              <a:latin typeface="+mn-lt"/>
              <a:ea typeface="+mn-ea"/>
              <a:cs typeface="+mn-cs"/>
            </a:endParaRPr>
          </a:p>
          <a:p>
            <a:r>
              <a:rPr lang="en-US" sz="1200" b="0" i="0" u="none" kern="1200" baseline="0" dirty="0">
                <a:solidFill>
                  <a:schemeClr val="tx1"/>
                </a:solidFill>
                <a:effectLst/>
                <a:latin typeface="+mn-lt"/>
                <a:ea typeface="+mn-ea"/>
                <a:cs typeface="+mn-cs"/>
              </a:rPr>
              <a:t>And, notes reference Samir’s disability, which is also a protected characteristic.</a:t>
            </a:r>
          </a:p>
          <a:p>
            <a:endParaRPr lang="en-US" sz="1200" b="1"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solidFill>
                  <a:srgbClr val="003A60"/>
                </a:solidFill>
              </a:rPr>
              <a:t>2. </a:t>
            </a:r>
            <a:r>
              <a:rPr lang="en-US" sz="1200" b="1" i="1" kern="1200" baseline="0" dirty="0">
                <a:solidFill>
                  <a:schemeClr val="tx1"/>
                </a:solidFill>
                <a:effectLst/>
                <a:latin typeface="+mn-lt"/>
                <a:ea typeface="+mn-ea"/>
                <a:cs typeface="+mn-cs"/>
              </a:rPr>
              <a:t>[advance] </a:t>
            </a:r>
            <a:r>
              <a:rPr lang="en-US" dirty="0">
                <a:solidFill>
                  <a:srgbClr val="003A60"/>
                </a:solidFill>
              </a:rPr>
              <a:t>Samir is not certain who is trying</a:t>
            </a:r>
            <a:r>
              <a:rPr lang="en-US" baseline="0" dirty="0">
                <a:solidFill>
                  <a:srgbClr val="003A60"/>
                </a:solidFill>
              </a:rPr>
              <a:t> to intimidate</a:t>
            </a:r>
            <a:r>
              <a:rPr lang="en-US" dirty="0">
                <a:solidFill>
                  <a:srgbClr val="003A60"/>
                </a:solidFill>
              </a:rPr>
              <a:t> him. What could he do?</a:t>
            </a:r>
            <a:r>
              <a:rPr lang="en-US" baseline="0" dirty="0">
                <a:solidFill>
                  <a:srgbClr val="003A60"/>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solidFill>
                  <a:srgbClr val="003A60"/>
                </a:solidFill>
              </a:rPr>
              <a:t>Answer:  </a:t>
            </a:r>
            <a:r>
              <a:rPr lang="en-US" baseline="0" dirty="0">
                <a:solidFill>
                  <a:srgbClr val="003A60"/>
                </a:solidFill>
              </a:rPr>
              <a:t>Regardless of whether he can identify the harassers, </a:t>
            </a:r>
            <a:r>
              <a:rPr lang="en-US" sz="1200" b="0" kern="1200" baseline="0" dirty="0">
                <a:solidFill>
                  <a:schemeClr val="tx1"/>
                </a:solidFill>
                <a:effectLst/>
                <a:latin typeface="+mn-lt"/>
                <a:ea typeface="+mn-ea"/>
                <a:cs typeface="+mn-cs"/>
              </a:rPr>
              <a:t>Samir could report the situation to his manager or another appropriate organization resource.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baseline="0" dirty="0">
                <a:solidFill>
                  <a:schemeClr val="tx1"/>
                </a:solidFill>
                <a:effectLst/>
                <a:latin typeface="+mn-lt"/>
                <a:ea typeface="+mn-ea"/>
                <a:cs typeface="+mn-cs"/>
              </a:rPr>
              <a:t>3. [advance] </a:t>
            </a:r>
            <a:r>
              <a:rPr lang="en-US" dirty="0">
                <a:solidFill>
                  <a:srgbClr val="003A60"/>
                </a:solidFill>
              </a:rPr>
              <a:t>Should he just ignore this situation? Why or why not?</a:t>
            </a:r>
            <a:r>
              <a:rPr lang="en-US" baseline="0" dirty="0">
                <a:solidFill>
                  <a:srgbClr val="003A60"/>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solidFill>
                  <a:srgbClr val="003A60"/>
                </a:solidFill>
              </a:rPr>
              <a:t>Answer:  </a:t>
            </a:r>
            <a:r>
              <a:rPr lang="en-US" baseline="0" dirty="0">
                <a:solidFill>
                  <a:srgbClr val="003A60"/>
                </a:solidFill>
              </a:rPr>
              <a:t>Ignoring the situation is not likely to resolve it.  In fact, letting it continue could result in it escalating to more serious behavior.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solidFill>
                <a:srgbClr val="003A6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baseline="0" dirty="0">
                <a:solidFill>
                  <a:schemeClr val="tx1"/>
                </a:solidFill>
                <a:effectLst/>
                <a:latin typeface="+mn-lt"/>
                <a:ea typeface="+mn-ea"/>
                <a:cs typeface="+mn-cs"/>
              </a:rPr>
              <a:t>4. [advance] </a:t>
            </a:r>
            <a:r>
              <a:rPr lang="en-US" dirty="0">
                <a:solidFill>
                  <a:srgbClr val="003A60"/>
                </a:solidFill>
              </a:rPr>
              <a:t>Brendan hasn’t actually witnessed the harassment. Is there anything he can do? </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solidFill>
                  <a:srgbClr val="003A60"/>
                </a:solidFill>
              </a:rPr>
              <a:t>Answer:  </a:t>
            </a:r>
            <a:r>
              <a:rPr lang="en-US" baseline="0" dirty="0">
                <a:solidFill>
                  <a:srgbClr val="003A60"/>
                </a:solidFill>
              </a:rPr>
              <a:t>Even if he does not know for sure who the harassers are, </a:t>
            </a:r>
            <a:r>
              <a:rPr lang="en-US" dirty="0">
                <a:solidFill>
                  <a:srgbClr val="003A60"/>
                </a:solidFill>
              </a:rPr>
              <a:t>Brendan </a:t>
            </a:r>
            <a:r>
              <a:rPr lang="en-US" u="none" dirty="0">
                <a:solidFill>
                  <a:srgbClr val="003A60"/>
                </a:solidFill>
              </a:rPr>
              <a:t>could also report</a:t>
            </a:r>
            <a:r>
              <a:rPr lang="en-US" u="none" baseline="0" dirty="0">
                <a:solidFill>
                  <a:srgbClr val="003A60"/>
                </a:solidFill>
              </a:rPr>
              <a:t> </a:t>
            </a:r>
            <a:r>
              <a:rPr lang="en-US" baseline="0" dirty="0">
                <a:solidFill>
                  <a:srgbClr val="003A60"/>
                </a:solidFill>
              </a:rPr>
              <a:t>this situation to his manager or </a:t>
            </a:r>
            <a:r>
              <a:rPr lang="en-US" sz="1200" b="0" kern="1200" baseline="0" dirty="0">
                <a:solidFill>
                  <a:schemeClr val="tx1"/>
                </a:solidFill>
                <a:effectLst/>
                <a:latin typeface="+mn-lt"/>
                <a:ea typeface="+mn-ea"/>
                <a:cs typeface="+mn-cs"/>
              </a:rPr>
              <a:t>another appropriate organization resource.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indent="0">
              <a:buFont typeface="+mj-lt"/>
              <a:buNone/>
            </a:pPr>
            <a:r>
              <a:rPr lang="en-US" b="1" i="1" dirty="0">
                <a:solidFill>
                  <a:srgbClr val="003A60"/>
                </a:solidFill>
              </a:rPr>
              <a:t>5. [advance] </a:t>
            </a:r>
            <a:r>
              <a:rPr lang="en-US" dirty="0">
                <a:solidFill>
                  <a:srgbClr val="003A60"/>
                </a:solidFill>
              </a:rPr>
              <a:t>Is Samir protected from retaliation if he reports the harassment? Is Brendan?  </a:t>
            </a:r>
          </a:p>
          <a:p>
            <a:pPr marL="0" indent="0">
              <a:buFont typeface="+mj-lt"/>
              <a:buNone/>
            </a:pPr>
            <a:r>
              <a:rPr lang="en-US" b="1" dirty="0">
                <a:solidFill>
                  <a:srgbClr val="003A60"/>
                </a:solidFill>
              </a:rPr>
              <a:t>Answer:</a:t>
            </a:r>
            <a:r>
              <a:rPr lang="en-US" b="1" baseline="0" dirty="0">
                <a:solidFill>
                  <a:srgbClr val="003A60"/>
                </a:solidFill>
              </a:rPr>
              <a:t>  </a:t>
            </a:r>
            <a:r>
              <a:rPr lang="en-US" dirty="0">
                <a:solidFill>
                  <a:srgbClr val="003A60"/>
                </a:solidFill>
              </a:rPr>
              <a:t>Yes, retaliation against any</a:t>
            </a:r>
            <a:r>
              <a:rPr lang="en-US" baseline="0" dirty="0">
                <a:solidFill>
                  <a:srgbClr val="003A60"/>
                </a:solidFill>
              </a:rPr>
              <a:t> employee</a:t>
            </a:r>
            <a:r>
              <a:rPr lang="en-US" u="none" baseline="0" dirty="0">
                <a:solidFill>
                  <a:srgbClr val="003A60"/>
                </a:solidFill>
              </a:rPr>
              <a:t>s</a:t>
            </a:r>
            <a:r>
              <a:rPr lang="en-US" baseline="0" dirty="0">
                <a:solidFill>
                  <a:srgbClr val="003A60"/>
                </a:solidFill>
              </a:rPr>
              <a:t>, including apprentices, who report </a:t>
            </a:r>
            <a:r>
              <a:rPr lang="en-US" u="none" baseline="0" dirty="0">
                <a:solidFill>
                  <a:srgbClr val="003A60"/>
                </a:solidFill>
              </a:rPr>
              <a:t>harassment </a:t>
            </a:r>
            <a:r>
              <a:rPr lang="en-US" u="none" strike="noStrike" baseline="0" dirty="0">
                <a:solidFill>
                  <a:srgbClr val="003A60"/>
                </a:solidFill>
              </a:rPr>
              <a:t>is unlawful.  This is true regardless of whether they are targets of the harassment, bystanders, or, like Brendan, have information about harassment.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baseline="0" dirty="0">
                <a:solidFill>
                  <a:schemeClr val="tx1"/>
                </a:solidFill>
                <a:effectLst/>
                <a:latin typeface="+mn-lt"/>
                <a:ea typeface="+mn-ea"/>
                <a:cs typeface="+mn-cs"/>
              </a:rPr>
              <a:t>[Note to Facilitator:  </a:t>
            </a:r>
            <a:r>
              <a:rPr lang="en-US" sz="1200" b="0" i="1" kern="1200" baseline="0" dirty="0">
                <a:solidFill>
                  <a:schemeClr val="tx1"/>
                </a:solidFill>
                <a:effectLst/>
                <a:latin typeface="+mn-lt"/>
                <a:ea typeface="+mn-ea"/>
                <a:cs typeface="+mn-cs"/>
              </a:rPr>
              <a:t>Here is additional questions to be asked if managers, supervisors, or others who train or mentor apprentices are in the audience.]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1" kern="1200" baseline="0" dirty="0">
              <a:solidFill>
                <a:schemeClr val="tx1"/>
              </a:solidFill>
              <a:effectLst/>
              <a:latin typeface="+mn-lt"/>
              <a:ea typeface="+mn-ea"/>
              <a:cs typeface="+mn-cs"/>
            </a:endParaRPr>
          </a:p>
          <a:p>
            <a:pPr marL="0" indent="0">
              <a:buNone/>
            </a:pPr>
            <a:r>
              <a:rPr lang="en-US" sz="1200" b="0" kern="1200" baseline="0" dirty="0">
                <a:solidFill>
                  <a:schemeClr val="tx1"/>
                </a:solidFill>
                <a:effectLst/>
                <a:latin typeface="+mn-lt"/>
                <a:ea typeface="+mn-ea"/>
                <a:cs typeface="+mn-cs"/>
              </a:rPr>
              <a:t>6.  What should Samir’s manager do if he is made aware of this situation? </a:t>
            </a:r>
          </a:p>
          <a:p>
            <a:pPr marL="0" indent="0">
              <a:buNone/>
            </a:pPr>
            <a:r>
              <a:rPr lang="en-US" sz="1200" b="1" kern="1200" baseline="0" dirty="0">
                <a:solidFill>
                  <a:schemeClr val="tx1"/>
                </a:solidFill>
                <a:effectLst/>
                <a:latin typeface="+mn-lt"/>
                <a:ea typeface="+mn-ea"/>
                <a:cs typeface="+mn-cs"/>
              </a:rPr>
              <a:t>Answer:  </a:t>
            </a:r>
            <a:r>
              <a:rPr lang="en-US" sz="1200" b="0" kern="1200" baseline="0" dirty="0">
                <a:solidFill>
                  <a:schemeClr val="tx1"/>
                </a:solidFill>
                <a:effectLst/>
                <a:latin typeface="+mn-lt"/>
                <a:ea typeface="+mn-ea"/>
                <a:cs typeface="+mn-cs"/>
              </a:rPr>
              <a:t>His manager should investigate the situation in a timely manner and take appropriate action to address the situation and prevent it from happening again.</a:t>
            </a:r>
          </a:p>
          <a:p>
            <a:pPr marL="0" indent="0">
              <a:buNone/>
            </a:pPr>
            <a:endParaRPr lang="en-US" sz="1200" b="0" kern="1200" baseline="0" dirty="0">
              <a:solidFill>
                <a:schemeClr val="tx1"/>
              </a:solidFill>
              <a:effectLst/>
              <a:latin typeface="+mn-lt"/>
              <a:ea typeface="+mn-ea"/>
              <a:cs typeface="+mn-cs"/>
            </a:endParaRPr>
          </a:p>
          <a:p>
            <a:pPr marL="0" indent="0">
              <a:buFont typeface="+mj-lt"/>
              <a:buNone/>
            </a:pPr>
            <a:r>
              <a:rPr lang="en-US" u="none" baseline="0" dirty="0">
                <a:solidFill>
                  <a:srgbClr val="003A60"/>
                </a:solidFill>
              </a:rPr>
              <a:t>7. What might constitute retaliation in this case? </a:t>
            </a:r>
          </a:p>
          <a:p>
            <a:pPr marL="0" indent="0">
              <a:buFont typeface="+mj-lt"/>
              <a:buNone/>
            </a:pPr>
            <a:r>
              <a:rPr lang="en-US" b="1" u="none" baseline="0" dirty="0">
                <a:solidFill>
                  <a:srgbClr val="003A60"/>
                </a:solidFill>
              </a:rPr>
              <a:t>Answer:  </a:t>
            </a:r>
            <a:r>
              <a:rPr lang="en-US" u="none" baseline="0" dirty="0">
                <a:solidFill>
                  <a:srgbClr val="003A60"/>
                </a:solidFill>
              </a:rPr>
              <a:t>If, after Samir or Brendan reported the harassment, their manager used her position or influence to negatively impact Samir’s or Brendan’s apprenticeship </a:t>
            </a:r>
            <a:r>
              <a:rPr lang="en-US" u="none" strike="noStrike" baseline="0" dirty="0">
                <a:solidFill>
                  <a:srgbClr val="003A60"/>
                </a:solidFill>
              </a:rPr>
              <a:t>assignments, evaluations</a:t>
            </a:r>
            <a:r>
              <a:rPr lang="en-US" u="none" baseline="0" dirty="0">
                <a:solidFill>
                  <a:srgbClr val="003A60"/>
                </a:solidFill>
              </a:rPr>
              <a:t>, hours, or responsibilities, her actions may be considered retaliation.</a:t>
            </a:r>
          </a:p>
          <a:p>
            <a:pPr marL="0" indent="0">
              <a:buNone/>
            </a:pPr>
            <a:endParaRPr lang="en-US" sz="1200" b="0" kern="1200" baseline="0" dirty="0">
              <a:solidFill>
                <a:schemeClr val="tx1"/>
              </a:solidFill>
              <a:effectLst/>
              <a:latin typeface="+mn-lt"/>
              <a:ea typeface="+mn-ea"/>
              <a:cs typeface="+mn-cs"/>
            </a:endParaRPr>
          </a:p>
          <a:p>
            <a:pPr marL="0" indent="0">
              <a:buNone/>
            </a:pP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F058F7-97FE-054A-BC12-63D33A18EE13}" type="slidenum">
              <a:rPr lang="en-US" smtClean="0"/>
              <a:t>31</a:t>
            </a:fld>
            <a:endParaRPr lang="en-US"/>
          </a:p>
        </p:txBody>
      </p:sp>
    </p:spTree>
    <p:extLst>
      <p:ext uri="{BB962C8B-B14F-4D97-AF65-F5344CB8AC3E}">
        <p14:creationId xmlns:p14="http://schemas.microsoft.com/office/powerpoint/2010/main" val="60445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[Note to Facilitator:  Debrief: </a:t>
            </a:r>
            <a:r>
              <a:rPr lang="en-US" sz="1200" b="0" i="1" kern="1200" baseline="0" dirty="0">
                <a:solidFill>
                  <a:schemeClr val="tx1"/>
                </a:solidFill>
                <a:effectLst/>
                <a:latin typeface="+mn-lt"/>
                <a:ea typeface="+mn-ea"/>
                <a:cs typeface="+mn-cs"/>
              </a:rPr>
              <a:t>Review key points on screen.]</a:t>
            </a:r>
            <a:endParaRPr lang="en-US" sz="1200" u="none"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strike="noStrike"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F058F7-97FE-054A-BC12-63D33A18EE13}" type="slidenum">
              <a:rPr lang="en-US" smtClean="0"/>
              <a:t>32</a:t>
            </a:fld>
            <a:endParaRPr lang="en-US"/>
          </a:p>
        </p:txBody>
      </p:sp>
    </p:spTree>
    <p:extLst>
      <p:ext uri="{BB962C8B-B14F-4D97-AF65-F5344CB8AC3E}">
        <p14:creationId xmlns:p14="http://schemas.microsoft.com/office/powerpoint/2010/main" val="2974519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[Note to</a:t>
            </a:r>
            <a:r>
              <a:rPr lang="en-US" sz="1200" b="1" i="1" kern="1200" baseline="0" dirty="0">
                <a:solidFill>
                  <a:schemeClr val="tx1"/>
                </a:solidFill>
                <a:effectLst/>
                <a:latin typeface="+mn-lt"/>
                <a:ea typeface="+mn-ea"/>
                <a:cs typeface="+mn-cs"/>
              </a:rPr>
              <a:t> Facilitator:  Review </a:t>
            </a:r>
            <a:r>
              <a:rPr lang="en-US" sz="1200" b="0" i="1" kern="1200" baseline="0" dirty="0">
                <a:solidFill>
                  <a:schemeClr val="tx1"/>
                </a:solidFill>
                <a:effectLst/>
                <a:latin typeface="+mn-lt"/>
                <a:ea typeface="+mn-ea"/>
                <a:cs typeface="+mn-cs"/>
              </a:rPr>
              <a:t>points on screen.]</a:t>
            </a:r>
          </a:p>
          <a:p>
            <a:endParaRPr lang="en-US" sz="1200" b="1"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F058F7-97FE-054A-BC12-63D33A18EE13}" type="slidenum">
              <a:rPr lang="en-US" smtClean="0"/>
              <a:t>33</a:t>
            </a:fld>
            <a:endParaRPr lang="en-US"/>
          </a:p>
        </p:txBody>
      </p:sp>
    </p:spTree>
    <p:extLst>
      <p:ext uri="{BB962C8B-B14F-4D97-AF65-F5344CB8AC3E}">
        <p14:creationId xmlns:p14="http://schemas.microsoft.com/office/powerpoint/2010/main" val="2974519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60F058F7-97FE-054A-BC12-63D33A18EE13}" type="slidenum">
              <a:rPr lang="en-US" smtClean="0"/>
              <a:t>34</a:t>
            </a:fld>
            <a:endParaRPr lang="en-US"/>
          </a:p>
        </p:txBody>
      </p:sp>
    </p:spTree>
    <p:extLst>
      <p:ext uri="{BB962C8B-B14F-4D97-AF65-F5344CB8AC3E}">
        <p14:creationId xmlns:p14="http://schemas.microsoft.com/office/powerpoint/2010/main" val="2102915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Facilitator:</a:t>
            </a:r>
            <a:r>
              <a:rPr lang="en-US" sz="1200" b="1" kern="1200" baseline="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are being harassed or are aware of an unlawful harassment situation, you</a:t>
            </a:r>
            <a:r>
              <a:rPr lang="en-US" sz="1200" kern="1200" baseline="0" dirty="0">
                <a:solidFill>
                  <a:schemeClr val="tx1"/>
                </a:solidFill>
                <a:effectLst/>
                <a:latin typeface="+mn-lt"/>
                <a:ea typeface="+mn-ea"/>
                <a:cs typeface="+mn-cs"/>
              </a:rPr>
              <a:t> are encouraged to </a:t>
            </a:r>
            <a:r>
              <a:rPr lang="en-US" sz="1200" kern="1200" dirty="0">
                <a:solidFill>
                  <a:schemeClr val="tx1"/>
                </a:solidFill>
                <a:effectLst/>
                <a:latin typeface="+mn-lt"/>
                <a:ea typeface="+mn-ea"/>
                <a:cs typeface="+mn-cs"/>
              </a:rPr>
              <a:t>report it to your manager</a:t>
            </a:r>
            <a:r>
              <a:rPr lang="en-US" sz="1200" strike="noStrike"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a:t>
            </a:r>
            <a:r>
              <a:rPr lang="en-US" sz="1200" strike="noStrike" kern="1200" dirty="0">
                <a:solidFill>
                  <a:schemeClr val="tx1"/>
                </a:solidFill>
                <a:effectLst/>
                <a:latin typeface="+mn-lt"/>
                <a:ea typeface="+mn-ea"/>
                <a:cs typeface="+mn-cs"/>
              </a:rPr>
              <a:t>other appropriate organization resource.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strike="noStrik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that</a:t>
            </a:r>
            <a:r>
              <a:rPr lang="en-US" sz="1200" kern="1200" baseline="0" dirty="0">
                <a:solidFill>
                  <a:schemeClr val="tx1"/>
                </a:solidFill>
                <a:effectLst/>
                <a:latin typeface="+mn-lt"/>
                <a:ea typeface="+mn-ea"/>
                <a:cs typeface="+mn-cs"/>
              </a:rPr>
              <a:t> a person who is being harassed is not </a:t>
            </a:r>
            <a:r>
              <a:rPr lang="en-US" sz="1200" i="1" kern="1200" baseline="0" dirty="0">
                <a:solidFill>
                  <a:schemeClr val="tx1"/>
                </a:solidFill>
                <a:effectLst/>
                <a:latin typeface="+mn-lt"/>
                <a:ea typeface="+mn-ea"/>
                <a:cs typeface="+mn-cs"/>
              </a:rPr>
              <a:t>obligated</a:t>
            </a:r>
            <a:r>
              <a:rPr lang="en-US" sz="1200" kern="1200" baseline="0" dirty="0">
                <a:solidFill>
                  <a:schemeClr val="tx1"/>
                </a:solidFill>
                <a:effectLst/>
                <a:latin typeface="+mn-lt"/>
                <a:ea typeface="+mn-ea"/>
                <a:cs typeface="+mn-cs"/>
              </a:rPr>
              <a:t> to report it, but is encouraged to do so.  </a:t>
            </a:r>
            <a:r>
              <a:rPr lang="en-US" sz="1200" kern="1200" dirty="0">
                <a:solidFill>
                  <a:schemeClr val="tx1"/>
                </a:solidFill>
                <a:effectLst/>
                <a:latin typeface="+mn-lt"/>
                <a:ea typeface="+mn-ea"/>
                <a:cs typeface="+mn-cs"/>
              </a:rPr>
              <a:t>Addressing the situation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prevent similar incidents from happening to someone else and may resolve the situation you are experiencing.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strike="noStrik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u="none" strike="noStrike" kern="1200" dirty="0">
                <a:solidFill>
                  <a:schemeClr val="tx1"/>
                </a:solidFill>
                <a:effectLst/>
                <a:latin typeface="+mn-lt"/>
                <a:ea typeface="+mn-ea"/>
                <a:cs typeface="+mn-cs"/>
              </a:rPr>
              <a:t>[Note to Facilitator:</a:t>
            </a:r>
            <a:r>
              <a:rPr lang="en-US" sz="1200" b="1" i="1" u="none" strike="noStrike" kern="1200" baseline="0" dirty="0">
                <a:solidFill>
                  <a:schemeClr val="tx1"/>
                </a:solidFill>
                <a:effectLst/>
                <a:latin typeface="+mn-lt"/>
                <a:ea typeface="+mn-ea"/>
                <a:cs typeface="+mn-cs"/>
              </a:rPr>
              <a:t>  </a:t>
            </a:r>
            <a:r>
              <a:rPr lang="en-US" sz="1200" i="1" u="none" strike="noStrike" kern="1200" baseline="0" dirty="0">
                <a:solidFill>
                  <a:schemeClr val="tx1"/>
                </a:solidFill>
                <a:effectLst/>
                <a:latin typeface="+mn-lt"/>
                <a:ea typeface="+mn-ea"/>
                <a:cs typeface="+mn-cs"/>
              </a:rPr>
              <a:t>This presentation is designed so that you can use this slide to inform your apprentices and other employees receiving this training about your organization’s </a:t>
            </a:r>
            <a:r>
              <a:rPr lang="en-US" u="none" dirty="0"/>
              <a:t>procedures </a:t>
            </a:r>
            <a:r>
              <a:rPr lang="en-US" i="1" u="none" dirty="0"/>
              <a:t>for handling and resolving complaints about unlawful harassment and intimidation, as well as complaints about retaliation for engaging in protected activity.  Please consider adding</a:t>
            </a:r>
            <a:r>
              <a:rPr lang="en-US" i="1" u="none" baseline="0" dirty="0"/>
              <a:t> contact information for the appropriate resource in your organization to whom complaints should be made.]</a:t>
            </a:r>
            <a:endParaRPr lang="en-US" sz="1200" i="1" u="non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F058F7-97FE-054A-BC12-63D33A18EE13}" type="slidenum">
              <a:rPr lang="en-US" smtClean="0"/>
              <a:t>35</a:t>
            </a:fld>
            <a:endParaRPr lang="en-US"/>
          </a:p>
        </p:txBody>
      </p:sp>
    </p:spTree>
    <p:extLst>
      <p:ext uri="{BB962C8B-B14F-4D97-AF65-F5344CB8AC3E}">
        <p14:creationId xmlns:p14="http://schemas.microsoft.com/office/powerpoint/2010/main" val="121104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Facilitator:</a:t>
            </a:r>
          </a:p>
          <a:p>
            <a:r>
              <a:rPr lang="en-US" sz="1200" u="none" kern="1200" dirty="0">
                <a:solidFill>
                  <a:schemeClr val="tx1"/>
                </a:solidFill>
                <a:effectLst/>
                <a:latin typeface="+mn-lt"/>
                <a:ea typeface="+mn-ea"/>
                <a:cs typeface="+mn-cs"/>
              </a:rPr>
              <a:t>If you are harassed because of your race, color, national origin, sex, religion, disability, sexual orientation, age, or genetic information, you also have the right to file complaints with the </a:t>
            </a:r>
            <a:r>
              <a:rPr lang="en-US" sz="1200" b="1" i="1" u="none" kern="1200" dirty="0">
                <a:solidFill>
                  <a:schemeClr val="tx1"/>
                </a:solidFill>
                <a:effectLst/>
                <a:latin typeface="+mn-lt"/>
                <a:ea typeface="+mn-ea"/>
                <a:cs typeface="+mn-cs"/>
              </a:rPr>
              <a:t>[Note to Facilitator:</a:t>
            </a:r>
            <a:r>
              <a:rPr lang="en-US" sz="1200" b="1" i="1" u="none" kern="1200" baseline="0" dirty="0">
                <a:solidFill>
                  <a:schemeClr val="tx1"/>
                </a:solidFill>
                <a:effectLst/>
                <a:latin typeface="+mn-lt"/>
                <a:ea typeface="+mn-ea"/>
                <a:cs typeface="+mn-cs"/>
              </a:rPr>
              <a:t>  </a:t>
            </a:r>
            <a:r>
              <a:rPr lang="en-US" sz="1200" b="0" i="1" u="none" kern="1200" dirty="0">
                <a:solidFill>
                  <a:schemeClr val="tx1"/>
                </a:solidFill>
                <a:effectLst/>
                <a:latin typeface="+mn-lt"/>
                <a:ea typeface="+mn-ea"/>
                <a:cs typeface="+mn-cs"/>
              </a:rPr>
              <a:t>insert name of the Registration Agency with which the apprenticeship program is registered here. If the program is registered with the federal</a:t>
            </a:r>
            <a:r>
              <a:rPr lang="en-US" sz="1200" b="0" i="1" u="none" kern="1200" baseline="0" dirty="0">
                <a:solidFill>
                  <a:schemeClr val="tx1"/>
                </a:solidFill>
                <a:effectLst/>
                <a:latin typeface="+mn-lt"/>
                <a:ea typeface="+mn-ea"/>
                <a:cs typeface="+mn-cs"/>
              </a:rPr>
              <a:t> Office of Apprenticeship, insert the following information:</a:t>
            </a:r>
          </a:p>
          <a:p>
            <a:endParaRPr lang="en-US" sz="1200" b="0" i="1" u="none" kern="1200" baseline="0" dirty="0">
              <a:solidFill>
                <a:schemeClr val="tx1"/>
              </a:solidFill>
              <a:effectLst/>
              <a:latin typeface="+mn-lt"/>
              <a:ea typeface="+mn-ea"/>
              <a:cs typeface="+mn-cs"/>
            </a:endParaRPr>
          </a:p>
          <a:p>
            <a:r>
              <a:rPr lang="en-US" sz="1200" b="0" i="1" u="none" kern="1200" baseline="0" dirty="0">
                <a:solidFill>
                  <a:schemeClr val="tx1"/>
                </a:solidFill>
                <a:effectLst/>
                <a:latin typeface="+mn-lt"/>
                <a:ea typeface="+mn-ea"/>
                <a:cs typeface="+mn-cs"/>
              </a:rPr>
              <a:t>U.S. Department of Labor</a:t>
            </a:r>
          </a:p>
          <a:p>
            <a:r>
              <a:rPr lang="en-US" sz="1200" b="0" i="1" u="none" kern="1200" baseline="0" dirty="0">
                <a:solidFill>
                  <a:schemeClr val="tx1"/>
                </a:solidFill>
                <a:effectLst/>
                <a:latin typeface="+mn-lt"/>
                <a:ea typeface="+mn-ea"/>
                <a:cs typeface="+mn-cs"/>
              </a:rPr>
              <a:t>Office of Apprenticeship</a:t>
            </a:r>
          </a:p>
          <a:p>
            <a:r>
              <a:rPr lang="en-US" sz="1200" b="0" i="1" u="none" kern="1200" baseline="0" dirty="0">
                <a:solidFill>
                  <a:schemeClr val="tx1"/>
                </a:solidFill>
                <a:effectLst/>
                <a:latin typeface="+mn-lt"/>
                <a:ea typeface="+mn-ea"/>
                <a:cs typeface="+mn-cs"/>
              </a:rPr>
              <a:t>200 Constitution Ave. NW</a:t>
            </a:r>
          </a:p>
          <a:p>
            <a:r>
              <a:rPr lang="en-US" sz="1200" b="0" i="1" u="none" kern="1200" baseline="0" dirty="0">
                <a:solidFill>
                  <a:schemeClr val="tx1"/>
                </a:solidFill>
                <a:effectLst/>
                <a:latin typeface="+mn-lt"/>
                <a:ea typeface="+mn-ea"/>
                <a:cs typeface="+mn-cs"/>
              </a:rPr>
              <a:t>Washington, D.C. 20210</a:t>
            </a:r>
          </a:p>
          <a:p>
            <a:r>
              <a:rPr lang="en-US" sz="1200" b="0" i="1" u="none" kern="1200" baseline="0" dirty="0">
                <a:solidFill>
                  <a:schemeClr val="tx1"/>
                </a:solidFill>
                <a:effectLst/>
                <a:latin typeface="+mn-lt"/>
                <a:ea typeface="+mn-ea"/>
                <a:cs typeface="+mn-cs"/>
              </a:rPr>
              <a:t>	</a:t>
            </a:r>
            <a:r>
              <a:rPr lang="en-US" sz="1200" b="0" i="1" u="none" kern="1200" baseline="0" dirty="0" err="1">
                <a:solidFill>
                  <a:schemeClr val="tx1"/>
                </a:solidFill>
                <a:effectLst/>
                <a:latin typeface="+mn-lt"/>
                <a:ea typeface="+mn-ea"/>
                <a:cs typeface="+mn-cs"/>
              </a:rPr>
              <a:t>Att’n</a:t>
            </a:r>
            <a:r>
              <a:rPr lang="en-US" sz="1200" b="0" i="1" u="none" kern="1200" baseline="0">
                <a:solidFill>
                  <a:schemeClr val="tx1"/>
                </a:solidFill>
                <a:effectLst/>
                <a:latin typeface="+mn-lt"/>
                <a:ea typeface="+mn-ea"/>
                <a:cs typeface="+mn-cs"/>
              </a:rPr>
              <a:t>.:  Apprenticeship </a:t>
            </a:r>
            <a:r>
              <a:rPr lang="en-US" sz="1200" b="0" i="1" u="none" kern="1200" baseline="0" dirty="0">
                <a:solidFill>
                  <a:schemeClr val="tx1"/>
                </a:solidFill>
                <a:effectLst/>
                <a:latin typeface="+mn-lt"/>
                <a:ea typeface="+mn-ea"/>
                <a:cs typeface="+mn-cs"/>
              </a:rPr>
              <a:t>EEO Complaints</a:t>
            </a:r>
          </a:p>
          <a:p>
            <a:r>
              <a:rPr lang="en-US" sz="1200" b="0" i="1" u="none" kern="1200" baseline="0" dirty="0">
                <a:solidFill>
                  <a:schemeClr val="tx1"/>
                </a:solidFill>
                <a:effectLst/>
                <a:latin typeface="+mn-lt"/>
                <a:ea typeface="+mn-ea"/>
                <a:cs typeface="+mn-cs"/>
              </a:rPr>
              <a:t>		202-</a:t>
            </a:r>
            <a:r>
              <a:rPr lang="en-US" sz="1200" b="0" i="1" kern="1200" dirty="0">
                <a:solidFill>
                  <a:schemeClr val="tx1"/>
                </a:solidFill>
                <a:effectLst/>
                <a:latin typeface="+mn-lt"/>
                <a:ea typeface="+mn-ea"/>
                <a:cs typeface="+mn-cs"/>
              </a:rPr>
              <a:t>693-2909</a:t>
            </a:r>
          </a:p>
          <a:p>
            <a:endParaRPr lang="en-US" sz="1200" b="0" i="1" kern="1200" dirty="0">
              <a:solidFill>
                <a:schemeClr val="tx1"/>
              </a:solidFill>
              <a:effectLst/>
              <a:latin typeface="+mn-lt"/>
              <a:ea typeface="+mn-ea"/>
              <a:cs typeface="+mn-cs"/>
            </a:endParaRPr>
          </a:p>
          <a:p>
            <a:r>
              <a:rPr lang="en-US" sz="1200" b="0" i="1" u="none" kern="1200" dirty="0">
                <a:solidFill>
                  <a:schemeClr val="tx1"/>
                </a:solidFill>
                <a:effectLst/>
                <a:latin typeface="+mn-lt"/>
                <a:ea typeface="+mn-ea"/>
                <a:cs typeface="+mn-cs"/>
              </a:rPr>
              <a:t>Or email:  ApprenticeshipEEOcomplaint@dol.gov]</a:t>
            </a:r>
          </a:p>
          <a:p>
            <a:endParaRPr lang="en-US" sz="1200" b="1" i="1"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Contact information for this Agency is shown here and is also posted in</a:t>
            </a:r>
            <a:r>
              <a:rPr lang="en-US" sz="1200" b="1" i="1" u="none" kern="1200" dirty="0">
                <a:solidFill>
                  <a:schemeClr val="tx1"/>
                </a:solidFill>
                <a:effectLst/>
                <a:latin typeface="+mn-lt"/>
                <a:ea typeface="+mn-ea"/>
                <a:cs typeface="+mn-cs"/>
              </a:rPr>
              <a:t> [Note to Facilitator:  </a:t>
            </a:r>
            <a:r>
              <a:rPr lang="en-US" sz="1200" b="0" i="1" u="none" kern="1200" dirty="0">
                <a:solidFill>
                  <a:schemeClr val="tx1"/>
                </a:solidFill>
                <a:effectLst/>
                <a:latin typeface="+mn-lt"/>
                <a:ea typeface="+mn-ea"/>
                <a:cs typeface="+mn-cs"/>
              </a:rPr>
              <a:t>insert place where the notice containing this information is displayed here; it must be “in a prominent, publicly available location where all apprentices will see the notice”]. </a:t>
            </a:r>
            <a:r>
              <a:rPr lang="en-US" b="0" u="none" dirty="0">
                <a:effectLst/>
              </a:rPr>
              <a:t> </a:t>
            </a:r>
            <a:endParaRPr lang="en-US" sz="1200" b="0" u="none"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F058F7-97FE-054A-BC12-63D33A18EE13}" type="slidenum">
              <a:rPr lang="en-US" smtClean="0"/>
              <a:t>36</a:t>
            </a:fld>
            <a:endParaRPr lang="en-US"/>
          </a:p>
        </p:txBody>
      </p:sp>
    </p:spTree>
    <p:extLst>
      <p:ext uri="{BB962C8B-B14F-4D97-AF65-F5344CB8AC3E}">
        <p14:creationId xmlns:p14="http://schemas.microsoft.com/office/powerpoint/2010/main" val="2974519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Facilitator: </a:t>
            </a:r>
            <a:r>
              <a:rPr lang="en-US" sz="1200" kern="1200" dirty="0">
                <a:solidFill>
                  <a:schemeClr val="tx1"/>
                </a:solidFill>
                <a:effectLst/>
                <a:latin typeface="+mn-lt"/>
                <a:ea typeface="+mn-ea"/>
                <a:cs typeface="+mn-cs"/>
              </a:rPr>
              <a:t>All employees, including</a:t>
            </a:r>
            <a:r>
              <a:rPr lang="en-US" sz="1200" kern="1200" baseline="0" dirty="0">
                <a:solidFill>
                  <a:schemeClr val="tx1"/>
                </a:solidFill>
                <a:effectLst/>
                <a:latin typeface="+mn-lt"/>
                <a:ea typeface="+mn-ea"/>
                <a:cs typeface="+mn-cs"/>
              </a:rPr>
              <a:t> apprentices, </a:t>
            </a:r>
            <a:r>
              <a:rPr lang="en-US" sz="1200" kern="1200" dirty="0">
                <a:solidFill>
                  <a:schemeClr val="tx1"/>
                </a:solidFill>
                <a:effectLst/>
                <a:latin typeface="+mn-lt"/>
                <a:ea typeface="+mn-ea"/>
                <a:cs typeface="+mn-cs"/>
              </a:rPr>
              <a:t>have the right to work in an environment that is free of unlawful harassment, intimidation and retaliation.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all have a responsibility to contribute to an environment where all employees, including apprentices -- regardless of their </a:t>
            </a:r>
            <a:r>
              <a:rPr lang="en-US" sz="1200" u="none" strike="noStrike" kern="1200" dirty="0">
                <a:solidFill>
                  <a:schemeClr val="tx1"/>
                </a:solidFill>
                <a:effectLst/>
                <a:latin typeface="+mn-lt"/>
                <a:ea typeface="+mn-ea"/>
                <a:cs typeface="+mn-cs"/>
              </a:rPr>
              <a:t>racial</a:t>
            </a:r>
            <a:r>
              <a:rPr lang="en-US" sz="1200" u="non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ethnic and genetic backgrounds, genders, ages, disabilities, and sexual orientations -- are valued and respected.</a:t>
            </a:r>
            <a:r>
              <a:rPr lang="en-US" dirty="0">
                <a:effectLst/>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37</a:t>
            </a:fld>
            <a:endParaRPr lang="en-US"/>
          </a:p>
        </p:txBody>
      </p:sp>
    </p:spTree>
    <p:extLst>
      <p:ext uri="{BB962C8B-B14F-4D97-AF65-F5344CB8AC3E}">
        <p14:creationId xmlns:p14="http://schemas.microsoft.com/office/powerpoint/2010/main" val="810363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[Note Facilitator: </a:t>
            </a:r>
            <a:r>
              <a:rPr lang="en-US" b="0" i="1" dirty="0"/>
              <a:t>Conclude the training</a:t>
            </a:r>
            <a:r>
              <a:rPr lang="en-US" b="0" i="1" baseline="0" dirty="0"/>
              <a:t> by addressing any remaining questions or concerns.]</a:t>
            </a:r>
            <a:endParaRPr lang="en-US" b="0" i="1" dirty="0"/>
          </a:p>
        </p:txBody>
      </p:sp>
      <p:sp>
        <p:nvSpPr>
          <p:cNvPr id="4" name="Slide Number Placeholder 3"/>
          <p:cNvSpPr>
            <a:spLocks noGrp="1"/>
          </p:cNvSpPr>
          <p:nvPr>
            <p:ph type="sldNum" sz="quarter" idx="10"/>
          </p:nvPr>
        </p:nvSpPr>
        <p:spPr/>
        <p:txBody>
          <a:bodyPr/>
          <a:lstStyle/>
          <a:p>
            <a:fld id="{60F058F7-97FE-054A-BC12-63D33A18EE13}" type="slidenum">
              <a:rPr lang="en-US" smtClean="0"/>
              <a:t>38</a:t>
            </a:fld>
            <a:endParaRPr lang="en-US"/>
          </a:p>
        </p:txBody>
      </p:sp>
    </p:spTree>
    <p:extLst>
      <p:ext uri="{BB962C8B-B14F-4D97-AF65-F5344CB8AC3E}">
        <p14:creationId xmlns:p14="http://schemas.microsoft.com/office/powerpoint/2010/main" val="210291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[Note to Facilitator:  </a:t>
            </a:r>
            <a:r>
              <a:rPr lang="en-US" b="0" i="1" dirty="0"/>
              <a:t>If you choose NOT to play the “Introduction</a:t>
            </a:r>
            <a:r>
              <a:rPr lang="en-US" b="0" i="1" baseline="0" dirty="0"/>
              <a:t> to </a:t>
            </a:r>
            <a:r>
              <a:rPr lang="en-US" b="0" i="1" u="none" baseline="0" dirty="0"/>
              <a:t>Anti-Harassment Training in Apprenticeship </a:t>
            </a:r>
            <a:r>
              <a:rPr lang="en-US" b="0" i="1" baseline="0" dirty="0"/>
              <a:t>Programs” </a:t>
            </a:r>
            <a:r>
              <a:rPr lang="en-US" b="0" i="1" dirty="0"/>
              <a:t>video, you should review this</a:t>
            </a:r>
            <a:r>
              <a:rPr lang="en-US" b="0" i="1" baseline="0" dirty="0"/>
              <a:t> section with participants.  Some of the same points are covered here.]</a:t>
            </a:r>
            <a:endParaRPr lang="en-US" b="0" i="1" dirty="0"/>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4</a:t>
            </a:fld>
            <a:endParaRPr lang="en-US"/>
          </a:p>
        </p:txBody>
      </p:sp>
    </p:spTree>
    <p:extLst>
      <p:ext uri="{BB962C8B-B14F-4D97-AF65-F5344CB8AC3E}">
        <p14:creationId xmlns:p14="http://schemas.microsoft.com/office/powerpoint/2010/main" val="1043922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[Note to Facilitator:  Review</a:t>
            </a:r>
            <a:r>
              <a:rPr lang="en-US" b="0" i="1" dirty="0"/>
              <a:t> harassment</a:t>
            </a:r>
            <a:r>
              <a:rPr lang="en-US" b="0" i="1" baseline="0" dirty="0"/>
              <a:t> definition.] </a:t>
            </a:r>
          </a:p>
          <a:p>
            <a:endParaRPr lang="en-US" sz="1200" b="1"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[advance] </a:t>
            </a:r>
            <a:r>
              <a:rPr lang="en-US" sz="1200" kern="1200" dirty="0">
                <a:solidFill>
                  <a:schemeClr val="tx1"/>
                </a:solidFill>
                <a:effectLst/>
                <a:latin typeface="+mn-lt"/>
                <a:ea typeface="+mn-ea"/>
                <a:cs typeface="+mn-cs"/>
              </a:rPr>
              <a:t>Both men and women can be harassers or targets. The harasser can be a co-worker, the person supervising an apprentice, the training director, or even a customer or vendor.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5</a:t>
            </a:fld>
            <a:endParaRPr lang="en-US"/>
          </a:p>
        </p:txBody>
      </p:sp>
    </p:spTree>
    <p:extLst>
      <p:ext uri="{BB962C8B-B14F-4D97-AF65-F5344CB8AC3E}">
        <p14:creationId xmlns:p14="http://schemas.microsoft.com/office/powerpoint/2010/main" val="3960145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Facilitator:  </a:t>
            </a:r>
            <a:r>
              <a:rPr lang="en-US" sz="1200" b="0" kern="1200" dirty="0">
                <a:solidFill>
                  <a:schemeClr val="tx1"/>
                </a:solidFill>
                <a:effectLst/>
                <a:latin typeface="+mn-lt"/>
                <a:ea typeface="+mn-ea"/>
                <a:cs typeface="+mn-cs"/>
              </a:rPr>
              <a:t>Some forms of harassment</a:t>
            </a:r>
            <a:r>
              <a:rPr lang="en-US" sz="1200" b="0" kern="1200" baseline="0" dirty="0">
                <a:solidFill>
                  <a:schemeClr val="tx1"/>
                </a:solidFill>
                <a:effectLst/>
                <a:latin typeface="+mn-lt"/>
                <a:ea typeface="+mn-ea"/>
                <a:cs typeface="+mn-cs"/>
              </a:rPr>
              <a:t> are obvious, while others are more subtle. </a:t>
            </a:r>
            <a:endParaRPr lang="en-US" sz="1200" b="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[Note to Facilitator:  Review </a:t>
            </a:r>
            <a:r>
              <a:rPr lang="en-US" sz="1200" b="0" i="1" kern="1200" dirty="0">
                <a:solidFill>
                  <a:schemeClr val="tx1"/>
                </a:solidFill>
                <a:effectLst/>
                <a:latin typeface="+mn-lt"/>
                <a:ea typeface="+mn-ea"/>
                <a:cs typeface="+mn-cs"/>
              </a:rPr>
              <a:t>examples of various</a:t>
            </a:r>
            <a:r>
              <a:rPr lang="en-US" sz="1200" b="0" i="1" kern="1200" baseline="0" dirty="0">
                <a:solidFill>
                  <a:schemeClr val="tx1"/>
                </a:solidFill>
                <a:effectLst/>
                <a:latin typeface="+mn-lt"/>
                <a:ea typeface="+mn-ea"/>
                <a:cs typeface="+mn-cs"/>
              </a:rPr>
              <a:t> types of harassment. </a:t>
            </a:r>
            <a:r>
              <a:rPr lang="en-US" sz="1200" b="1" i="1" kern="1200" baseline="0" dirty="0">
                <a:solidFill>
                  <a:schemeClr val="tx1"/>
                </a:solidFill>
                <a:effectLst/>
                <a:latin typeface="+mn-lt"/>
                <a:ea typeface="+mn-ea"/>
                <a:cs typeface="+mn-cs"/>
              </a:rPr>
              <a:t> Ask </a:t>
            </a:r>
            <a:r>
              <a:rPr lang="en-US" sz="1200" b="0" i="1" kern="1200" baseline="0" dirty="0">
                <a:solidFill>
                  <a:schemeClr val="tx1"/>
                </a:solidFill>
                <a:effectLst/>
                <a:latin typeface="+mn-lt"/>
                <a:ea typeface="+mn-ea"/>
                <a:cs typeface="+mn-cs"/>
              </a:rPr>
              <a:t>participants to name others.  (</a:t>
            </a:r>
            <a:r>
              <a:rPr lang="en-US" sz="1200" b="1" i="1" kern="1200" baseline="0" dirty="0">
                <a:solidFill>
                  <a:schemeClr val="tx1"/>
                </a:solidFill>
                <a:effectLst/>
                <a:latin typeface="+mn-lt"/>
                <a:ea typeface="+mn-ea"/>
                <a:cs typeface="+mn-cs"/>
              </a:rPr>
              <a:t>If participants share examples of situations they are aware of, be sure they do not mention the names of individuals involved or organizations where this may have occurred</a:t>
            </a:r>
            <a:r>
              <a:rPr lang="en-US" sz="1200" b="0" i="1" kern="1200" baseline="0" dirty="0">
                <a:solidFill>
                  <a:schemeClr val="tx1"/>
                </a:solidFill>
                <a:effectLst/>
                <a:latin typeface="+mn-lt"/>
                <a:ea typeface="+mn-ea"/>
                <a:cs typeface="+mn-cs"/>
              </a:rPr>
              <a:t>.)]</a:t>
            </a:r>
            <a:endParaRPr lang="en-US" b="0" i="1" dirty="0"/>
          </a:p>
          <a:p>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t>6</a:t>
            </a:fld>
            <a:endParaRPr lang="en-US"/>
          </a:p>
        </p:txBody>
      </p:sp>
    </p:spTree>
    <p:extLst>
      <p:ext uri="{BB962C8B-B14F-4D97-AF65-F5344CB8AC3E}">
        <p14:creationId xmlns:p14="http://schemas.microsoft.com/office/powerpoint/2010/main" val="2259322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Facilitator: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b="1"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When workplace harassment is because of someone’s religion, sex (which</a:t>
            </a:r>
            <a:r>
              <a:rPr lang="en-US" sz="1200" kern="1200" baseline="0" dirty="0">
                <a:solidFill>
                  <a:schemeClr val="tx1"/>
                </a:solidFill>
                <a:effectLst/>
                <a:latin typeface="+mn-lt"/>
                <a:ea typeface="+mn-ea"/>
                <a:cs typeface="+mn-cs"/>
              </a:rPr>
              <a:t> includes pregnancy and gender identity)</a:t>
            </a:r>
            <a:r>
              <a:rPr lang="en-US" sz="1200" kern="1200" dirty="0">
                <a:solidFill>
                  <a:schemeClr val="tx1"/>
                </a:solidFill>
                <a:effectLst/>
                <a:latin typeface="+mn-lt"/>
                <a:ea typeface="+mn-ea"/>
                <a:cs typeface="+mn-cs"/>
              </a:rPr>
              <a:t>, race, color, national origin, sexual orientation, disability, age (40</a:t>
            </a:r>
            <a:r>
              <a:rPr lang="en-US" sz="1200" kern="1200" baseline="0" dirty="0">
                <a:solidFill>
                  <a:schemeClr val="tx1"/>
                </a:solidFill>
                <a:effectLst/>
                <a:latin typeface="+mn-lt"/>
                <a:ea typeface="+mn-ea"/>
                <a:cs typeface="+mn-cs"/>
              </a:rPr>
              <a:t> or older)</a:t>
            </a:r>
            <a:r>
              <a:rPr lang="en-US" sz="1200" kern="1200" dirty="0">
                <a:solidFill>
                  <a:schemeClr val="tx1"/>
                </a:solidFill>
                <a:effectLst/>
                <a:latin typeface="+mn-lt"/>
                <a:ea typeface="+mn-ea"/>
                <a:cs typeface="+mn-cs"/>
              </a:rPr>
              <a:t>, or genetic information, it may be </a:t>
            </a:r>
            <a:r>
              <a:rPr lang="en-US" sz="1200" b="1" kern="1200" dirty="0">
                <a:solidFill>
                  <a:schemeClr val="tx1"/>
                </a:solidFill>
                <a:effectLst/>
                <a:latin typeface="+mn-lt"/>
                <a:ea typeface="+mn-ea"/>
                <a:cs typeface="+mn-cs"/>
              </a:rPr>
              <a:t>unlawful.</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The same is true if someone is harassed because </a:t>
            </a:r>
            <a:r>
              <a:rPr lang="en-US" sz="1200" u="none" kern="1200" dirty="0">
                <a:solidFill>
                  <a:schemeClr val="tx1"/>
                </a:solidFill>
                <a:effectLst/>
                <a:latin typeface="+mn-lt"/>
                <a:ea typeface="+mn-ea"/>
                <a:cs typeface="+mn-cs"/>
              </a:rPr>
              <a:t>he or she </a:t>
            </a:r>
            <a:r>
              <a:rPr lang="en-US" sz="1200" kern="1200" dirty="0">
                <a:solidFill>
                  <a:schemeClr val="tx1"/>
                </a:solidFill>
                <a:effectLst/>
                <a:latin typeface="+mn-lt"/>
                <a:ea typeface="+mn-ea"/>
                <a:cs typeface="+mn-cs"/>
              </a:rPr>
              <a:t>filed an EEO complaint.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1" i="1" kern="1200" dirty="0">
                <a:solidFill>
                  <a:schemeClr val="tx1"/>
                </a:solidFill>
                <a:effectLst/>
                <a:latin typeface="+mn-lt"/>
                <a:ea typeface="+mn-ea"/>
                <a:cs typeface="+mn-cs"/>
              </a:rPr>
              <a:t>[advance] </a:t>
            </a:r>
            <a:r>
              <a:rPr lang="en-US" sz="1200" kern="1200" dirty="0">
                <a:solidFill>
                  <a:schemeClr val="tx1"/>
                </a:solidFill>
                <a:effectLst/>
                <a:latin typeface="+mn-lt"/>
                <a:ea typeface="+mn-ea"/>
                <a:cs typeface="+mn-cs"/>
              </a:rPr>
              <a:t>Harassment on these bases may be </a:t>
            </a:r>
            <a:r>
              <a:rPr lang="en-US" sz="1200" i="1" kern="1200" dirty="0">
                <a:solidFill>
                  <a:schemeClr val="tx1"/>
                </a:solidFill>
                <a:effectLst/>
                <a:latin typeface="+mn-lt"/>
                <a:ea typeface="+mn-ea"/>
                <a:cs typeface="+mn-cs"/>
              </a:rPr>
              <a:t>unlawful </a:t>
            </a:r>
            <a:r>
              <a:rPr lang="en-US" sz="1200" kern="1200" dirty="0">
                <a:solidFill>
                  <a:schemeClr val="tx1"/>
                </a:solidFill>
                <a:effectLst/>
                <a:latin typeface="+mn-lt"/>
                <a:ea typeface="+mn-ea"/>
                <a:cs typeface="+mn-cs"/>
              </a:rPr>
              <a:t>when it is unwelcome, and so frequent or severe that it creates a hostile or offensive work environment or results in an adverse employment decision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(such as the individual being fired or demoted).</a:t>
            </a:r>
            <a:r>
              <a:rPr lang="en-US" dirty="0">
                <a:effectLst/>
              </a:rPr>
              <a: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effectLst/>
            </a:endParaRPr>
          </a:p>
          <a:p>
            <a:r>
              <a:rPr lang="en-US" sz="1200" kern="1200" dirty="0">
                <a:solidFill>
                  <a:schemeClr val="tx1"/>
                </a:solidFill>
                <a:effectLst/>
                <a:latin typeface="+mn-lt"/>
                <a:ea typeface="+mn-ea"/>
                <a:cs typeface="+mn-cs"/>
              </a:rPr>
              <a: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p:txBody>
      </p:sp>
      <p:sp>
        <p:nvSpPr>
          <p:cNvPr id="4" name="Slide Number Placeholder 3"/>
          <p:cNvSpPr>
            <a:spLocks noGrp="1"/>
          </p:cNvSpPr>
          <p:nvPr>
            <p:ph type="sldNum" sz="quarter" idx="10"/>
          </p:nvPr>
        </p:nvSpPr>
        <p:spPr/>
        <p:txBody>
          <a:bodyPr/>
          <a:lstStyle/>
          <a:p>
            <a:fld id="{60F058F7-97FE-054A-BC12-63D33A18EE1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608524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i="1" baseline="0" dirty="0"/>
              <a:t>[</a:t>
            </a:r>
            <a:r>
              <a:rPr lang="en-US" b="1" i="1" baseline="0" dirty="0"/>
              <a:t>Note to Facilitator</a:t>
            </a:r>
            <a:r>
              <a:rPr lang="en-US" i="1" baseline="0" dirty="0"/>
              <a:t>:  This is an OPTIONAL slide.  If it reflects your program or company policy, use it.  Or, if it does not exactly reflect your program or company policy, change it to do so.  For example, some sponsors and employers simply ban </a:t>
            </a:r>
            <a:r>
              <a:rPr lang="en-US" b="1" i="1" baseline="0" dirty="0"/>
              <a:t>unlawful</a:t>
            </a:r>
            <a:r>
              <a:rPr lang="en-US" i="1" baseline="0" dirty="0"/>
              <a:t> harassment– in that case, this slide isn’t necessary. Others do not permit a wider range of harassment, even if it does not rise to the level of </a:t>
            </a:r>
            <a:r>
              <a:rPr lang="en-US" b="1" i="1" baseline="0" dirty="0"/>
              <a:t>unlawful</a:t>
            </a:r>
            <a:r>
              <a:rPr lang="en-US" i="1" baseline="0" dirty="0"/>
              <a:t> harassment; if so, this slide may be appropriate as is.  Others do not permit unlawful harassment, but only </a:t>
            </a:r>
            <a:r>
              <a:rPr lang="en-US" i="0" baseline="0" dirty="0"/>
              <a:t>discourage</a:t>
            </a:r>
            <a:r>
              <a:rPr lang="en-US" i="1" baseline="0" dirty="0"/>
              <a:t> a wider range of harassing behavior; if so, you may want to edit the slide to make this distinction.  Some programs ban harassment on the basis of additional characteristics besides those that are listed on slide 7</a:t>
            </a:r>
            <a:r>
              <a:rPr lang="en-US" i="1" dirty="0">
                <a:solidFill>
                  <a:srgbClr val="003A60"/>
                </a:solidFill>
              </a:rPr>
              <a:t>,</a:t>
            </a:r>
            <a:r>
              <a:rPr lang="en-US" i="1" baseline="0" dirty="0">
                <a:solidFill>
                  <a:srgbClr val="003A60"/>
                </a:solidFill>
              </a:rPr>
              <a:t> such as marital status, familial responsibilities or veteran status (because of state law, other applicable federal law, or individual choice); if so, you may add those characteristics here.</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i="1" baseline="0" dirty="0">
              <a:solidFill>
                <a:srgbClr val="003A60"/>
              </a:solidFill>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i="1" baseline="0" dirty="0">
                <a:solidFill>
                  <a:srgbClr val="003A60"/>
                </a:solidFill>
              </a:rPr>
              <a:t>This is also a good place to add the consequences that apprentices and other employees face if they engage in harassment that is against program/company policy.  For example, if you have a system of progressive discipline in place, you could mention it here.  Or, you could say something more general, such as that employees who engage in harassment banned by the company are subject to discipline and, depending on the severity of the harassment, discharge (or disenrollment).]</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i="1" baseline="0" dirty="0">
              <a:solidFill>
                <a:srgbClr val="003A60"/>
              </a:solidFill>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dirty="0"/>
              <a:t>Facilitator:  </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1" i="0" baseline="0" dirty="0">
              <a:solidFill>
                <a:srgbClr val="003A60"/>
              </a:solidFill>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i="0" baseline="0" dirty="0"/>
              <a:t>[Fill in Facilitator’s presentation to reflect company/sponsor policy, per the text on the slide.]</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i="1" dirty="0"/>
          </a:p>
        </p:txBody>
      </p:sp>
      <p:sp>
        <p:nvSpPr>
          <p:cNvPr id="4" name="Slide Number Placeholder 3"/>
          <p:cNvSpPr>
            <a:spLocks noGrp="1"/>
          </p:cNvSpPr>
          <p:nvPr>
            <p:ph type="sldNum" sz="quarter" idx="10"/>
          </p:nvPr>
        </p:nvSpPr>
        <p:spPr/>
        <p:txBody>
          <a:bodyPr/>
          <a:lstStyle/>
          <a:p>
            <a:fld id="{60F058F7-97FE-054A-BC12-63D33A18EE13}" type="slidenum">
              <a:rPr lang="en-US" smtClean="0"/>
              <a:t>8</a:t>
            </a:fld>
            <a:endParaRPr lang="en-US"/>
          </a:p>
        </p:txBody>
      </p:sp>
    </p:spTree>
    <p:extLst>
      <p:ext uri="{BB962C8B-B14F-4D97-AF65-F5344CB8AC3E}">
        <p14:creationId xmlns:p14="http://schemas.microsoft.com/office/powerpoint/2010/main" val="2611384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Facilitator:</a:t>
            </a:r>
            <a:endParaRPr lang="en-US" sz="1200" kern="1200" dirty="0">
              <a:solidFill>
                <a:schemeClr val="tx1"/>
              </a:solidFill>
              <a:effectLst/>
              <a:latin typeface="+mn-lt"/>
              <a:ea typeface="+mn-ea"/>
              <a:cs typeface="+mn-cs"/>
            </a:endParaRPr>
          </a:p>
          <a:p>
            <a:endParaRPr lang="en-US" b="1" dirty="0"/>
          </a:p>
          <a:p>
            <a:r>
              <a:rPr lang="en-US" sz="1200" kern="1200" dirty="0">
                <a:solidFill>
                  <a:schemeClr val="tx1"/>
                </a:solidFill>
                <a:effectLst/>
                <a:latin typeface="+mn-lt"/>
                <a:ea typeface="+mn-ea"/>
                <a:cs typeface="+mn-cs"/>
              </a:rPr>
              <a:t>Some </a:t>
            </a:r>
            <a:r>
              <a:rPr lang="en-US" sz="1200" u="none" kern="1200" dirty="0">
                <a:solidFill>
                  <a:schemeClr val="tx1"/>
                </a:solidFill>
                <a:effectLst/>
                <a:latin typeface="+mn-lt"/>
                <a:ea typeface="+mn-ea"/>
                <a:cs typeface="+mn-cs"/>
              </a:rPr>
              <a:t>harassment situations involve behavior that is obviously because</a:t>
            </a:r>
            <a:r>
              <a:rPr lang="en-US" sz="1200" u="none" kern="1200" baseline="0" dirty="0">
                <a:solidFill>
                  <a:schemeClr val="tx1"/>
                </a:solidFill>
                <a:effectLst/>
                <a:latin typeface="+mn-lt"/>
                <a:ea typeface="+mn-ea"/>
                <a:cs typeface="+mn-cs"/>
              </a:rPr>
              <a:t> of someone’s protected characteristic</a:t>
            </a:r>
            <a:r>
              <a:rPr lang="en-US" sz="1200" u="none" kern="1200" dirty="0">
                <a:solidFill>
                  <a:schemeClr val="tx1"/>
                </a:solidFill>
                <a:effectLst/>
                <a:latin typeface="+mn-lt"/>
                <a:ea typeface="+mn-ea"/>
                <a:cs typeface="+mn-cs"/>
              </a:rPr>
              <a:t>, for example:</a:t>
            </a:r>
          </a:p>
          <a:p>
            <a:pPr marL="171450" indent="-171450">
              <a:buFont typeface="Arial"/>
              <a:buChar char="•"/>
            </a:pPr>
            <a:r>
              <a:rPr lang="en-US" sz="1200" u="none" kern="1200" dirty="0">
                <a:solidFill>
                  <a:schemeClr val="tx1"/>
                </a:solidFill>
                <a:effectLst/>
                <a:latin typeface="+mn-lt"/>
                <a:ea typeface="+mn-ea"/>
                <a:cs typeface="+mn-cs"/>
              </a:rPr>
              <a:t>sexual comments</a:t>
            </a:r>
          </a:p>
          <a:p>
            <a:pPr marL="171450" indent="-171450">
              <a:buFont typeface="Arial"/>
              <a:buChar char="•"/>
            </a:pPr>
            <a:r>
              <a:rPr lang="en-US" sz="1200" u="none" kern="1200" dirty="0">
                <a:solidFill>
                  <a:schemeClr val="tx1"/>
                </a:solidFill>
                <a:effectLst/>
                <a:latin typeface="+mn-lt"/>
                <a:ea typeface="+mn-ea"/>
                <a:cs typeface="+mn-cs"/>
              </a:rPr>
              <a:t>racial slurs, or </a:t>
            </a:r>
          </a:p>
          <a:p>
            <a:pPr marL="171450" indent="-171450">
              <a:buFont typeface="Arial"/>
              <a:buChar char="•"/>
            </a:pPr>
            <a:r>
              <a:rPr lang="en-US" sz="1200" u="none" kern="1200" dirty="0">
                <a:solidFill>
                  <a:schemeClr val="tx1"/>
                </a:solidFill>
                <a:effectLst/>
                <a:latin typeface="+mn-lt"/>
                <a:ea typeface="+mn-ea"/>
                <a:cs typeface="+mn-cs"/>
              </a:rPr>
              <a:t>physical aggression or verbal abuse directed only at individuals with disabilities </a:t>
            </a:r>
          </a:p>
          <a:p>
            <a:pPr marL="171450" indent="-171450">
              <a:buFont typeface="Arial"/>
              <a:buChar char="•"/>
            </a:pPr>
            <a:endParaRPr lang="en-US" sz="1200" b="0" u="none" kern="1200" dirty="0">
              <a:solidFill>
                <a:schemeClr val="tx1"/>
              </a:solidFill>
              <a:effectLst/>
              <a:latin typeface="+mn-lt"/>
              <a:ea typeface="+mn-ea"/>
              <a:cs typeface="+mn-cs"/>
            </a:endParaRPr>
          </a:p>
          <a:p>
            <a:pPr marL="0" indent="0">
              <a:buFont typeface="Arial"/>
              <a:buNone/>
            </a:pPr>
            <a:r>
              <a:rPr lang="en-US" sz="1200" b="0" u="none" kern="1200" baseline="0" dirty="0">
                <a:solidFill>
                  <a:schemeClr val="tx1"/>
                </a:solidFill>
                <a:effectLst/>
                <a:latin typeface="+mn-lt"/>
                <a:ea typeface="+mn-ea"/>
                <a:cs typeface="+mn-cs"/>
              </a:rPr>
              <a:t>Again, harassment situations such as these will be unlawful because they involve </a:t>
            </a:r>
            <a:r>
              <a:rPr lang="en-US" sz="1200" u="none" kern="1200" dirty="0">
                <a:solidFill>
                  <a:schemeClr val="tx1"/>
                </a:solidFill>
                <a:effectLst/>
                <a:latin typeface="+mn-lt"/>
                <a:ea typeface="+mn-ea"/>
                <a:cs typeface="+mn-cs"/>
              </a:rPr>
              <a:t>someone’s religion, sex (including pregnancy and gender identity), race, color, national origin, sexual orientation, disability, age, or genetic information,</a:t>
            </a:r>
            <a:r>
              <a:rPr lang="en-US" sz="1200" u="none" kern="1200" baseline="0" dirty="0">
                <a:solidFill>
                  <a:schemeClr val="tx1"/>
                </a:solidFill>
                <a:effectLst/>
                <a:latin typeface="+mn-lt"/>
                <a:ea typeface="+mn-ea"/>
                <a:cs typeface="+mn-cs"/>
              </a:rPr>
              <a:t> if the harassing conduct is unwelcome and so frequent or severe that it creates a hostile or offensive work environment or results in an adverse employment decision. </a:t>
            </a:r>
            <a:endParaRPr lang="en-US" b="0" u="none" dirty="0"/>
          </a:p>
        </p:txBody>
      </p:sp>
      <p:sp>
        <p:nvSpPr>
          <p:cNvPr id="4" name="Slide Number Placeholder 3"/>
          <p:cNvSpPr>
            <a:spLocks noGrp="1"/>
          </p:cNvSpPr>
          <p:nvPr>
            <p:ph type="sldNum" sz="quarter" idx="10"/>
          </p:nvPr>
        </p:nvSpPr>
        <p:spPr/>
        <p:txBody>
          <a:bodyPr/>
          <a:lstStyle/>
          <a:p>
            <a:fld id="{60F058F7-97FE-054A-BC12-63D33A18EE13}" type="slidenum">
              <a:rPr lang="en-US" smtClean="0"/>
              <a:t>9</a:t>
            </a:fld>
            <a:endParaRPr lang="en-US"/>
          </a:p>
        </p:txBody>
      </p:sp>
    </p:spTree>
    <p:extLst>
      <p:ext uri="{BB962C8B-B14F-4D97-AF65-F5344CB8AC3E}">
        <p14:creationId xmlns:p14="http://schemas.microsoft.com/office/powerpoint/2010/main" val="255273355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2" name="Group 11"/>
          <p:cNvGrpSpPr/>
          <p:nvPr userDrawn="1"/>
        </p:nvGrpSpPr>
        <p:grpSpPr>
          <a:xfrm>
            <a:off x="0" y="5378793"/>
            <a:ext cx="9144000" cy="1479207"/>
            <a:chOff x="0" y="0"/>
            <a:chExt cx="9144000" cy="1316156"/>
          </a:xfrm>
        </p:grpSpPr>
        <p:sp>
          <p:nvSpPr>
            <p:cNvPr id="13" name="Rectangle 12"/>
            <p:cNvSpPr/>
            <p:nvPr userDrawn="1"/>
          </p:nvSpPr>
          <p:spPr>
            <a:xfrm>
              <a:off x="0" y="0"/>
              <a:ext cx="9144000" cy="1316156"/>
            </a:xfrm>
            <a:prstGeom prst="rect">
              <a:avLst/>
            </a:prstGeom>
            <a:gradFill flip="none" rotWithShape="1">
              <a:gsLst>
                <a:gs pos="0">
                  <a:srgbClr val="184F7A"/>
                </a:gs>
                <a:gs pos="34506">
                  <a:srgbClr val="295E8F"/>
                </a:gs>
                <a:gs pos="97000">
                  <a:schemeClr val="accent5">
                    <a:lumMod val="48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4" name="Rectangle 13"/>
            <p:cNvSpPr/>
            <p:nvPr userDrawn="1"/>
          </p:nvSpPr>
          <p:spPr>
            <a:xfrm>
              <a:off x="0" y="0"/>
              <a:ext cx="9144000" cy="45719"/>
            </a:xfrm>
            <a:prstGeom prst="rect">
              <a:avLst/>
            </a:prstGeom>
            <a:solidFill>
              <a:schemeClr val="accent5">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9" name="Group 8"/>
          <p:cNvGrpSpPr/>
          <p:nvPr userDrawn="1"/>
        </p:nvGrpSpPr>
        <p:grpSpPr>
          <a:xfrm>
            <a:off x="0" y="0"/>
            <a:ext cx="9144000" cy="2454876"/>
            <a:chOff x="0" y="0"/>
            <a:chExt cx="9144000" cy="2454876"/>
          </a:xfrm>
        </p:grpSpPr>
        <p:sp>
          <p:nvSpPr>
            <p:cNvPr id="10" name="Rectangle 9"/>
            <p:cNvSpPr/>
            <p:nvPr userDrawn="1"/>
          </p:nvSpPr>
          <p:spPr>
            <a:xfrm>
              <a:off x="0" y="0"/>
              <a:ext cx="9144000" cy="2454876"/>
            </a:xfrm>
            <a:prstGeom prst="rect">
              <a:avLst/>
            </a:prstGeom>
            <a:gradFill flip="none" rotWithShape="1">
              <a:gsLst>
                <a:gs pos="0">
                  <a:srgbClr val="184F7A"/>
                </a:gs>
                <a:gs pos="20000">
                  <a:schemeClr val="accent1">
                    <a:lumMod val="90000"/>
                    <a:lumOff val="10000"/>
                  </a:schemeClr>
                </a:gs>
                <a:gs pos="97000">
                  <a:schemeClr val="accent5">
                    <a:lumMod val="48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p:cNvSpPr/>
            <p:nvPr userDrawn="1"/>
          </p:nvSpPr>
          <p:spPr>
            <a:xfrm>
              <a:off x="0" y="2409073"/>
              <a:ext cx="9144000" cy="4571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685800" y="2579987"/>
            <a:ext cx="7772400" cy="1368125"/>
          </a:xfrm>
        </p:spPr>
        <p:txBody>
          <a:bodyPr anchor="b">
            <a:normAutofit/>
          </a:bodyPr>
          <a:lstStyle>
            <a:lvl1pPr algn="ctr">
              <a:defRPr sz="4000">
                <a:gradFill>
                  <a:gsLst>
                    <a:gs pos="35000">
                      <a:srgbClr val="1C5788"/>
                    </a:gs>
                    <a:gs pos="0">
                      <a:schemeClr val="accent1">
                        <a:lumMod val="80000"/>
                        <a:lumOff val="20000"/>
                      </a:schemeClr>
                    </a:gs>
                    <a:gs pos="97000">
                      <a:schemeClr val="accent5">
                        <a:lumMod val="50000"/>
                      </a:schemeClr>
                    </a:gs>
                  </a:gsLst>
                  <a:lin ang="5400000" scaled="1"/>
                </a:gradFill>
                <a:effectLst>
                  <a:innerShdw blurRad="63500" dist="50800" dir="18900000">
                    <a:prstClr val="black">
                      <a:alpha val="50000"/>
                    </a:prstClr>
                  </a:innerShdw>
                </a:effectLst>
              </a:defRPr>
            </a:lvl1pPr>
          </a:lstStyle>
          <a:p>
            <a:r>
              <a:rPr lang="en-US" dirty="0"/>
              <a:t>Click to edit Master title style</a:t>
            </a:r>
          </a:p>
        </p:txBody>
      </p:sp>
      <p:sp>
        <p:nvSpPr>
          <p:cNvPr id="3" name="Subtitle 2"/>
          <p:cNvSpPr>
            <a:spLocks noGrp="1"/>
          </p:cNvSpPr>
          <p:nvPr>
            <p:ph type="subTitle" idx="1"/>
          </p:nvPr>
        </p:nvSpPr>
        <p:spPr>
          <a:xfrm>
            <a:off x="1143000" y="4171949"/>
            <a:ext cx="6858000" cy="885825"/>
          </a:xfrm>
        </p:spPr>
        <p:txBody>
          <a:bodyPr/>
          <a:lstStyle>
            <a:lvl1pPr marL="0" indent="0" algn="ctr">
              <a:buNone/>
              <a:defRPr sz="2400">
                <a:solidFill>
                  <a:schemeClr val="tx1">
                    <a:lumMod val="90000"/>
                    <a:lumOff val="10000"/>
                  </a:schemeClr>
                </a:solidFill>
                <a:effectLst>
                  <a:innerShdw blurRad="38100" dist="25400" dir="18900000">
                    <a:prstClr val="black">
                      <a:alpha val="50000"/>
                    </a:prstClr>
                  </a:inn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20" name="Group 19"/>
          <p:cNvGrpSpPr/>
          <p:nvPr userDrawn="1"/>
        </p:nvGrpSpPr>
        <p:grpSpPr>
          <a:xfrm>
            <a:off x="0" y="-1"/>
            <a:ext cx="2540439" cy="2363743"/>
            <a:chOff x="0" y="0"/>
            <a:chExt cx="1438275" cy="1338238"/>
          </a:xfrm>
        </p:grpSpPr>
        <p:sp>
          <p:nvSpPr>
            <p:cNvPr id="21" name="Isosceles Triangle 20"/>
            <p:cNvSpPr/>
            <p:nvPr userDrawn="1"/>
          </p:nvSpPr>
          <p:spPr>
            <a:xfrm rot="10800000">
              <a:off x="0" y="0"/>
              <a:ext cx="1438275" cy="1338238"/>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userDrawn="1"/>
          </p:nvSpPr>
          <p:spPr>
            <a:xfrm rot="10800000">
              <a:off x="0" y="0"/>
              <a:ext cx="1146546" cy="1066800"/>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userDrawn="1"/>
        </p:nvGrpSpPr>
        <p:grpSpPr>
          <a:xfrm rot="10800000">
            <a:off x="7905749" y="4238494"/>
            <a:ext cx="1238250" cy="1152125"/>
            <a:chOff x="0" y="0"/>
            <a:chExt cx="1438275" cy="1338238"/>
          </a:xfrm>
        </p:grpSpPr>
        <p:sp>
          <p:nvSpPr>
            <p:cNvPr id="25" name="Isosceles Triangle 24"/>
            <p:cNvSpPr/>
            <p:nvPr userDrawn="1"/>
          </p:nvSpPr>
          <p:spPr>
            <a:xfrm rot="10800000">
              <a:off x="0" y="0"/>
              <a:ext cx="1438275" cy="1338238"/>
            </a:xfrm>
            <a:prstGeom prst="triangle">
              <a:avLst>
                <a:gd name="adj" fmla="val 100000"/>
              </a:avLst>
            </a:prstGeom>
            <a:solidFill>
              <a:srgbClr val="0A0A0A">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userDrawn="1"/>
          </p:nvSpPr>
          <p:spPr>
            <a:xfrm rot="10800000">
              <a:off x="0" y="0"/>
              <a:ext cx="1146546" cy="1066800"/>
            </a:xfrm>
            <a:prstGeom prst="triangle">
              <a:avLst>
                <a:gd name="adj" fmla="val 100000"/>
              </a:avLst>
            </a:prstGeom>
            <a:solidFill>
              <a:srgbClr val="0A0A0A">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userDrawn="1"/>
        </p:nvGrpSpPr>
        <p:grpSpPr>
          <a:xfrm rot="5400000">
            <a:off x="7859468" y="5447933"/>
            <a:ext cx="1330812" cy="1238250"/>
            <a:chOff x="0" y="0"/>
            <a:chExt cx="1438275" cy="1338238"/>
          </a:xfrm>
        </p:grpSpPr>
        <p:sp>
          <p:nvSpPr>
            <p:cNvPr id="28" name="Isosceles Triangle 27"/>
            <p:cNvSpPr/>
            <p:nvPr userDrawn="1"/>
          </p:nvSpPr>
          <p:spPr>
            <a:xfrm rot="10800000">
              <a:off x="0" y="0"/>
              <a:ext cx="1438275" cy="1338238"/>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userDrawn="1"/>
          </p:nvSpPr>
          <p:spPr>
            <a:xfrm rot="10800000">
              <a:off x="0" y="0"/>
              <a:ext cx="1146546" cy="1066800"/>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userDrawn="1"/>
        </p:nvSpPr>
        <p:spPr>
          <a:xfrm>
            <a:off x="0" y="5790670"/>
            <a:ext cx="9144000" cy="76253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p:cNvSpPr>
            <a:spLocks noGrp="1"/>
          </p:cNvSpPr>
          <p:nvPr>
            <p:ph type="pic" sz="quarter" idx="10" hasCustomPrompt="1"/>
          </p:nvPr>
        </p:nvSpPr>
        <p:spPr>
          <a:xfrm>
            <a:off x="7077075" y="5910263"/>
            <a:ext cx="1790700" cy="523875"/>
          </a:xfrm>
        </p:spPr>
        <p:txBody>
          <a:bodyPr anchor="ctr">
            <a:normAutofit/>
          </a:bodyPr>
          <a:lstStyle>
            <a:lvl1pPr marL="0" indent="0" algn="ctr">
              <a:buNone/>
              <a:defRPr sz="1600" i="1">
                <a:solidFill>
                  <a:schemeClr val="tx1">
                    <a:lumMod val="75000"/>
                    <a:lumOff val="25000"/>
                  </a:schemeClr>
                </a:solidFill>
              </a:defRPr>
            </a:lvl1pPr>
          </a:lstStyle>
          <a:p>
            <a:r>
              <a:rPr lang="en-US" dirty="0"/>
              <a:t>Your Logo Here</a:t>
            </a:r>
          </a:p>
        </p:txBody>
      </p:sp>
      <p:sp>
        <p:nvSpPr>
          <p:cNvPr id="34" name="Text Placeholder 33"/>
          <p:cNvSpPr>
            <a:spLocks noGrp="1"/>
          </p:cNvSpPr>
          <p:nvPr>
            <p:ph type="body" sz="quarter" idx="11" hasCustomPrompt="1"/>
          </p:nvPr>
        </p:nvSpPr>
        <p:spPr>
          <a:xfrm>
            <a:off x="5167564" y="5439963"/>
            <a:ext cx="3700212" cy="311150"/>
          </a:xfrm>
        </p:spPr>
        <p:txBody>
          <a:bodyPr>
            <a:noAutofit/>
          </a:bodyPr>
          <a:lstStyle>
            <a:lvl1pPr marL="0" indent="0" algn="r">
              <a:buNone/>
              <a:defRPr sz="1800" i="1">
                <a:solidFill>
                  <a:schemeClr val="bg1"/>
                </a:solidFill>
                <a:effectLst>
                  <a:outerShdw blurRad="50800" dist="38100" dir="8100000" algn="tr" rotWithShape="0">
                    <a:prstClr val="black">
                      <a:alpha val="40000"/>
                    </a:prst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Your Company Name</a:t>
            </a:r>
          </a:p>
        </p:txBody>
      </p:sp>
      <p:grpSp>
        <p:nvGrpSpPr>
          <p:cNvPr id="73" name="Group 72"/>
          <p:cNvGrpSpPr/>
          <p:nvPr userDrawn="1"/>
        </p:nvGrpSpPr>
        <p:grpSpPr>
          <a:xfrm>
            <a:off x="567215" y="973781"/>
            <a:ext cx="914400" cy="914400"/>
            <a:chOff x="567215" y="1250116"/>
            <a:chExt cx="914400" cy="914400"/>
          </a:xfrm>
        </p:grpSpPr>
        <p:grpSp>
          <p:nvGrpSpPr>
            <p:cNvPr id="47" name="Group 46"/>
            <p:cNvGrpSpPr/>
            <p:nvPr userDrawn="1"/>
          </p:nvGrpSpPr>
          <p:grpSpPr>
            <a:xfrm>
              <a:off x="567215" y="1250116"/>
              <a:ext cx="914400" cy="914400"/>
              <a:chOff x="917294" y="1218643"/>
              <a:chExt cx="914400" cy="914400"/>
            </a:xfrm>
          </p:grpSpPr>
          <p:sp>
            <p:nvSpPr>
              <p:cNvPr id="44" name="Oval 43"/>
              <p:cNvSpPr/>
              <p:nvPr userDrawn="1"/>
            </p:nvSpPr>
            <p:spPr>
              <a:xfrm>
                <a:off x="917294" y="1218643"/>
                <a:ext cx="914400" cy="914400"/>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userDrawn="1"/>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8953" y="1291082"/>
                <a:ext cx="771082" cy="769522"/>
              </a:xfrm>
              <a:prstGeom prst="rect">
                <a:avLst/>
              </a:prstGeom>
              <a:ln>
                <a:noFill/>
              </a:ln>
              <a:effectLst>
                <a:outerShdw blurRad="190500" sx="102000" sy="102000" algn="ctr" rotWithShape="0">
                  <a:prstClr val="black">
                    <a:alpha val="50000"/>
                  </a:prstClr>
                </a:outerShdw>
              </a:effectLst>
            </p:spPr>
          </p:pic>
        </p:grpSp>
        <p:sp>
          <p:nvSpPr>
            <p:cNvPr id="61" name="Oval 60"/>
            <p:cNvSpPr/>
            <p:nvPr userDrawn="1"/>
          </p:nvSpPr>
          <p:spPr>
            <a:xfrm>
              <a:off x="680141" y="1363042"/>
              <a:ext cx="688548" cy="688548"/>
            </a:xfrm>
            <a:prstGeom prst="ellipse">
              <a:avLst/>
            </a:prstGeom>
            <a:no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p:cNvGrpSpPr/>
          <p:nvPr userDrawn="1"/>
        </p:nvGrpSpPr>
        <p:grpSpPr>
          <a:xfrm>
            <a:off x="1749743" y="978628"/>
            <a:ext cx="914400" cy="914400"/>
            <a:chOff x="1749743" y="1254963"/>
            <a:chExt cx="914400" cy="914400"/>
          </a:xfrm>
        </p:grpSpPr>
        <p:grpSp>
          <p:nvGrpSpPr>
            <p:cNvPr id="58" name="Group 57"/>
            <p:cNvGrpSpPr/>
            <p:nvPr userDrawn="1"/>
          </p:nvGrpSpPr>
          <p:grpSpPr>
            <a:xfrm>
              <a:off x="1749743" y="1254963"/>
              <a:ext cx="914400" cy="914400"/>
              <a:chOff x="2003970" y="1027884"/>
              <a:chExt cx="914400" cy="914400"/>
            </a:xfrm>
          </p:grpSpPr>
          <p:sp>
            <p:nvSpPr>
              <p:cNvPr id="46" name="Oval 45"/>
              <p:cNvSpPr/>
              <p:nvPr userDrawn="1"/>
            </p:nvSpPr>
            <p:spPr>
              <a:xfrm>
                <a:off x="2003970" y="1027884"/>
                <a:ext cx="914400" cy="914400"/>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userDrawn="1"/>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75629" y="1100323"/>
                <a:ext cx="771082" cy="769522"/>
              </a:xfrm>
              <a:prstGeom prst="rect">
                <a:avLst/>
              </a:prstGeom>
              <a:ln>
                <a:noFill/>
              </a:ln>
              <a:effectLst>
                <a:outerShdw blurRad="190500" sx="102000" sy="102000" algn="ctr" rotWithShape="0">
                  <a:prstClr val="black">
                    <a:alpha val="50000"/>
                  </a:prstClr>
                </a:outerShdw>
              </a:effectLst>
            </p:spPr>
          </p:pic>
        </p:grpSp>
        <p:sp>
          <p:nvSpPr>
            <p:cNvPr id="62" name="Oval 61"/>
            <p:cNvSpPr/>
            <p:nvPr userDrawn="1"/>
          </p:nvSpPr>
          <p:spPr>
            <a:xfrm>
              <a:off x="1862669" y="1367889"/>
              <a:ext cx="688548" cy="688548"/>
            </a:xfrm>
            <a:prstGeom prst="ellipse">
              <a:avLst/>
            </a:prstGeom>
            <a:no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userDrawn="1"/>
        </p:nvGrpSpPr>
        <p:grpSpPr>
          <a:xfrm>
            <a:off x="2932271" y="979686"/>
            <a:ext cx="914400" cy="914400"/>
            <a:chOff x="2932271" y="1256021"/>
            <a:chExt cx="914400" cy="914400"/>
          </a:xfrm>
        </p:grpSpPr>
        <p:grpSp>
          <p:nvGrpSpPr>
            <p:cNvPr id="57" name="Group 56"/>
            <p:cNvGrpSpPr/>
            <p:nvPr userDrawn="1"/>
          </p:nvGrpSpPr>
          <p:grpSpPr>
            <a:xfrm>
              <a:off x="2932271" y="1256021"/>
              <a:ext cx="914400" cy="914400"/>
              <a:chOff x="3044756" y="1011584"/>
              <a:chExt cx="914400" cy="914400"/>
            </a:xfrm>
          </p:grpSpPr>
          <p:sp>
            <p:nvSpPr>
              <p:cNvPr id="48" name="Oval 47"/>
              <p:cNvSpPr/>
              <p:nvPr userDrawn="1"/>
            </p:nvSpPr>
            <p:spPr>
              <a:xfrm>
                <a:off x="3044756" y="1011584"/>
                <a:ext cx="914400" cy="914400"/>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userDrawn="1"/>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16415" y="1084023"/>
                <a:ext cx="771082" cy="769522"/>
              </a:xfrm>
              <a:prstGeom prst="rect">
                <a:avLst/>
              </a:prstGeom>
              <a:ln>
                <a:noFill/>
              </a:ln>
              <a:effectLst>
                <a:outerShdw blurRad="190500" sx="102000" sy="102000" algn="ctr" rotWithShape="0">
                  <a:prstClr val="black">
                    <a:alpha val="50000"/>
                  </a:prstClr>
                </a:outerShdw>
              </a:effectLst>
            </p:spPr>
          </p:pic>
        </p:grpSp>
        <p:sp>
          <p:nvSpPr>
            <p:cNvPr id="63" name="Oval 62"/>
            <p:cNvSpPr/>
            <p:nvPr userDrawn="1"/>
          </p:nvSpPr>
          <p:spPr>
            <a:xfrm>
              <a:off x="3046148" y="1368947"/>
              <a:ext cx="688548" cy="688548"/>
            </a:xfrm>
            <a:prstGeom prst="ellipse">
              <a:avLst/>
            </a:prstGeom>
            <a:no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userDrawn="1"/>
        </p:nvGrpSpPr>
        <p:grpSpPr>
          <a:xfrm>
            <a:off x="4114799" y="977965"/>
            <a:ext cx="914400" cy="914400"/>
            <a:chOff x="4114799" y="1254300"/>
            <a:chExt cx="914400" cy="914400"/>
          </a:xfrm>
        </p:grpSpPr>
        <p:grpSp>
          <p:nvGrpSpPr>
            <p:cNvPr id="56" name="Group 55"/>
            <p:cNvGrpSpPr/>
            <p:nvPr userDrawn="1"/>
          </p:nvGrpSpPr>
          <p:grpSpPr>
            <a:xfrm>
              <a:off x="4114799" y="1254300"/>
              <a:ext cx="914400" cy="914400"/>
              <a:chOff x="4126282" y="1004287"/>
              <a:chExt cx="914400" cy="914400"/>
            </a:xfrm>
          </p:grpSpPr>
          <p:sp>
            <p:nvSpPr>
              <p:cNvPr id="49" name="Oval 48"/>
              <p:cNvSpPr/>
              <p:nvPr userDrawn="1"/>
            </p:nvSpPr>
            <p:spPr>
              <a:xfrm>
                <a:off x="4126282" y="1004287"/>
                <a:ext cx="914400" cy="914400"/>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97941" y="1076726"/>
                <a:ext cx="771083" cy="769523"/>
              </a:xfrm>
              <a:prstGeom prst="rect">
                <a:avLst/>
              </a:prstGeom>
              <a:ln>
                <a:noFill/>
              </a:ln>
              <a:effectLst>
                <a:outerShdw blurRad="190500" sx="102000" sy="102000" algn="ctr" rotWithShape="0">
                  <a:prstClr val="black">
                    <a:alpha val="50000"/>
                  </a:prstClr>
                </a:outerShdw>
              </a:effectLst>
            </p:spPr>
          </p:pic>
        </p:grpSp>
        <p:sp>
          <p:nvSpPr>
            <p:cNvPr id="64" name="Oval 63"/>
            <p:cNvSpPr/>
            <p:nvPr userDrawn="1"/>
          </p:nvSpPr>
          <p:spPr>
            <a:xfrm>
              <a:off x="4223002" y="1367226"/>
              <a:ext cx="688548" cy="688548"/>
            </a:xfrm>
            <a:prstGeom prst="ellipse">
              <a:avLst/>
            </a:prstGeom>
            <a:no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userDrawn="1"/>
        </p:nvGrpSpPr>
        <p:grpSpPr>
          <a:xfrm>
            <a:off x="5297328" y="977965"/>
            <a:ext cx="914400" cy="914400"/>
            <a:chOff x="5297328" y="1254300"/>
            <a:chExt cx="914400" cy="914400"/>
          </a:xfrm>
        </p:grpSpPr>
        <p:grpSp>
          <p:nvGrpSpPr>
            <p:cNvPr id="55" name="Group 54"/>
            <p:cNvGrpSpPr/>
            <p:nvPr userDrawn="1"/>
          </p:nvGrpSpPr>
          <p:grpSpPr>
            <a:xfrm>
              <a:off x="5297328" y="1254300"/>
              <a:ext cx="914400" cy="914400"/>
              <a:chOff x="5290504" y="962420"/>
              <a:chExt cx="914400" cy="914400"/>
            </a:xfrm>
          </p:grpSpPr>
          <p:sp>
            <p:nvSpPr>
              <p:cNvPr id="50" name="Oval 49"/>
              <p:cNvSpPr/>
              <p:nvPr userDrawn="1"/>
            </p:nvSpPr>
            <p:spPr>
              <a:xfrm>
                <a:off x="5290504" y="962420"/>
                <a:ext cx="914400" cy="914400"/>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62163" y="1034859"/>
                <a:ext cx="771082" cy="769522"/>
              </a:xfrm>
              <a:prstGeom prst="rect">
                <a:avLst/>
              </a:prstGeom>
              <a:ln>
                <a:noFill/>
              </a:ln>
              <a:effectLst>
                <a:outerShdw blurRad="190500" sx="102000" sy="102000" algn="ctr" rotWithShape="0">
                  <a:prstClr val="black">
                    <a:alpha val="50000"/>
                  </a:prstClr>
                </a:outerShdw>
              </a:effectLst>
            </p:spPr>
          </p:pic>
        </p:grpSp>
        <p:sp>
          <p:nvSpPr>
            <p:cNvPr id="65" name="Oval 64"/>
            <p:cNvSpPr/>
            <p:nvPr userDrawn="1"/>
          </p:nvSpPr>
          <p:spPr>
            <a:xfrm>
              <a:off x="5406482" y="1367226"/>
              <a:ext cx="688548" cy="688548"/>
            </a:xfrm>
            <a:prstGeom prst="ellipse">
              <a:avLst/>
            </a:prstGeom>
            <a:no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userDrawn="1"/>
        </p:nvGrpSpPr>
        <p:grpSpPr>
          <a:xfrm>
            <a:off x="6479857" y="971298"/>
            <a:ext cx="914400" cy="914400"/>
            <a:chOff x="6479857" y="1247633"/>
            <a:chExt cx="914400" cy="914400"/>
          </a:xfrm>
        </p:grpSpPr>
        <p:grpSp>
          <p:nvGrpSpPr>
            <p:cNvPr id="54" name="Group 53"/>
            <p:cNvGrpSpPr/>
            <p:nvPr userDrawn="1"/>
          </p:nvGrpSpPr>
          <p:grpSpPr>
            <a:xfrm>
              <a:off x="6479857" y="1247633"/>
              <a:ext cx="914400" cy="914400"/>
              <a:chOff x="6367658" y="995761"/>
              <a:chExt cx="914400" cy="914400"/>
            </a:xfrm>
          </p:grpSpPr>
          <p:sp>
            <p:nvSpPr>
              <p:cNvPr id="51" name="Oval 50"/>
              <p:cNvSpPr/>
              <p:nvPr userDrawn="1"/>
            </p:nvSpPr>
            <p:spPr>
              <a:xfrm>
                <a:off x="6367658" y="995761"/>
                <a:ext cx="914400" cy="914400"/>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userDrawn="1"/>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39317" y="1068200"/>
                <a:ext cx="771082" cy="769522"/>
              </a:xfrm>
              <a:prstGeom prst="rect">
                <a:avLst/>
              </a:prstGeom>
              <a:ln>
                <a:noFill/>
              </a:ln>
              <a:effectLst>
                <a:outerShdw blurRad="190500" sx="102000" sy="102000" algn="ctr" rotWithShape="0">
                  <a:prstClr val="black">
                    <a:alpha val="50000"/>
                  </a:prstClr>
                </a:outerShdw>
              </a:effectLst>
            </p:spPr>
          </p:pic>
        </p:grpSp>
        <p:sp>
          <p:nvSpPr>
            <p:cNvPr id="66" name="Oval 65"/>
            <p:cNvSpPr/>
            <p:nvPr userDrawn="1"/>
          </p:nvSpPr>
          <p:spPr>
            <a:xfrm>
              <a:off x="6593735" y="1360559"/>
              <a:ext cx="688548" cy="688548"/>
            </a:xfrm>
            <a:prstGeom prst="ellipse">
              <a:avLst/>
            </a:prstGeom>
            <a:no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userDrawn="1"/>
        </p:nvGrpSpPr>
        <p:grpSpPr>
          <a:xfrm>
            <a:off x="7662386" y="973313"/>
            <a:ext cx="914400" cy="914400"/>
            <a:chOff x="7662386" y="1249648"/>
            <a:chExt cx="914400" cy="914400"/>
          </a:xfrm>
        </p:grpSpPr>
        <p:grpSp>
          <p:nvGrpSpPr>
            <p:cNvPr id="53" name="Group 52"/>
            <p:cNvGrpSpPr/>
            <p:nvPr userDrawn="1"/>
          </p:nvGrpSpPr>
          <p:grpSpPr>
            <a:xfrm>
              <a:off x="7662386" y="1249648"/>
              <a:ext cx="914400" cy="914400"/>
              <a:chOff x="7422859" y="1018406"/>
              <a:chExt cx="914400" cy="914400"/>
            </a:xfrm>
          </p:grpSpPr>
          <p:sp>
            <p:nvSpPr>
              <p:cNvPr id="52" name="Oval 51"/>
              <p:cNvSpPr/>
              <p:nvPr userDrawn="1"/>
            </p:nvSpPr>
            <p:spPr>
              <a:xfrm>
                <a:off x="7422859" y="1018406"/>
                <a:ext cx="914400" cy="914400"/>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494518" y="1090845"/>
                <a:ext cx="771082" cy="769522"/>
              </a:xfrm>
              <a:prstGeom prst="rect">
                <a:avLst/>
              </a:prstGeom>
              <a:ln>
                <a:noFill/>
              </a:ln>
              <a:effectLst>
                <a:outerShdw blurRad="190500" sx="102000" sy="102000" algn="ctr" rotWithShape="0">
                  <a:prstClr val="black">
                    <a:alpha val="50000"/>
                  </a:prstClr>
                </a:outerShdw>
              </a:effectLst>
            </p:spPr>
          </p:pic>
        </p:grpSp>
        <p:sp>
          <p:nvSpPr>
            <p:cNvPr id="67" name="Oval 66"/>
            <p:cNvSpPr/>
            <p:nvPr userDrawn="1"/>
          </p:nvSpPr>
          <p:spPr>
            <a:xfrm>
              <a:off x="7775312" y="1362574"/>
              <a:ext cx="688548" cy="688548"/>
            </a:xfrm>
            <a:prstGeom prst="ellipse">
              <a:avLst/>
            </a:prstGeom>
            <a:no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474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354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13" name="Group 12"/>
          <p:cNvGrpSpPr/>
          <p:nvPr userDrawn="1"/>
        </p:nvGrpSpPr>
        <p:grpSpPr>
          <a:xfrm>
            <a:off x="0" y="0"/>
            <a:ext cx="9144000" cy="4063193"/>
            <a:chOff x="0" y="0"/>
            <a:chExt cx="9144000" cy="4063193"/>
          </a:xfrm>
        </p:grpSpPr>
        <p:sp>
          <p:nvSpPr>
            <p:cNvPr id="6" name="Rectangle: Single Corner Snipped 5"/>
            <p:cNvSpPr/>
            <p:nvPr userDrawn="1"/>
          </p:nvSpPr>
          <p:spPr>
            <a:xfrm flipH="1" flipV="1">
              <a:off x="0" y="0"/>
              <a:ext cx="9144000" cy="4063193"/>
            </a:xfrm>
            <a:prstGeom prst="snip1Rect">
              <a:avLst>
                <a:gd name="adj" fmla="val 50000"/>
              </a:avLst>
            </a:prstGeom>
            <a:gradFill flip="none" rotWithShape="1">
              <a:gsLst>
                <a:gs pos="13000">
                  <a:srgbClr val="205684"/>
                </a:gs>
                <a:gs pos="33000">
                  <a:srgbClr val="245A89"/>
                </a:gs>
                <a:gs pos="0">
                  <a:srgbClr val="184F7A"/>
                </a:gs>
                <a:gs pos="97345">
                  <a:schemeClr val="accent5">
                    <a:lumMod val="40000"/>
                  </a:schemeClr>
                </a:gs>
                <a:gs pos="67000">
                  <a:schemeClr val="accent5">
                    <a:lumMod val="48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Rectangle 6"/>
            <p:cNvSpPr/>
            <p:nvPr userDrawn="1"/>
          </p:nvSpPr>
          <p:spPr>
            <a:xfrm>
              <a:off x="2194560" y="4017474"/>
              <a:ext cx="6949440" cy="45719"/>
            </a:xfrm>
            <a:prstGeom prst="rect">
              <a:avLst/>
            </a:prstGeom>
            <a:gradFill flip="none" rotWithShape="1">
              <a:gsLst>
                <a:gs pos="0">
                  <a:schemeClr val="accent1">
                    <a:alpha val="0"/>
                  </a:schemeClr>
                </a:gs>
                <a:gs pos="61000">
                  <a:schemeClr val="accent1"/>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9" name="Group 8"/>
          <p:cNvGrpSpPr/>
          <p:nvPr userDrawn="1"/>
        </p:nvGrpSpPr>
        <p:grpSpPr>
          <a:xfrm>
            <a:off x="0" y="2819"/>
            <a:ext cx="2875005" cy="2675038"/>
            <a:chOff x="0" y="1339619"/>
            <a:chExt cx="1438275" cy="1338238"/>
          </a:xfrm>
        </p:grpSpPr>
        <p:sp>
          <p:nvSpPr>
            <p:cNvPr id="10" name="Isosceles Triangle 9"/>
            <p:cNvSpPr/>
            <p:nvPr userDrawn="1"/>
          </p:nvSpPr>
          <p:spPr>
            <a:xfrm rot="10800000">
              <a:off x="0" y="1339619"/>
              <a:ext cx="1438275" cy="1338238"/>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userDrawn="1"/>
          </p:nvSpPr>
          <p:spPr>
            <a:xfrm rot="10800000">
              <a:off x="0" y="1339619"/>
              <a:ext cx="1146546" cy="1066800"/>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icture Placeholder 2"/>
          <p:cNvSpPr>
            <a:spLocks noGrp="1"/>
          </p:cNvSpPr>
          <p:nvPr userDrawn="1">
            <p:ph type="pic" idx="1"/>
          </p:nvPr>
        </p:nvSpPr>
        <p:spPr>
          <a:xfrm>
            <a:off x="5570657" y="1885950"/>
            <a:ext cx="2990070" cy="3986760"/>
          </a:xfrm>
          <a:solidFill>
            <a:schemeClr val="bg1"/>
          </a:solidFill>
          <a:ln w="76200">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beve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userDrawn="1">
            <p:ph type="body" sz="half" idx="2" hasCustomPrompt="1"/>
          </p:nvPr>
        </p:nvSpPr>
        <p:spPr>
          <a:xfrm flipH="1">
            <a:off x="629838" y="1885950"/>
            <a:ext cx="4330959" cy="3983038"/>
          </a:xfrm>
          <a:prstGeom prst="snip1Rect">
            <a:avLst>
              <a:gd name="adj" fmla="val 18134"/>
            </a:avLst>
          </a:prstGeom>
          <a:gradFill>
            <a:gsLst>
              <a:gs pos="100000">
                <a:srgbClr val="D1D1D1"/>
              </a:gs>
              <a:gs pos="0">
                <a:schemeClr val="accent3">
                  <a:lumMod val="0"/>
                  <a:lumOff val="100000"/>
                </a:schemeClr>
              </a:gs>
              <a:gs pos="35000">
                <a:schemeClr val="accent3">
                  <a:lumMod val="0"/>
                  <a:lumOff val="100000"/>
                </a:schemeClr>
              </a:gs>
            </a:gsLst>
            <a:path path="circle">
              <a:fillToRect l="50000" t="-80000" r="50000" b="180000"/>
            </a:path>
          </a:gradFill>
          <a:ln w="76200">
            <a:gradFill flip="none" rotWithShape="1">
              <a:gsLst>
                <a:gs pos="0">
                  <a:schemeClr val="accent1">
                    <a:lumMod val="80000"/>
                  </a:schemeClr>
                </a:gs>
                <a:gs pos="48000">
                  <a:schemeClr val="accent1">
                    <a:lumMod val="97000"/>
                    <a:lumOff val="3000"/>
                  </a:schemeClr>
                </a:gs>
                <a:gs pos="100000">
                  <a:schemeClr val="accent1">
                    <a:lumMod val="60000"/>
                    <a:lumOff val="40000"/>
                  </a:schemeClr>
                </a:gs>
              </a:gsLst>
              <a:lin ang="16200000" scaled="1"/>
              <a:tileRect/>
            </a:gradFill>
            <a:bevel/>
          </a:ln>
        </p:spPr>
        <p:txBody>
          <a:bodyPr lIns="0" tIns="0" rIns="137160" bIns="91440" anchor="ctr">
            <a:normAutofit/>
          </a:bodyPr>
          <a:lstStyle>
            <a:lvl1pPr marL="0" indent="0">
              <a:spcBef>
                <a:spcPts val="1000"/>
              </a:spcBef>
              <a:spcAft>
                <a:spcPts val="1000"/>
              </a:spcAft>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Scenario description</a:t>
            </a:r>
          </a:p>
        </p:txBody>
      </p:sp>
      <p:grpSp>
        <p:nvGrpSpPr>
          <p:cNvPr id="18" name="Group 17"/>
          <p:cNvGrpSpPr/>
          <p:nvPr userDrawn="1"/>
        </p:nvGrpSpPr>
        <p:grpSpPr>
          <a:xfrm>
            <a:off x="-1" y="252965"/>
            <a:ext cx="9144001" cy="1130992"/>
            <a:chOff x="-1" y="252965"/>
            <a:chExt cx="9144001" cy="1130992"/>
          </a:xfrm>
        </p:grpSpPr>
        <p:sp>
          <p:nvSpPr>
            <p:cNvPr id="8" name="Rectangle 7"/>
            <p:cNvSpPr/>
            <p:nvPr userDrawn="1"/>
          </p:nvSpPr>
          <p:spPr>
            <a:xfrm>
              <a:off x="0" y="252965"/>
              <a:ext cx="9144000" cy="1130992"/>
            </a:xfrm>
            <a:prstGeom prst="rect">
              <a:avLst/>
            </a:prstGeom>
            <a:gradFill flip="none" rotWithShape="1">
              <a:gsLst>
                <a:gs pos="0">
                  <a:schemeClr val="accent1">
                    <a:lumMod val="50000"/>
                    <a:alpha val="40000"/>
                  </a:schemeClr>
                </a:gs>
                <a:gs pos="97000">
                  <a:schemeClr val="accent1">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6" name="Rectangle 15"/>
            <p:cNvSpPr/>
            <p:nvPr userDrawn="1"/>
          </p:nvSpPr>
          <p:spPr>
            <a:xfrm rot="10800000">
              <a:off x="-1" y="1338237"/>
              <a:ext cx="6949440" cy="45719"/>
            </a:xfrm>
            <a:prstGeom prst="rect">
              <a:avLst/>
            </a:prstGeom>
            <a:gradFill flip="none" rotWithShape="1">
              <a:gsLst>
                <a:gs pos="100000">
                  <a:srgbClr val="4E7EAE"/>
                </a:gs>
                <a:gs pos="0">
                  <a:schemeClr val="accent1">
                    <a:alpha val="0"/>
                  </a:schemeClr>
                </a:gs>
                <a:gs pos="47000">
                  <a:schemeClr val="accent1"/>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p:cNvSpPr/>
            <p:nvPr userDrawn="1"/>
          </p:nvSpPr>
          <p:spPr>
            <a:xfrm rot="10800000">
              <a:off x="-1" y="271014"/>
              <a:ext cx="6949440" cy="45719"/>
            </a:xfrm>
            <a:prstGeom prst="rect">
              <a:avLst/>
            </a:prstGeom>
            <a:gradFill flip="none" rotWithShape="1">
              <a:gsLst>
                <a:gs pos="100000">
                  <a:srgbClr val="4E7EAE"/>
                </a:gs>
                <a:gs pos="0">
                  <a:schemeClr val="accent1">
                    <a:alpha val="0"/>
                  </a:schemeClr>
                </a:gs>
                <a:gs pos="47000">
                  <a:schemeClr val="accent1"/>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4" name="TextBox 13"/>
          <p:cNvSpPr txBox="1"/>
          <p:nvPr userDrawn="1"/>
        </p:nvSpPr>
        <p:spPr>
          <a:xfrm>
            <a:off x="629842" y="385514"/>
            <a:ext cx="2656284" cy="769441"/>
          </a:xfrm>
          <a:prstGeom prst="rect">
            <a:avLst/>
          </a:prstGeom>
          <a:noFill/>
        </p:spPr>
        <p:txBody>
          <a:bodyPr wrap="square" rtlCol="0">
            <a:spAutoFit/>
          </a:bodyPr>
          <a:lstStyle/>
          <a:p>
            <a:r>
              <a:rPr lang="en-US" sz="4400" b="1" i="1" kern="1200" dirty="0">
                <a:gradFill flip="none" rotWithShape="1">
                  <a:gsLst>
                    <a:gs pos="0">
                      <a:schemeClr val="bg1"/>
                    </a:gs>
                    <a:gs pos="85000">
                      <a:schemeClr val="accent3">
                        <a:lumMod val="11000"/>
                        <a:lumOff val="89000"/>
                      </a:schemeClr>
                    </a:gs>
                  </a:gsLst>
                  <a:lin ang="2700000" scaled="1"/>
                  <a:tileRect/>
                </a:gradFill>
                <a:effectLst>
                  <a:outerShdw blurRad="50800" dist="38100" dir="7200000" algn="tr" rotWithShape="0">
                    <a:prstClr val="black">
                      <a:alpha val="40000"/>
                    </a:prstClr>
                  </a:outerShdw>
                </a:effectLst>
                <a:latin typeface="+mj-lt"/>
                <a:ea typeface="+mj-ea"/>
                <a:cs typeface="+mj-cs"/>
              </a:rPr>
              <a:t>Scenario:</a:t>
            </a:r>
          </a:p>
        </p:txBody>
      </p:sp>
      <p:grpSp>
        <p:nvGrpSpPr>
          <p:cNvPr id="19" name="Group 18"/>
          <p:cNvGrpSpPr/>
          <p:nvPr userDrawn="1"/>
        </p:nvGrpSpPr>
        <p:grpSpPr>
          <a:xfrm>
            <a:off x="8614086" y="46994"/>
            <a:ext cx="486406" cy="486406"/>
            <a:chOff x="8540133" y="121923"/>
            <a:chExt cx="486406" cy="486406"/>
          </a:xfrm>
        </p:grpSpPr>
        <p:sp>
          <p:nvSpPr>
            <p:cNvPr id="20" name="Oval 19"/>
            <p:cNvSpPr/>
            <p:nvPr userDrawn="1"/>
          </p:nvSpPr>
          <p:spPr>
            <a:xfrm>
              <a:off x="8540133" y="121923"/>
              <a:ext cx="486406" cy="486406"/>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userDrawn="1"/>
          </p:nvSpPr>
          <p:spPr>
            <a:xfrm>
              <a:off x="8600203" y="181993"/>
              <a:ext cx="366266" cy="366266"/>
            </a:xfrm>
            <a:prstGeom prst="ellipse">
              <a:avLst/>
            </a:prstGeom>
            <a:gradFill flip="none" rotWithShape="1">
              <a:gsLst>
                <a:gs pos="0">
                  <a:schemeClr val="accent1">
                    <a:lumMod val="42000"/>
                    <a:lumOff val="58000"/>
                  </a:schemeClr>
                </a:gs>
                <a:gs pos="83000">
                  <a:schemeClr val="accent1">
                    <a:lumMod val="45000"/>
                    <a:lumOff val="55000"/>
                  </a:schemeClr>
                </a:gs>
                <a:gs pos="100000">
                  <a:schemeClr val="accent1">
                    <a:lumMod val="60000"/>
                    <a:lumOff val="40000"/>
                  </a:schemeClr>
                </a:gs>
              </a:gsLst>
              <a:path path="circle">
                <a:fillToRect l="50000" t="50000" r="50000" b="50000"/>
              </a:path>
              <a:tileRect/>
            </a:grad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userDrawn="1"/>
        </p:nvSpPr>
        <p:spPr>
          <a:xfrm>
            <a:off x="8560727" y="140881"/>
            <a:ext cx="593124" cy="292388"/>
          </a:xfrm>
          <a:prstGeom prst="rect">
            <a:avLst/>
          </a:prstGeom>
          <a:noFill/>
        </p:spPr>
        <p:txBody>
          <a:bodyPr wrap="square" rtlCol="0">
            <a:spAutoFit/>
          </a:bodyPr>
          <a:lstStyle/>
          <a:p>
            <a:pPr algn="ctr"/>
            <a:fld id="{E9E8E2A3-35A7-4D9F-9792-C959187F5859}" type="slidenum">
              <a:rPr lang="en-US" sz="1300" b="1" i="1" smtClean="0">
                <a:gradFill flip="none" rotWithShape="1">
                  <a:gsLst>
                    <a:gs pos="100000">
                      <a:schemeClr val="accent1">
                        <a:lumMod val="50000"/>
                      </a:schemeClr>
                    </a:gs>
                    <a:gs pos="16000">
                      <a:schemeClr val="accent5">
                        <a:lumMod val="48000"/>
                      </a:schemeClr>
                    </a:gs>
                  </a:gsLst>
                  <a:lin ang="5400000" scaled="1"/>
                  <a:tileRect/>
                </a:gradFill>
                <a:effectLst>
                  <a:innerShdw blurRad="38100" dist="25400" dir="18900000">
                    <a:prstClr val="black">
                      <a:alpha val="50000"/>
                    </a:prstClr>
                  </a:innerShdw>
                </a:effectLst>
              </a:rPr>
              <a:t>‹#›</a:t>
            </a:fld>
            <a:endParaRPr lang="en-US" sz="1300" b="1" i="1" dirty="0">
              <a:gradFill flip="none" rotWithShape="1">
                <a:gsLst>
                  <a:gs pos="100000">
                    <a:schemeClr val="accent1">
                      <a:lumMod val="50000"/>
                    </a:schemeClr>
                  </a:gs>
                  <a:gs pos="16000">
                    <a:schemeClr val="accent5">
                      <a:lumMod val="48000"/>
                    </a:schemeClr>
                  </a:gs>
                </a:gsLst>
                <a:lin ang="5400000" scaled="1"/>
                <a:tileRect/>
              </a:gradFill>
              <a:effectLst>
                <a:innerShdw blurRad="38100" dist="25400" dir="18900000">
                  <a:prstClr val="black">
                    <a:alpha val="50000"/>
                  </a:prstClr>
                </a:innerShdw>
              </a:effectLst>
            </a:endParaRPr>
          </a:p>
        </p:txBody>
      </p:sp>
      <p:sp>
        <p:nvSpPr>
          <p:cNvPr id="2" name="Title 1"/>
          <p:cNvSpPr>
            <a:spLocks noGrp="1"/>
          </p:cNvSpPr>
          <p:nvPr>
            <p:ph type="title" hasCustomPrompt="1"/>
          </p:nvPr>
        </p:nvSpPr>
        <p:spPr>
          <a:xfrm>
            <a:off x="3430956" y="198031"/>
            <a:ext cx="4931994" cy="1243855"/>
          </a:xfrm>
        </p:spPr>
        <p:txBody>
          <a:bodyPr anchor="ctr">
            <a:normAutofit/>
          </a:bodyPr>
          <a:lstStyle>
            <a:lvl1pPr algn="ctr">
              <a:defRPr sz="2800" b="0" i="0"/>
            </a:lvl1pPr>
          </a:lstStyle>
          <a:p>
            <a:r>
              <a:rPr lang="en-US" dirty="0"/>
              <a:t>Click to edit Scenario title</a:t>
            </a:r>
          </a:p>
        </p:txBody>
      </p:sp>
    </p:spTree>
    <p:extLst>
      <p:ext uri="{BB962C8B-B14F-4D97-AF65-F5344CB8AC3E}">
        <p14:creationId xmlns:p14="http://schemas.microsoft.com/office/powerpoint/2010/main" val="3196573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What Do You Think?">
    <p:spTree>
      <p:nvGrpSpPr>
        <p:cNvPr id="1" name=""/>
        <p:cNvGrpSpPr/>
        <p:nvPr/>
      </p:nvGrpSpPr>
      <p:grpSpPr>
        <a:xfrm>
          <a:off x="0" y="0"/>
          <a:ext cx="0" cy="0"/>
          <a:chOff x="0" y="0"/>
          <a:chExt cx="0" cy="0"/>
        </a:xfrm>
      </p:grpSpPr>
      <p:grpSp>
        <p:nvGrpSpPr>
          <p:cNvPr id="26" name="Group 25"/>
          <p:cNvGrpSpPr/>
          <p:nvPr userDrawn="1"/>
        </p:nvGrpSpPr>
        <p:grpSpPr>
          <a:xfrm>
            <a:off x="0" y="0"/>
            <a:ext cx="9144000" cy="1676400"/>
            <a:chOff x="0" y="0"/>
            <a:chExt cx="9144000" cy="1383957"/>
          </a:xfrm>
        </p:grpSpPr>
        <p:grpSp>
          <p:nvGrpSpPr>
            <p:cNvPr id="27" name="Group 26"/>
            <p:cNvGrpSpPr/>
            <p:nvPr userDrawn="1"/>
          </p:nvGrpSpPr>
          <p:grpSpPr>
            <a:xfrm>
              <a:off x="0" y="0"/>
              <a:ext cx="9144000" cy="1383957"/>
              <a:chOff x="0" y="0"/>
              <a:chExt cx="9144000" cy="1383957"/>
            </a:xfrm>
          </p:grpSpPr>
          <p:sp>
            <p:nvSpPr>
              <p:cNvPr id="31" name="Rectangle 30"/>
              <p:cNvSpPr/>
              <p:nvPr userDrawn="1"/>
            </p:nvSpPr>
            <p:spPr>
              <a:xfrm>
                <a:off x="0" y="0"/>
                <a:ext cx="9144000" cy="1383957"/>
              </a:xfrm>
              <a:prstGeom prst="rect">
                <a:avLst/>
              </a:prstGeom>
              <a:gradFill flip="none" rotWithShape="1">
                <a:gsLst>
                  <a:gs pos="13000">
                    <a:srgbClr val="205684"/>
                  </a:gs>
                  <a:gs pos="33000">
                    <a:srgbClr val="245A89"/>
                  </a:gs>
                  <a:gs pos="0">
                    <a:srgbClr val="184F7A"/>
                  </a:gs>
                  <a:gs pos="97000">
                    <a:schemeClr val="accent5">
                      <a:lumMod val="48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2" name="Rectangle 31"/>
              <p:cNvSpPr/>
              <p:nvPr userDrawn="1"/>
            </p:nvSpPr>
            <p:spPr>
              <a:xfrm>
                <a:off x="0" y="1338238"/>
                <a:ext cx="9144000" cy="4571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28" name="Group 27"/>
            <p:cNvGrpSpPr/>
            <p:nvPr userDrawn="1"/>
          </p:nvGrpSpPr>
          <p:grpSpPr>
            <a:xfrm>
              <a:off x="0" y="0"/>
              <a:ext cx="1438275" cy="1338238"/>
              <a:chOff x="0" y="0"/>
              <a:chExt cx="1438275" cy="1338238"/>
            </a:xfrm>
          </p:grpSpPr>
          <p:sp>
            <p:nvSpPr>
              <p:cNvPr id="29" name="Isosceles Triangle 28"/>
              <p:cNvSpPr/>
              <p:nvPr userDrawn="1"/>
            </p:nvSpPr>
            <p:spPr>
              <a:xfrm rot="10800000">
                <a:off x="0" y="0"/>
                <a:ext cx="1438275" cy="1338238"/>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userDrawn="1"/>
            </p:nvSpPr>
            <p:spPr>
              <a:xfrm rot="10800000">
                <a:off x="0" y="0"/>
                <a:ext cx="1146546" cy="1066800"/>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Rectangle: Single Corner Snipped 5"/>
          <p:cNvSpPr/>
          <p:nvPr userDrawn="1"/>
        </p:nvSpPr>
        <p:spPr>
          <a:xfrm rot="10800000" flipH="1" flipV="1">
            <a:off x="0" y="6286500"/>
            <a:ext cx="9144000" cy="571500"/>
          </a:xfrm>
          <a:prstGeom prst="snip1Rect">
            <a:avLst>
              <a:gd name="adj" fmla="val 0"/>
            </a:avLst>
          </a:prstGeom>
          <a:gradFill flip="none" rotWithShape="1">
            <a:gsLst>
              <a:gs pos="23000">
                <a:srgbClr val="225887"/>
              </a:gs>
              <a:gs pos="0">
                <a:srgbClr val="205684"/>
              </a:gs>
              <a:gs pos="97345">
                <a:schemeClr val="accent5">
                  <a:lumMod val="40000"/>
                </a:schemeClr>
              </a:gs>
              <a:gs pos="77000">
                <a:schemeClr val="accent5">
                  <a:lumMod val="48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Rectangle 6"/>
          <p:cNvSpPr/>
          <p:nvPr userDrawn="1"/>
        </p:nvSpPr>
        <p:spPr>
          <a:xfrm rot="10800000">
            <a:off x="0" y="6286500"/>
            <a:ext cx="6949440" cy="45720"/>
          </a:xfrm>
          <a:prstGeom prst="rect">
            <a:avLst/>
          </a:prstGeom>
          <a:gradFill flip="none" rotWithShape="1">
            <a:gsLst>
              <a:gs pos="0">
                <a:schemeClr val="accent1">
                  <a:alpha val="0"/>
                </a:schemeClr>
              </a:gs>
              <a:gs pos="61000">
                <a:schemeClr val="accent1"/>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9" name="Group 8"/>
          <p:cNvGrpSpPr/>
          <p:nvPr userDrawn="1"/>
        </p:nvGrpSpPr>
        <p:grpSpPr>
          <a:xfrm>
            <a:off x="0" y="2819"/>
            <a:ext cx="2875005" cy="2675038"/>
            <a:chOff x="0" y="1339619"/>
            <a:chExt cx="1438275" cy="1338238"/>
          </a:xfrm>
        </p:grpSpPr>
        <p:sp>
          <p:nvSpPr>
            <p:cNvPr id="10" name="Isosceles Triangle 9"/>
            <p:cNvSpPr/>
            <p:nvPr userDrawn="1"/>
          </p:nvSpPr>
          <p:spPr>
            <a:xfrm rot="10800000">
              <a:off x="0" y="1339619"/>
              <a:ext cx="1438275" cy="1338238"/>
            </a:xfrm>
            <a:prstGeom prst="triangle">
              <a:avLst>
                <a:gd name="adj" fmla="val 100000"/>
              </a:avLst>
            </a:prstGeom>
            <a:solidFill>
              <a:schemeClr val="accent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userDrawn="1"/>
          </p:nvSpPr>
          <p:spPr>
            <a:xfrm rot="10800000">
              <a:off x="0" y="1339619"/>
              <a:ext cx="1146546" cy="1066800"/>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userDrawn="1"/>
        </p:nvGrpSpPr>
        <p:grpSpPr>
          <a:xfrm>
            <a:off x="-1" y="252965"/>
            <a:ext cx="9144001" cy="1130992"/>
            <a:chOff x="-1" y="252965"/>
            <a:chExt cx="9144001" cy="1130992"/>
          </a:xfrm>
        </p:grpSpPr>
        <p:sp>
          <p:nvSpPr>
            <p:cNvPr id="8" name="Rectangle 7"/>
            <p:cNvSpPr/>
            <p:nvPr userDrawn="1"/>
          </p:nvSpPr>
          <p:spPr>
            <a:xfrm>
              <a:off x="0" y="252965"/>
              <a:ext cx="9144000" cy="1130992"/>
            </a:xfrm>
            <a:prstGeom prst="rect">
              <a:avLst/>
            </a:prstGeom>
            <a:gradFill flip="none" rotWithShape="1">
              <a:gsLst>
                <a:gs pos="0">
                  <a:schemeClr val="accent1">
                    <a:lumMod val="50000"/>
                    <a:alpha val="40000"/>
                  </a:schemeClr>
                </a:gs>
                <a:gs pos="97000">
                  <a:schemeClr val="accent1">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6" name="Rectangle 15"/>
            <p:cNvSpPr/>
            <p:nvPr userDrawn="1"/>
          </p:nvSpPr>
          <p:spPr>
            <a:xfrm rot="10800000">
              <a:off x="-1" y="1338237"/>
              <a:ext cx="6949440" cy="45719"/>
            </a:xfrm>
            <a:prstGeom prst="rect">
              <a:avLst/>
            </a:prstGeom>
            <a:gradFill flip="none" rotWithShape="1">
              <a:gsLst>
                <a:gs pos="100000">
                  <a:srgbClr val="4E7EAE"/>
                </a:gs>
                <a:gs pos="0">
                  <a:schemeClr val="accent1">
                    <a:alpha val="0"/>
                  </a:schemeClr>
                </a:gs>
                <a:gs pos="47000">
                  <a:schemeClr val="accent1"/>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p:cNvSpPr/>
            <p:nvPr userDrawn="1"/>
          </p:nvSpPr>
          <p:spPr>
            <a:xfrm rot="10800000">
              <a:off x="-1" y="271014"/>
              <a:ext cx="6949440" cy="45719"/>
            </a:xfrm>
            <a:prstGeom prst="rect">
              <a:avLst/>
            </a:prstGeom>
            <a:gradFill flip="none" rotWithShape="1">
              <a:gsLst>
                <a:gs pos="100000">
                  <a:srgbClr val="4E7EAE"/>
                </a:gs>
                <a:gs pos="0">
                  <a:schemeClr val="accent1">
                    <a:alpha val="0"/>
                  </a:schemeClr>
                </a:gs>
                <a:gs pos="47000">
                  <a:schemeClr val="accent1"/>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19" name="Group 18"/>
          <p:cNvGrpSpPr/>
          <p:nvPr userDrawn="1"/>
        </p:nvGrpSpPr>
        <p:grpSpPr>
          <a:xfrm>
            <a:off x="8614086" y="46994"/>
            <a:ext cx="486406" cy="486406"/>
            <a:chOff x="8540133" y="121923"/>
            <a:chExt cx="486406" cy="486406"/>
          </a:xfrm>
        </p:grpSpPr>
        <p:sp>
          <p:nvSpPr>
            <p:cNvPr id="20" name="Oval 19"/>
            <p:cNvSpPr/>
            <p:nvPr userDrawn="1"/>
          </p:nvSpPr>
          <p:spPr>
            <a:xfrm>
              <a:off x="8540133" y="121923"/>
              <a:ext cx="486406" cy="486406"/>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userDrawn="1"/>
          </p:nvSpPr>
          <p:spPr>
            <a:xfrm>
              <a:off x="8600203" y="181993"/>
              <a:ext cx="366266" cy="366266"/>
            </a:xfrm>
            <a:prstGeom prst="ellipse">
              <a:avLst/>
            </a:prstGeom>
            <a:gradFill flip="none" rotWithShape="1">
              <a:gsLst>
                <a:gs pos="0">
                  <a:schemeClr val="accent1">
                    <a:lumMod val="42000"/>
                    <a:lumOff val="58000"/>
                  </a:schemeClr>
                </a:gs>
                <a:gs pos="83000">
                  <a:schemeClr val="accent1">
                    <a:lumMod val="45000"/>
                    <a:lumOff val="55000"/>
                  </a:schemeClr>
                </a:gs>
                <a:gs pos="100000">
                  <a:schemeClr val="accent1">
                    <a:lumMod val="60000"/>
                    <a:lumOff val="40000"/>
                  </a:schemeClr>
                </a:gs>
              </a:gsLst>
              <a:path path="circle">
                <a:fillToRect l="50000" t="50000" r="50000" b="50000"/>
              </a:path>
              <a:tileRect/>
            </a:grad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userDrawn="1"/>
        </p:nvSpPr>
        <p:spPr>
          <a:xfrm>
            <a:off x="8560727" y="140881"/>
            <a:ext cx="593124" cy="292388"/>
          </a:xfrm>
          <a:prstGeom prst="rect">
            <a:avLst/>
          </a:prstGeom>
          <a:noFill/>
        </p:spPr>
        <p:txBody>
          <a:bodyPr wrap="square" rtlCol="0">
            <a:spAutoFit/>
          </a:bodyPr>
          <a:lstStyle/>
          <a:p>
            <a:pPr algn="ctr"/>
            <a:fld id="{E9E8E2A3-35A7-4D9F-9792-C959187F5859}" type="slidenum">
              <a:rPr lang="en-US" sz="1300" b="1" i="1" smtClean="0">
                <a:gradFill flip="none" rotWithShape="1">
                  <a:gsLst>
                    <a:gs pos="100000">
                      <a:schemeClr val="accent1">
                        <a:lumMod val="50000"/>
                      </a:schemeClr>
                    </a:gs>
                    <a:gs pos="16000">
                      <a:schemeClr val="accent5">
                        <a:lumMod val="48000"/>
                      </a:schemeClr>
                    </a:gs>
                  </a:gsLst>
                  <a:lin ang="5400000" scaled="1"/>
                  <a:tileRect/>
                </a:gradFill>
                <a:effectLst>
                  <a:innerShdw blurRad="38100" dist="25400" dir="18900000">
                    <a:prstClr val="black">
                      <a:alpha val="50000"/>
                    </a:prstClr>
                  </a:innerShdw>
                </a:effectLst>
              </a:rPr>
              <a:t>‹#›</a:t>
            </a:fld>
            <a:endParaRPr lang="en-US" sz="1300" b="1" i="1" dirty="0">
              <a:gradFill flip="none" rotWithShape="1">
                <a:gsLst>
                  <a:gs pos="100000">
                    <a:schemeClr val="accent1">
                      <a:lumMod val="50000"/>
                    </a:schemeClr>
                  </a:gs>
                  <a:gs pos="16000">
                    <a:schemeClr val="accent5">
                      <a:lumMod val="48000"/>
                    </a:schemeClr>
                  </a:gs>
                </a:gsLst>
                <a:lin ang="5400000" scaled="1"/>
                <a:tileRect/>
              </a:gradFill>
              <a:effectLst>
                <a:innerShdw blurRad="38100" dist="25400" dir="18900000">
                  <a:prstClr val="black">
                    <a:alpha val="50000"/>
                  </a:prstClr>
                </a:innerShdw>
              </a:effectLst>
            </a:endParaRPr>
          </a:p>
        </p:txBody>
      </p:sp>
      <p:grpSp>
        <p:nvGrpSpPr>
          <p:cNvPr id="23" name="Group 22"/>
          <p:cNvGrpSpPr/>
          <p:nvPr userDrawn="1"/>
        </p:nvGrpSpPr>
        <p:grpSpPr>
          <a:xfrm rot="10800000">
            <a:off x="5315277" y="3295580"/>
            <a:ext cx="3828721" cy="3562420"/>
            <a:chOff x="0" y="0"/>
            <a:chExt cx="1438275" cy="1338238"/>
          </a:xfrm>
        </p:grpSpPr>
        <p:sp>
          <p:nvSpPr>
            <p:cNvPr id="24" name="Isosceles Triangle 23"/>
            <p:cNvSpPr/>
            <p:nvPr userDrawn="1"/>
          </p:nvSpPr>
          <p:spPr>
            <a:xfrm rot="10800000">
              <a:off x="0" y="0"/>
              <a:ext cx="1438275" cy="1338238"/>
            </a:xfrm>
            <a:prstGeom prst="triangle">
              <a:avLst>
                <a:gd name="adj" fmla="val 100000"/>
              </a:avLst>
            </a:prstGeom>
            <a:solidFill>
              <a:srgbClr val="0A0A0A">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userDrawn="1"/>
          </p:nvSpPr>
          <p:spPr>
            <a:xfrm rot="10800000">
              <a:off x="0" y="0"/>
              <a:ext cx="1146546" cy="1066800"/>
            </a:xfrm>
            <a:prstGeom prst="triangle">
              <a:avLst>
                <a:gd name="adj" fmla="val 100000"/>
              </a:avLst>
            </a:prstGeom>
            <a:solidFill>
              <a:srgbClr val="0A0A0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p:cNvSpPr>
            <a:spLocks noGrp="1"/>
          </p:cNvSpPr>
          <p:nvPr>
            <p:ph type="body" sz="quarter" idx="10"/>
          </p:nvPr>
        </p:nvSpPr>
        <p:spPr>
          <a:xfrm>
            <a:off x="527022" y="1783280"/>
            <a:ext cx="8089956" cy="4300020"/>
          </a:xfrm>
        </p:spPr>
        <p:txBody>
          <a:bodyPr/>
          <a:lstStyle>
            <a:lvl1pPr marL="457200" indent="-457200">
              <a:buClr>
                <a:schemeClr val="accent5">
                  <a:lumMod val="75000"/>
                </a:schemeClr>
              </a:buClr>
              <a:buSzPct val="120000"/>
              <a:buFont typeface="+mj-lt"/>
              <a:buAutoNum type="arabicPeriod"/>
              <a:defRPr sz="2200" b="1"/>
            </a:lvl1pPr>
            <a:lvl2pPr marL="731520" indent="-274320">
              <a:buClr>
                <a:schemeClr val="accent1"/>
              </a:buClr>
              <a:buFont typeface="Wingdings" panose="05000000000000000000" pitchFamily="2" charset="2"/>
              <a:buChar char="Ø"/>
              <a:defRPr sz="1900">
                <a:solidFill>
                  <a:srgbClr val="33689D"/>
                </a:solidFill>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oup 46"/>
          <p:cNvGrpSpPr/>
          <p:nvPr userDrawn="1"/>
        </p:nvGrpSpPr>
        <p:grpSpPr>
          <a:xfrm>
            <a:off x="246463" y="334596"/>
            <a:ext cx="986204" cy="986204"/>
            <a:chOff x="127710" y="370498"/>
            <a:chExt cx="914400" cy="914400"/>
          </a:xfrm>
        </p:grpSpPr>
        <p:grpSp>
          <p:nvGrpSpPr>
            <p:cNvPr id="44" name="Group 43"/>
            <p:cNvGrpSpPr/>
            <p:nvPr userDrawn="1"/>
          </p:nvGrpSpPr>
          <p:grpSpPr>
            <a:xfrm>
              <a:off x="127710" y="370498"/>
              <a:ext cx="914400" cy="914400"/>
              <a:chOff x="127710" y="370498"/>
              <a:chExt cx="914400" cy="914400"/>
            </a:xfrm>
          </p:grpSpPr>
          <p:grpSp>
            <p:nvGrpSpPr>
              <p:cNvPr id="34" name="Group 33"/>
              <p:cNvGrpSpPr/>
              <p:nvPr userDrawn="1"/>
            </p:nvGrpSpPr>
            <p:grpSpPr>
              <a:xfrm>
                <a:off x="127710" y="370498"/>
                <a:ext cx="914400" cy="914400"/>
                <a:chOff x="917294" y="1218643"/>
                <a:chExt cx="914400" cy="914400"/>
              </a:xfrm>
            </p:grpSpPr>
            <p:sp>
              <p:nvSpPr>
                <p:cNvPr id="36" name="Oval 35"/>
                <p:cNvSpPr/>
                <p:nvPr userDrawn="1"/>
              </p:nvSpPr>
              <p:spPr>
                <a:xfrm>
                  <a:off x="917294" y="1218643"/>
                  <a:ext cx="914400" cy="914400"/>
                </a:xfrm>
                <a:prstGeom prst="ellipse">
                  <a:avLst/>
                </a:prstGeom>
                <a:gradFill>
                  <a:gsLst>
                    <a:gs pos="0">
                      <a:schemeClr val="accent1">
                        <a:lumMod val="0"/>
                        <a:alpha val="10000"/>
                      </a:schemeClr>
                    </a:gs>
                    <a:gs pos="97000">
                      <a:schemeClr val="accent1">
                        <a:lumMod val="0"/>
                        <a:alpha val="20000"/>
                      </a:schemeClr>
                    </a:gs>
                  </a:gsLst>
                  <a:lin ang="5400000" scaled="1"/>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8953" y="1291082"/>
                  <a:ext cx="771082" cy="769522"/>
                </a:xfrm>
                <a:prstGeom prst="rect">
                  <a:avLst/>
                </a:prstGeom>
                <a:ln>
                  <a:noFill/>
                </a:ln>
                <a:effectLst>
                  <a:outerShdw blurRad="190500" sx="102000" sy="102000" algn="ctr" rotWithShape="0">
                    <a:prstClr val="black">
                      <a:alpha val="50000"/>
                    </a:prstClr>
                  </a:outerShdw>
                </a:effectLst>
              </p:spPr>
            </p:pic>
          </p:grpSp>
          <p:sp>
            <p:nvSpPr>
              <p:cNvPr id="35" name="Oval 34"/>
              <p:cNvSpPr/>
              <p:nvPr userDrawn="1"/>
            </p:nvSpPr>
            <p:spPr>
              <a:xfrm>
                <a:off x="240636" y="483424"/>
                <a:ext cx="688548" cy="688548"/>
              </a:xfrm>
              <a:prstGeom prst="ellipse">
                <a:avLst/>
              </a:prstGeom>
              <a:noFill/>
              <a:ln w="22225">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userDrawn="1"/>
          </p:nvGrpSpPr>
          <p:grpSpPr>
            <a:xfrm>
              <a:off x="294215" y="535780"/>
              <a:ext cx="577162" cy="577162"/>
              <a:chOff x="294215" y="535780"/>
              <a:chExt cx="577162" cy="577162"/>
            </a:xfrm>
          </p:grpSpPr>
          <p:sp>
            <p:nvSpPr>
              <p:cNvPr id="40" name="Oval 39"/>
              <p:cNvSpPr/>
              <p:nvPr userDrawn="1"/>
            </p:nvSpPr>
            <p:spPr>
              <a:xfrm>
                <a:off x="294215" y="535780"/>
                <a:ext cx="577162" cy="577162"/>
              </a:xfrm>
              <a:prstGeom prst="ellipse">
                <a:avLst/>
              </a:prstGeom>
              <a:solidFill>
                <a:srgbClr val="669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3" cstate="print">
                <a:duotone>
                  <a:prstClr val="black"/>
                  <a:srgbClr val="0070C0">
                    <a:tint val="45000"/>
                    <a:satMod val="400000"/>
                  </a:srgbClr>
                </a:duotone>
                <a:extLst>
                  <a:ext uri="{BEBA8EAE-BF5A-486C-A8C5-ECC9F3942E4B}">
                    <a14:imgProps xmlns:a14="http://schemas.microsoft.com/office/drawing/2010/main">
                      <a14:imgLayer r:embed="rId4">
                        <a14:imgEffect>
                          <a14:saturation sat="4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21281" y="562687"/>
                <a:ext cx="544648" cy="544648"/>
              </a:xfrm>
              <a:prstGeom prst="rect">
                <a:avLst/>
              </a:prstGeom>
              <a:effectLst>
                <a:innerShdw blurRad="38100" dist="25400" dir="18900000">
                  <a:prstClr val="black">
                    <a:alpha val="50000"/>
                  </a:prstClr>
                </a:innerShdw>
              </a:effectLst>
            </p:spPr>
          </p:pic>
        </p:grpSp>
      </p:grpSp>
      <p:grpSp>
        <p:nvGrpSpPr>
          <p:cNvPr id="48" name="Group 47"/>
          <p:cNvGrpSpPr/>
          <p:nvPr userDrawn="1"/>
        </p:nvGrpSpPr>
        <p:grpSpPr>
          <a:xfrm>
            <a:off x="1437502" y="423614"/>
            <a:ext cx="6648584" cy="769441"/>
            <a:chOff x="1206616" y="423614"/>
            <a:chExt cx="6648584" cy="769441"/>
          </a:xfrm>
        </p:grpSpPr>
        <p:sp>
          <p:nvSpPr>
            <p:cNvPr id="14" name="TextBox 13"/>
            <p:cNvSpPr txBox="1"/>
            <p:nvPr userDrawn="1"/>
          </p:nvSpPr>
          <p:spPr>
            <a:xfrm>
              <a:off x="1206616" y="423614"/>
              <a:ext cx="6648584" cy="769441"/>
            </a:xfrm>
            <a:prstGeom prst="rect">
              <a:avLst/>
            </a:prstGeom>
            <a:noFill/>
          </p:spPr>
          <p:txBody>
            <a:bodyPr wrap="square" rtlCol="0">
              <a:spAutoFit/>
            </a:bodyPr>
            <a:lstStyle/>
            <a:p>
              <a:r>
                <a:rPr lang="en-US" sz="4400" b="1" i="1" kern="1200" dirty="0">
                  <a:gradFill flip="none" rotWithShape="1">
                    <a:gsLst>
                      <a:gs pos="0">
                        <a:schemeClr val="bg1"/>
                      </a:gs>
                      <a:gs pos="85000">
                        <a:schemeClr val="accent3">
                          <a:lumMod val="11000"/>
                          <a:lumOff val="89000"/>
                        </a:schemeClr>
                      </a:gs>
                    </a:gsLst>
                    <a:lin ang="2700000" scaled="1"/>
                    <a:tileRect/>
                  </a:gradFill>
                  <a:effectLst>
                    <a:outerShdw blurRad="50800" dist="38100" dir="7200000" algn="tr" rotWithShape="0">
                      <a:prstClr val="black">
                        <a:alpha val="40000"/>
                      </a:prstClr>
                    </a:outerShdw>
                  </a:effectLst>
                  <a:latin typeface="+mj-lt"/>
                  <a:ea typeface="+mj-ea"/>
                  <a:cs typeface="+mj-cs"/>
                </a:rPr>
                <a:t>What Do You Think? </a:t>
              </a:r>
            </a:p>
          </p:txBody>
        </p:sp>
        <p:cxnSp>
          <p:nvCxnSpPr>
            <p:cNvPr id="42" name="Straight Connector 41"/>
            <p:cNvCxnSpPr/>
            <p:nvPr userDrawn="1"/>
          </p:nvCxnSpPr>
          <p:spPr>
            <a:xfrm>
              <a:off x="3573780" y="1109875"/>
              <a:ext cx="1188720" cy="0"/>
            </a:xfrm>
            <a:prstGeom prst="line">
              <a:avLst/>
            </a:prstGeom>
            <a:ln w="38100">
              <a:gradFill flip="none" rotWithShape="1">
                <a:gsLst>
                  <a:gs pos="30000">
                    <a:srgbClr val="2A5681"/>
                  </a:gs>
                  <a:gs pos="2000">
                    <a:schemeClr val="accent1">
                      <a:alpha val="0"/>
                    </a:schemeClr>
                  </a:gs>
                  <a:gs pos="68000">
                    <a:schemeClr val="accent1"/>
                  </a:gs>
                  <a:gs pos="98000">
                    <a:schemeClr val="accent1">
                      <a:alpha val="0"/>
                    </a:schemeClr>
                  </a:gs>
                </a:gsLst>
                <a:lin ang="0" scaled="1"/>
                <a:tileRect/>
              </a:gradFill>
            </a:ln>
            <a:effectLst>
              <a:outerShdw blurRad="25400" dist="25400" dir="8100000" algn="tr" rotWithShape="0">
                <a:schemeClr val="accent1">
                  <a:lumMod val="50000"/>
                  <a:alpha val="20000"/>
                </a:scheme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7448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What Do You Think?">
    <p:spTree>
      <p:nvGrpSpPr>
        <p:cNvPr id="1" name=""/>
        <p:cNvGrpSpPr/>
        <p:nvPr/>
      </p:nvGrpSpPr>
      <p:grpSpPr>
        <a:xfrm>
          <a:off x="0" y="0"/>
          <a:ext cx="0" cy="0"/>
          <a:chOff x="0" y="0"/>
          <a:chExt cx="0" cy="0"/>
        </a:xfrm>
      </p:grpSpPr>
      <p:grpSp>
        <p:nvGrpSpPr>
          <p:cNvPr id="26" name="Group 25"/>
          <p:cNvGrpSpPr/>
          <p:nvPr userDrawn="1"/>
        </p:nvGrpSpPr>
        <p:grpSpPr>
          <a:xfrm>
            <a:off x="0" y="0"/>
            <a:ext cx="9144000" cy="1676400"/>
            <a:chOff x="0" y="0"/>
            <a:chExt cx="9144000" cy="1383957"/>
          </a:xfrm>
        </p:grpSpPr>
        <p:grpSp>
          <p:nvGrpSpPr>
            <p:cNvPr id="27" name="Group 26"/>
            <p:cNvGrpSpPr/>
            <p:nvPr userDrawn="1"/>
          </p:nvGrpSpPr>
          <p:grpSpPr>
            <a:xfrm>
              <a:off x="0" y="0"/>
              <a:ext cx="9144000" cy="1383957"/>
              <a:chOff x="0" y="0"/>
              <a:chExt cx="9144000" cy="1383957"/>
            </a:xfrm>
          </p:grpSpPr>
          <p:sp>
            <p:nvSpPr>
              <p:cNvPr id="31" name="Rectangle 30"/>
              <p:cNvSpPr/>
              <p:nvPr userDrawn="1"/>
            </p:nvSpPr>
            <p:spPr>
              <a:xfrm>
                <a:off x="0" y="0"/>
                <a:ext cx="9144000" cy="1383957"/>
              </a:xfrm>
              <a:prstGeom prst="rect">
                <a:avLst/>
              </a:prstGeom>
              <a:gradFill flip="none" rotWithShape="1">
                <a:gsLst>
                  <a:gs pos="13000">
                    <a:srgbClr val="205684"/>
                  </a:gs>
                  <a:gs pos="33000">
                    <a:srgbClr val="245A89"/>
                  </a:gs>
                  <a:gs pos="0">
                    <a:srgbClr val="184F7A"/>
                  </a:gs>
                  <a:gs pos="97000">
                    <a:schemeClr val="accent5">
                      <a:lumMod val="48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2" name="Rectangle 31"/>
              <p:cNvSpPr/>
              <p:nvPr userDrawn="1"/>
            </p:nvSpPr>
            <p:spPr>
              <a:xfrm>
                <a:off x="0" y="1338238"/>
                <a:ext cx="9144000" cy="4571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28" name="Group 27"/>
            <p:cNvGrpSpPr/>
            <p:nvPr userDrawn="1"/>
          </p:nvGrpSpPr>
          <p:grpSpPr>
            <a:xfrm>
              <a:off x="0" y="0"/>
              <a:ext cx="1438275" cy="1338238"/>
              <a:chOff x="0" y="0"/>
              <a:chExt cx="1438275" cy="1338238"/>
            </a:xfrm>
          </p:grpSpPr>
          <p:sp>
            <p:nvSpPr>
              <p:cNvPr id="29" name="Isosceles Triangle 28"/>
              <p:cNvSpPr/>
              <p:nvPr userDrawn="1"/>
            </p:nvSpPr>
            <p:spPr>
              <a:xfrm rot="10800000">
                <a:off x="0" y="0"/>
                <a:ext cx="1438275" cy="1338238"/>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userDrawn="1"/>
            </p:nvSpPr>
            <p:spPr>
              <a:xfrm rot="10800000">
                <a:off x="0" y="0"/>
                <a:ext cx="1146546" cy="1066800"/>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Rectangle: Single Corner Snipped 5"/>
          <p:cNvSpPr/>
          <p:nvPr userDrawn="1"/>
        </p:nvSpPr>
        <p:spPr>
          <a:xfrm rot="10800000" flipH="1" flipV="1">
            <a:off x="0" y="6286500"/>
            <a:ext cx="9144000" cy="571500"/>
          </a:xfrm>
          <a:prstGeom prst="snip1Rect">
            <a:avLst>
              <a:gd name="adj" fmla="val 0"/>
            </a:avLst>
          </a:prstGeom>
          <a:gradFill flip="none" rotWithShape="1">
            <a:gsLst>
              <a:gs pos="23000">
                <a:srgbClr val="225887"/>
              </a:gs>
              <a:gs pos="0">
                <a:srgbClr val="205684"/>
              </a:gs>
              <a:gs pos="97345">
                <a:schemeClr val="accent5">
                  <a:lumMod val="40000"/>
                </a:schemeClr>
              </a:gs>
              <a:gs pos="77000">
                <a:schemeClr val="accent5">
                  <a:lumMod val="48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Rectangle 6"/>
          <p:cNvSpPr/>
          <p:nvPr userDrawn="1"/>
        </p:nvSpPr>
        <p:spPr>
          <a:xfrm rot="10800000">
            <a:off x="0" y="6286500"/>
            <a:ext cx="6949440" cy="45720"/>
          </a:xfrm>
          <a:prstGeom prst="rect">
            <a:avLst/>
          </a:prstGeom>
          <a:gradFill flip="none" rotWithShape="1">
            <a:gsLst>
              <a:gs pos="0">
                <a:schemeClr val="accent1">
                  <a:alpha val="0"/>
                </a:schemeClr>
              </a:gs>
              <a:gs pos="61000">
                <a:schemeClr val="accent1"/>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9" name="Group 8"/>
          <p:cNvGrpSpPr/>
          <p:nvPr userDrawn="1"/>
        </p:nvGrpSpPr>
        <p:grpSpPr>
          <a:xfrm>
            <a:off x="0" y="2819"/>
            <a:ext cx="2875005" cy="2675038"/>
            <a:chOff x="0" y="1339619"/>
            <a:chExt cx="1438275" cy="1338238"/>
          </a:xfrm>
        </p:grpSpPr>
        <p:sp>
          <p:nvSpPr>
            <p:cNvPr id="10" name="Isosceles Triangle 9"/>
            <p:cNvSpPr/>
            <p:nvPr userDrawn="1"/>
          </p:nvSpPr>
          <p:spPr>
            <a:xfrm rot="10800000">
              <a:off x="0" y="1339619"/>
              <a:ext cx="1438275" cy="1338238"/>
            </a:xfrm>
            <a:prstGeom prst="triangle">
              <a:avLst>
                <a:gd name="adj" fmla="val 100000"/>
              </a:avLst>
            </a:prstGeom>
            <a:solidFill>
              <a:schemeClr val="accent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userDrawn="1"/>
          </p:nvSpPr>
          <p:spPr>
            <a:xfrm rot="10800000">
              <a:off x="0" y="1339619"/>
              <a:ext cx="1146546" cy="1066800"/>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userDrawn="1"/>
        </p:nvGrpSpPr>
        <p:grpSpPr>
          <a:xfrm>
            <a:off x="-1" y="252965"/>
            <a:ext cx="9144001" cy="1130992"/>
            <a:chOff x="-1" y="252965"/>
            <a:chExt cx="9144001" cy="1130992"/>
          </a:xfrm>
        </p:grpSpPr>
        <p:sp>
          <p:nvSpPr>
            <p:cNvPr id="8" name="Rectangle 7"/>
            <p:cNvSpPr/>
            <p:nvPr userDrawn="1"/>
          </p:nvSpPr>
          <p:spPr>
            <a:xfrm>
              <a:off x="0" y="252965"/>
              <a:ext cx="9144000" cy="1130992"/>
            </a:xfrm>
            <a:prstGeom prst="rect">
              <a:avLst/>
            </a:prstGeom>
            <a:gradFill flip="none" rotWithShape="1">
              <a:gsLst>
                <a:gs pos="0">
                  <a:schemeClr val="accent1">
                    <a:lumMod val="50000"/>
                    <a:alpha val="40000"/>
                  </a:schemeClr>
                </a:gs>
                <a:gs pos="97000">
                  <a:schemeClr val="accent1">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6" name="Rectangle 15"/>
            <p:cNvSpPr/>
            <p:nvPr userDrawn="1"/>
          </p:nvSpPr>
          <p:spPr>
            <a:xfrm rot="10800000">
              <a:off x="-1" y="1338237"/>
              <a:ext cx="6949440" cy="45719"/>
            </a:xfrm>
            <a:prstGeom prst="rect">
              <a:avLst/>
            </a:prstGeom>
            <a:gradFill flip="none" rotWithShape="1">
              <a:gsLst>
                <a:gs pos="100000">
                  <a:srgbClr val="4E7EAE"/>
                </a:gs>
                <a:gs pos="0">
                  <a:schemeClr val="accent1">
                    <a:alpha val="0"/>
                  </a:schemeClr>
                </a:gs>
                <a:gs pos="47000">
                  <a:schemeClr val="accent1"/>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p:cNvSpPr/>
            <p:nvPr userDrawn="1"/>
          </p:nvSpPr>
          <p:spPr>
            <a:xfrm rot="10800000">
              <a:off x="-1" y="271014"/>
              <a:ext cx="6949440" cy="45719"/>
            </a:xfrm>
            <a:prstGeom prst="rect">
              <a:avLst/>
            </a:prstGeom>
            <a:gradFill flip="none" rotWithShape="1">
              <a:gsLst>
                <a:gs pos="100000">
                  <a:srgbClr val="4E7EAE"/>
                </a:gs>
                <a:gs pos="0">
                  <a:schemeClr val="accent1">
                    <a:alpha val="0"/>
                  </a:schemeClr>
                </a:gs>
                <a:gs pos="47000">
                  <a:schemeClr val="accent1"/>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19" name="Group 18"/>
          <p:cNvGrpSpPr/>
          <p:nvPr userDrawn="1"/>
        </p:nvGrpSpPr>
        <p:grpSpPr>
          <a:xfrm>
            <a:off x="8614086" y="46994"/>
            <a:ext cx="486406" cy="486406"/>
            <a:chOff x="8540133" y="121923"/>
            <a:chExt cx="486406" cy="486406"/>
          </a:xfrm>
        </p:grpSpPr>
        <p:sp>
          <p:nvSpPr>
            <p:cNvPr id="20" name="Oval 19"/>
            <p:cNvSpPr/>
            <p:nvPr userDrawn="1"/>
          </p:nvSpPr>
          <p:spPr>
            <a:xfrm>
              <a:off x="8540133" y="121923"/>
              <a:ext cx="486406" cy="486406"/>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userDrawn="1"/>
          </p:nvSpPr>
          <p:spPr>
            <a:xfrm>
              <a:off x="8600203" y="181993"/>
              <a:ext cx="366266" cy="366266"/>
            </a:xfrm>
            <a:prstGeom prst="ellipse">
              <a:avLst/>
            </a:prstGeom>
            <a:gradFill flip="none" rotWithShape="1">
              <a:gsLst>
                <a:gs pos="0">
                  <a:schemeClr val="accent1">
                    <a:lumMod val="42000"/>
                    <a:lumOff val="58000"/>
                  </a:schemeClr>
                </a:gs>
                <a:gs pos="83000">
                  <a:schemeClr val="accent1">
                    <a:lumMod val="45000"/>
                    <a:lumOff val="55000"/>
                  </a:schemeClr>
                </a:gs>
                <a:gs pos="100000">
                  <a:schemeClr val="accent1">
                    <a:lumMod val="60000"/>
                    <a:lumOff val="40000"/>
                  </a:schemeClr>
                </a:gs>
              </a:gsLst>
              <a:path path="circle">
                <a:fillToRect l="50000" t="50000" r="50000" b="50000"/>
              </a:path>
              <a:tileRect/>
            </a:grad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userDrawn="1"/>
        </p:nvSpPr>
        <p:spPr>
          <a:xfrm>
            <a:off x="8560727" y="140881"/>
            <a:ext cx="593124" cy="292388"/>
          </a:xfrm>
          <a:prstGeom prst="rect">
            <a:avLst/>
          </a:prstGeom>
          <a:noFill/>
        </p:spPr>
        <p:txBody>
          <a:bodyPr wrap="square" rtlCol="0">
            <a:spAutoFit/>
          </a:bodyPr>
          <a:lstStyle/>
          <a:p>
            <a:pPr algn="ctr"/>
            <a:fld id="{E9E8E2A3-35A7-4D9F-9792-C959187F5859}" type="slidenum">
              <a:rPr lang="en-US" sz="1300" b="1" i="1" smtClean="0">
                <a:gradFill flip="none" rotWithShape="1">
                  <a:gsLst>
                    <a:gs pos="100000">
                      <a:schemeClr val="accent1">
                        <a:lumMod val="50000"/>
                      </a:schemeClr>
                    </a:gs>
                    <a:gs pos="16000">
                      <a:schemeClr val="accent5">
                        <a:lumMod val="48000"/>
                      </a:schemeClr>
                    </a:gs>
                  </a:gsLst>
                  <a:lin ang="5400000" scaled="1"/>
                  <a:tileRect/>
                </a:gradFill>
                <a:effectLst>
                  <a:innerShdw blurRad="38100" dist="25400" dir="18900000">
                    <a:prstClr val="black">
                      <a:alpha val="50000"/>
                    </a:prstClr>
                  </a:innerShdw>
                </a:effectLst>
              </a:rPr>
              <a:t>‹#›</a:t>
            </a:fld>
            <a:endParaRPr lang="en-US" sz="1300" b="1" i="1" dirty="0">
              <a:gradFill flip="none" rotWithShape="1">
                <a:gsLst>
                  <a:gs pos="100000">
                    <a:schemeClr val="accent1">
                      <a:lumMod val="50000"/>
                    </a:schemeClr>
                  </a:gs>
                  <a:gs pos="16000">
                    <a:schemeClr val="accent5">
                      <a:lumMod val="48000"/>
                    </a:schemeClr>
                  </a:gs>
                </a:gsLst>
                <a:lin ang="5400000" scaled="1"/>
                <a:tileRect/>
              </a:gradFill>
              <a:effectLst>
                <a:innerShdw blurRad="38100" dist="25400" dir="18900000">
                  <a:prstClr val="black">
                    <a:alpha val="50000"/>
                  </a:prstClr>
                </a:innerShdw>
              </a:effectLst>
            </a:endParaRPr>
          </a:p>
        </p:txBody>
      </p:sp>
      <p:grpSp>
        <p:nvGrpSpPr>
          <p:cNvPr id="23" name="Group 22"/>
          <p:cNvGrpSpPr/>
          <p:nvPr userDrawn="1"/>
        </p:nvGrpSpPr>
        <p:grpSpPr>
          <a:xfrm rot="10800000">
            <a:off x="5315277" y="3295580"/>
            <a:ext cx="3828721" cy="3562420"/>
            <a:chOff x="0" y="0"/>
            <a:chExt cx="1438275" cy="1338238"/>
          </a:xfrm>
        </p:grpSpPr>
        <p:sp>
          <p:nvSpPr>
            <p:cNvPr id="24" name="Isosceles Triangle 23"/>
            <p:cNvSpPr/>
            <p:nvPr userDrawn="1"/>
          </p:nvSpPr>
          <p:spPr>
            <a:xfrm rot="10800000">
              <a:off x="0" y="0"/>
              <a:ext cx="1438275" cy="1338238"/>
            </a:xfrm>
            <a:prstGeom prst="triangle">
              <a:avLst>
                <a:gd name="adj" fmla="val 100000"/>
              </a:avLst>
            </a:prstGeom>
            <a:solidFill>
              <a:srgbClr val="0A0A0A">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userDrawn="1"/>
          </p:nvSpPr>
          <p:spPr>
            <a:xfrm rot="10800000">
              <a:off x="0" y="0"/>
              <a:ext cx="1146546" cy="1066800"/>
            </a:xfrm>
            <a:prstGeom prst="triangle">
              <a:avLst>
                <a:gd name="adj" fmla="val 100000"/>
              </a:avLst>
            </a:prstGeom>
            <a:solidFill>
              <a:srgbClr val="0A0A0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p:cNvSpPr>
            <a:spLocks noGrp="1"/>
          </p:cNvSpPr>
          <p:nvPr>
            <p:ph type="body" sz="quarter" idx="10"/>
          </p:nvPr>
        </p:nvSpPr>
        <p:spPr>
          <a:xfrm>
            <a:off x="527022" y="1783280"/>
            <a:ext cx="8089956" cy="4300020"/>
          </a:xfrm>
        </p:spPr>
        <p:txBody>
          <a:bodyPr/>
          <a:lstStyle>
            <a:lvl1pPr marL="457200" indent="-457200">
              <a:buClr>
                <a:schemeClr val="accent5">
                  <a:lumMod val="75000"/>
                </a:schemeClr>
              </a:buClr>
              <a:buSzPct val="120000"/>
              <a:buFont typeface="+mj-lt"/>
              <a:buAutoNum type="arabicPeriod"/>
              <a:defRPr sz="2200" b="1"/>
            </a:lvl1pPr>
            <a:lvl2pPr marL="731520" indent="-274320">
              <a:buClr>
                <a:schemeClr val="accent1"/>
              </a:buClr>
              <a:buFont typeface="Wingdings" panose="05000000000000000000" pitchFamily="2" charset="2"/>
              <a:buChar char="Ø"/>
              <a:defRPr sz="1900">
                <a:solidFill>
                  <a:srgbClr val="33689D"/>
                </a:solidFill>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oup 46"/>
          <p:cNvGrpSpPr/>
          <p:nvPr userDrawn="1"/>
        </p:nvGrpSpPr>
        <p:grpSpPr>
          <a:xfrm>
            <a:off x="246463" y="334596"/>
            <a:ext cx="986204" cy="986204"/>
            <a:chOff x="127710" y="370498"/>
            <a:chExt cx="914400" cy="914400"/>
          </a:xfrm>
        </p:grpSpPr>
        <p:grpSp>
          <p:nvGrpSpPr>
            <p:cNvPr id="44" name="Group 43"/>
            <p:cNvGrpSpPr/>
            <p:nvPr userDrawn="1"/>
          </p:nvGrpSpPr>
          <p:grpSpPr>
            <a:xfrm>
              <a:off x="127710" y="370498"/>
              <a:ext cx="914400" cy="914400"/>
              <a:chOff x="127710" y="370498"/>
              <a:chExt cx="914400" cy="914400"/>
            </a:xfrm>
          </p:grpSpPr>
          <p:grpSp>
            <p:nvGrpSpPr>
              <p:cNvPr id="34" name="Group 33"/>
              <p:cNvGrpSpPr/>
              <p:nvPr userDrawn="1"/>
            </p:nvGrpSpPr>
            <p:grpSpPr>
              <a:xfrm>
                <a:off x="127710" y="370498"/>
                <a:ext cx="914400" cy="914400"/>
                <a:chOff x="917294" y="1218643"/>
                <a:chExt cx="914400" cy="914400"/>
              </a:xfrm>
            </p:grpSpPr>
            <p:sp>
              <p:nvSpPr>
                <p:cNvPr id="36" name="Oval 35"/>
                <p:cNvSpPr/>
                <p:nvPr userDrawn="1"/>
              </p:nvSpPr>
              <p:spPr>
                <a:xfrm>
                  <a:off x="917294" y="1218643"/>
                  <a:ext cx="914400" cy="914400"/>
                </a:xfrm>
                <a:prstGeom prst="ellipse">
                  <a:avLst/>
                </a:prstGeom>
                <a:gradFill>
                  <a:gsLst>
                    <a:gs pos="0">
                      <a:schemeClr val="accent1">
                        <a:lumMod val="0"/>
                        <a:alpha val="10000"/>
                      </a:schemeClr>
                    </a:gs>
                    <a:gs pos="97000">
                      <a:schemeClr val="accent1">
                        <a:lumMod val="0"/>
                        <a:alpha val="20000"/>
                      </a:schemeClr>
                    </a:gs>
                  </a:gsLst>
                  <a:lin ang="5400000" scaled="1"/>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8953" y="1291082"/>
                  <a:ext cx="771082" cy="769522"/>
                </a:xfrm>
                <a:prstGeom prst="rect">
                  <a:avLst/>
                </a:prstGeom>
                <a:ln>
                  <a:noFill/>
                </a:ln>
                <a:effectLst>
                  <a:outerShdw blurRad="190500" sx="102000" sy="102000" algn="ctr" rotWithShape="0">
                    <a:prstClr val="black">
                      <a:alpha val="50000"/>
                    </a:prstClr>
                  </a:outerShdw>
                </a:effectLst>
              </p:spPr>
            </p:pic>
          </p:grpSp>
          <p:sp>
            <p:nvSpPr>
              <p:cNvPr id="35" name="Oval 34"/>
              <p:cNvSpPr/>
              <p:nvPr userDrawn="1"/>
            </p:nvSpPr>
            <p:spPr>
              <a:xfrm>
                <a:off x="240636" y="483424"/>
                <a:ext cx="688548" cy="688548"/>
              </a:xfrm>
              <a:prstGeom prst="ellipse">
                <a:avLst/>
              </a:prstGeom>
              <a:noFill/>
              <a:ln w="22225">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userDrawn="1"/>
          </p:nvGrpSpPr>
          <p:grpSpPr>
            <a:xfrm>
              <a:off x="294215" y="535780"/>
              <a:ext cx="577162" cy="577162"/>
              <a:chOff x="294215" y="535780"/>
              <a:chExt cx="577162" cy="577162"/>
            </a:xfrm>
          </p:grpSpPr>
          <p:sp>
            <p:nvSpPr>
              <p:cNvPr id="40" name="Oval 39"/>
              <p:cNvSpPr/>
              <p:nvPr userDrawn="1"/>
            </p:nvSpPr>
            <p:spPr>
              <a:xfrm>
                <a:off x="294215" y="535780"/>
                <a:ext cx="577162" cy="577162"/>
              </a:xfrm>
              <a:prstGeom prst="ellipse">
                <a:avLst/>
              </a:prstGeom>
              <a:solidFill>
                <a:srgbClr val="669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3" cstate="print">
                <a:duotone>
                  <a:prstClr val="black"/>
                  <a:srgbClr val="0070C0">
                    <a:tint val="45000"/>
                    <a:satMod val="400000"/>
                  </a:srgbClr>
                </a:duotone>
                <a:extLst>
                  <a:ext uri="{BEBA8EAE-BF5A-486C-A8C5-ECC9F3942E4B}">
                    <a14:imgProps xmlns:a14="http://schemas.microsoft.com/office/drawing/2010/main">
                      <a14:imgLayer r:embed="rId4">
                        <a14:imgEffect>
                          <a14:saturation sat="4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21281" y="562687"/>
                <a:ext cx="544648" cy="544648"/>
              </a:xfrm>
              <a:prstGeom prst="rect">
                <a:avLst/>
              </a:prstGeom>
              <a:effectLst>
                <a:innerShdw blurRad="38100" dist="25400" dir="18900000">
                  <a:prstClr val="black">
                    <a:alpha val="50000"/>
                  </a:prstClr>
                </a:innerShdw>
              </a:effectLst>
            </p:spPr>
          </p:pic>
        </p:grpSp>
      </p:grpSp>
      <p:cxnSp>
        <p:nvCxnSpPr>
          <p:cNvPr id="42" name="Straight Connector 41"/>
          <p:cNvCxnSpPr/>
          <p:nvPr userDrawn="1"/>
        </p:nvCxnSpPr>
        <p:spPr>
          <a:xfrm>
            <a:off x="3804666" y="1109875"/>
            <a:ext cx="1188720" cy="0"/>
          </a:xfrm>
          <a:prstGeom prst="line">
            <a:avLst/>
          </a:prstGeom>
          <a:ln w="38100">
            <a:gradFill flip="none" rotWithShape="1">
              <a:gsLst>
                <a:gs pos="30000">
                  <a:srgbClr val="2A5681"/>
                </a:gs>
                <a:gs pos="2000">
                  <a:schemeClr val="accent1">
                    <a:alpha val="0"/>
                  </a:schemeClr>
                </a:gs>
                <a:gs pos="68000">
                  <a:schemeClr val="accent1"/>
                </a:gs>
                <a:gs pos="98000">
                  <a:schemeClr val="accent1">
                    <a:alpha val="0"/>
                  </a:schemeClr>
                </a:gs>
              </a:gsLst>
              <a:lin ang="0" scaled="1"/>
              <a:tileRect/>
            </a:gradFill>
          </a:ln>
          <a:effectLst>
            <a:outerShdw blurRad="25400" dist="25400" dir="8100000" algn="tr" rotWithShape="0">
              <a:schemeClr val="accent1">
                <a:lumMod val="50000"/>
                <a:alpha val="20000"/>
              </a:schemeClr>
            </a:outerShdw>
          </a:effec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E84FB5E-1A04-4AB2-9A1C-2B8ED68EC0A8}"/>
              </a:ext>
            </a:extLst>
          </p:cNvPr>
          <p:cNvSpPr>
            <a:spLocks noGrp="1"/>
          </p:cNvSpPr>
          <p:nvPr>
            <p:ph type="title"/>
          </p:nvPr>
        </p:nvSpPr>
        <p:spPr>
          <a:xfrm>
            <a:off x="1440961" y="506190"/>
            <a:ext cx="6875964" cy="701731"/>
          </a:xfrm>
          <a:noFill/>
        </p:spPr>
        <p:txBody>
          <a:bodyPr wrap="square" rtlCol="0">
            <a:spAutoFit/>
          </a:bodyPr>
          <a:lstStyle>
            <a:lvl1pPr>
              <a:defRPr lang="en-US" sz="4400" i="1">
                <a:gradFill flip="none" rotWithShape="1">
                  <a:gsLst>
                    <a:gs pos="0">
                      <a:schemeClr val="bg1"/>
                    </a:gs>
                    <a:gs pos="85000">
                      <a:schemeClr val="accent3">
                        <a:lumMod val="11000"/>
                        <a:lumOff val="89000"/>
                      </a:schemeClr>
                    </a:gs>
                  </a:gsLst>
                  <a:lin ang="2700000" scaled="1"/>
                  <a:tileRect/>
                </a:gradFill>
              </a:defRPr>
            </a:lvl1pPr>
          </a:lstStyle>
          <a:p>
            <a:pPr marL="0" lvl="0" defTabSz="457200"/>
            <a:r>
              <a:rPr lang="en-US" dirty="0"/>
              <a:t>Click to edit Master title</a:t>
            </a:r>
          </a:p>
        </p:txBody>
      </p:sp>
    </p:spTree>
    <p:extLst>
      <p:ext uri="{BB962C8B-B14F-4D97-AF65-F5344CB8AC3E}">
        <p14:creationId xmlns:p14="http://schemas.microsoft.com/office/powerpoint/2010/main" val="3286727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3pPr>
              <a:defRPr i="1"/>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470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5" name="Group 4"/>
          <p:cNvGrpSpPr/>
          <p:nvPr userDrawn="1"/>
        </p:nvGrpSpPr>
        <p:grpSpPr>
          <a:xfrm>
            <a:off x="0" y="0"/>
            <a:ext cx="9144000" cy="4108912"/>
            <a:chOff x="0" y="0"/>
            <a:chExt cx="9144000" cy="4108912"/>
          </a:xfrm>
        </p:grpSpPr>
        <p:sp>
          <p:nvSpPr>
            <p:cNvPr id="9" name="Rectangle 8"/>
            <p:cNvSpPr/>
            <p:nvPr userDrawn="1"/>
          </p:nvSpPr>
          <p:spPr>
            <a:xfrm>
              <a:off x="0" y="0"/>
              <a:ext cx="9144000" cy="4063193"/>
            </a:xfrm>
            <a:prstGeom prst="rect">
              <a:avLst/>
            </a:prstGeom>
            <a:gradFill flip="none" rotWithShape="1">
              <a:gsLst>
                <a:gs pos="13000">
                  <a:srgbClr val="205684"/>
                </a:gs>
                <a:gs pos="33000">
                  <a:srgbClr val="245A89"/>
                </a:gs>
                <a:gs pos="0">
                  <a:srgbClr val="184F7A"/>
                </a:gs>
                <a:gs pos="97000">
                  <a:schemeClr val="accent5">
                    <a:lumMod val="48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0" name="Rectangle 9"/>
            <p:cNvSpPr/>
            <p:nvPr userDrawn="1"/>
          </p:nvSpPr>
          <p:spPr>
            <a:xfrm>
              <a:off x="0" y="4063193"/>
              <a:ext cx="9144000" cy="4571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623888" y="1709740"/>
            <a:ext cx="7886700" cy="1914910"/>
          </a:xfrm>
        </p:spPr>
        <p:txBody>
          <a:bodyPr anchor="b">
            <a:normAutofit/>
          </a:bodyPr>
          <a:lstStyle>
            <a:lvl1pPr algn="ctr">
              <a:defRPr sz="5400">
                <a:gradFill flip="none" rotWithShape="1">
                  <a:gsLst>
                    <a:gs pos="0">
                      <a:schemeClr val="bg1"/>
                    </a:gs>
                    <a:gs pos="85000">
                      <a:schemeClr val="accent3">
                        <a:lumMod val="11000"/>
                        <a:lumOff val="89000"/>
                      </a:schemeClr>
                    </a:gs>
                  </a:gsLst>
                  <a:lin ang="2700000" scaled="1"/>
                  <a:tileRect/>
                </a:gradFill>
              </a:defRPr>
            </a:lvl1pPr>
          </a:lstStyle>
          <a:p>
            <a:r>
              <a:rPr lang="en-US" dirty="0"/>
              <a:t>Click to edit Master title style</a:t>
            </a:r>
          </a:p>
        </p:txBody>
      </p:sp>
      <p:sp>
        <p:nvSpPr>
          <p:cNvPr id="3" name="Text Placeholder 2"/>
          <p:cNvSpPr>
            <a:spLocks noGrp="1"/>
          </p:cNvSpPr>
          <p:nvPr>
            <p:ph type="body" idx="1"/>
          </p:nvPr>
        </p:nvSpPr>
        <p:spPr>
          <a:xfrm>
            <a:off x="623888" y="4388976"/>
            <a:ext cx="7886700" cy="1500187"/>
          </a:xfrm>
        </p:spPr>
        <p:txBody>
          <a:bodyPr>
            <a:normAutofit/>
          </a:bodyPr>
          <a:lstStyle>
            <a:lvl1pPr marL="0" indent="0">
              <a:buNone/>
              <a:defRPr lang="en-US" sz="2800" b="0" kern="1200" dirty="0">
                <a:gradFill>
                  <a:gsLst>
                    <a:gs pos="35000">
                      <a:srgbClr val="1C5788"/>
                    </a:gs>
                    <a:gs pos="0">
                      <a:schemeClr val="accent1">
                        <a:lumMod val="80000"/>
                        <a:lumOff val="20000"/>
                      </a:schemeClr>
                    </a:gs>
                    <a:gs pos="97000">
                      <a:schemeClr val="accent5">
                        <a:lumMod val="50000"/>
                      </a:schemeClr>
                    </a:gs>
                  </a:gsLst>
                  <a:lin ang="5400000" scaled="1"/>
                </a:gradFill>
                <a:effectLst>
                  <a:innerShdw blurRad="63500" dist="50800" dir="18900000">
                    <a:prstClr val="black">
                      <a:alpha val="50000"/>
                    </a:prstClr>
                  </a:innerShdw>
                </a:effectLst>
                <a:latin typeface="+mj-lt"/>
                <a:ea typeface="+mj-ea"/>
                <a:cs typeface="+mj-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6" name="Rectangle 15"/>
          <p:cNvSpPr/>
          <p:nvPr userDrawn="1"/>
        </p:nvSpPr>
        <p:spPr>
          <a:xfrm>
            <a:off x="0" y="0"/>
            <a:ext cx="9144000" cy="1383957"/>
          </a:xfrm>
          <a:prstGeom prst="rect">
            <a:avLst/>
          </a:prstGeom>
          <a:gradFill flip="none" rotWithShape="1">
            <a:gsLst>
              <a:gs pos="0">
                <a:schemeClr val="accent1">
                  <a:lumMod val="50000"/>
                  <a:alpha val="5000"/>
                </a:schemeClr>
              </a:gs>
              <a:gs pos="97000">
                <a:schemeClr val="accent1">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grpSp>
        <p:nvGrpSpPr>
          <p:cNvPr id="18" name="Group 17"/>
          <p:cNvGrpSpPr/>
          <p:nvPr userDrawn="1"/>
        </p:nvGrpSpPr>
        <p:grpSpPr>
          <a:xfrm>
            <a:off x="0" y="2819"/>
            <a:ext cx="2875005" cy="2675038"/>
            <a:chOff x="0" y="1339619"/>
            <a:chExt cx="1438275" cy="1338238"/>
          </a:xfrm>
        </p:grpSpPr>
        <p:sp>
          <p:nvSpPr>
            <p:cNvPr id="14" name="Isosceles Triangle 13"/>
            <p:cNvSpPr/>
            <p:nvPr userDrawn="1"/>
          </p:nvSpPr>
          <p:spPr>
            <a:xfrm rot="10800000">
              <a:off x="0" y="1339619"/>
              <a:ext cx="1438275" cy="1338238"/>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userDrawn="1"/>
          </p:nvSpPr>
          <p:spPr>
            <a:xfrm rot="10800000">
              <a:off x="0" y="1339619"/>
              <a:ext cx="1146546" cy="1066800"/>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a:off x="8614086" y="46994"/>
            <a:ext cx="486406" cy="486406"/>
            <a:chOff x="8540133" y="121923"/>
            <a:chExt cx="486406" cy="486406"/>
          </a:xfrm>
        </p:grpSpPr>
        <p:sp>
          <p:nvSpPr>
            <p:cNvPr id="20" name="Oval 19"/>
            <p:cNvSpPr/>
            <p:nvPr userDrawn="1"/>
          </p:nvSpPr>
          <p:spPr>
            <a:xfrm>
              <a:off x="8540133" y="121923"/>
              <a:ext cx="486406" cy="486406"/>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userDrawn="1"/>
          </p:nvSpPr>
          <p:spPr>
            <a:xfrm>
              <a:off x="8600203" y="181993"/>
              <a:ext cx="366266" cy="366266"/>
            </a:xfrm>
            <a:prstGeom prst="ellipse">
              <a:avLst/>
            </a:prstGeom>
            <a:gradFill flip="none" rotWithShape="1">
              <a:gsLst>
                <a:gs pos="0">
                  <a:schemeClr val="accent1">
                    <a:lumMod val="42000"/>
                    <a:lumOff val="58000"/>
                  </a:schemeClr>
                </a:gs>
                <a:gs pos="83000">
                  <a:schemeClr val="accent1">
                    <a:lumMod val="45000"/>
                    <a:lumOff val="55000"/>
                  </a:schemeClr>
                </a:gs>
                <a:gs pos="100000">
                  <a:schemeClr val="accent1">
                    <a:lumMod val="60000"/>
                    <a:lumOff val="40000"/>
                  </a:schemeClr>
                </a:gs>
              </a:gsLst>
              <a:path path="circle">
                <a:fillToRect l="50000" t="50000" r="50000" b="50000"/>
              </a:path>
              <a:tileRect/>
            </a:grad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userDrawn="1"/>
        </p:nvSpPr>
        <p:spPr>
          <a:xfrm>
            <a:off x="8560727" y="140881"/>
            <a:ext cx="593124" cy="292388"/>
          </a:xfrm>
          <a:prstGeom prst="rect">
            <a:avLst/>
          </a:prstGeom>
          <a:noFill/>
        </p:spPr>
        <p:txBody>
          <a:bodyPr wrap="square" rtlCol="0">
            <a:spAutoFit/>
          </a:bodyPr>
          <a:lstStyle/>
          <a:p>
            <a:pPr algn="ctr"/>
            <a:fld id="{E9E8E2A3-35A7-4D9F-9792-C959187F5859}" type="slidenum">
              <a:rPr lang="en-US" sz="1300" b="1" i="1" smtClean="0">
                <a:gradFill flip="none" rotWithShape="1">
                  <a:gsLst>
                    <a:gs pos="100000">
                      <a:schemeClr val="accent1">
                        <a:lumMod val="50000"/>
                      </a:schemeClr>
                    </a:gs>
                    <a:gs pos="16000">
                      <a:schemeClr val="accent5">
                        <a:lumMod val="48000"/>
                      </a:schemeClr>
                    </a:gs>
                  </a:gsLst>
                  <a:lin ang="5400000" scaled="1"/>
                  <a:tileRect/>
                </a:gradFill>
                <a:effectLst>
                  <a:innerShdw blurRad="38100" dist="25400" dir="18900000">
                    <a:prstClr val="black">
                      <a:alpha val="50000"/>
                    </a:prstClr>
                  </a:innerShdw>
                </a:effectLst>
              </a:rPr>
              <a:t>‹#›</a:t>
            </a:fld>
            <a:endParaRPr lang="en-US" sz="1300" b="1" i="1" dirty="0">
              <a:gradFill flip="none" rotWithShape="1">
                <a:gsLst>
                  <a:gs pos="100000">
                    <a:schemeClr val="accent1">
                      <a:lumMod val="50000"/>
                    </a:schemeClr>
                  </a:gs>
                  <a:gs pos="16000">
                    <a:schemeClr val="accent5">
                      <a:lumMod val="48000"/>
                    </a:schemeClr>
                  </a:gs>
                </a:gsLst>
                <a:lin ang="5400000" scaled="1"/>
                <a:tileRect/>
              </a:gradFill>
              <a:effectLst>
                <a:innerShdw blurRad="38100" dist="25400" dir="18900000">
                  <a:prstClr val="black">
                    <a:alpha val="50000"/>
                  </a:prstClr>
                </a:innerShdw>
              </a:effectLst>
            </a:endParaRPr>
          </a:p>
        </p:txBody>
      </p:sp>
    </p:spTree>
    <p:extLst>
      <p:ext uri="{BB962C8B-B14F-4D97-AF65-F5344CB8AC3E}">
        <p14:creationId xmlns:p14="http://schemas.microsoft.com/office/powerpoint/2010/main" val="2155112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611436"/>
            <a:ext cx="3886200" cy="4476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11436"/>
            <a:ext cx="3886200" cy="4476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5585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611436"/>
            <a:ext cx="3886200" cy="4476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11436"/>
            <a:ext cx="3886200" cy="22652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a:extLst>
              <a:ext uri="{FF2B5EF4-FFF2-40B4-BE49-F238E27FC236}">
                <a16:creationId xmlns:a16="http://schemas.microsoft.com/office/drawing/2014/main" id="{DB171EEE-979B-4230-A95D-2A91682708D2}"/>
              </a:ext>
            </a:extLst>
          </p:cNvPr>
          <p:cNvSpPr>
            <a:spLocks noGrp="1"/>
          </p:cNvSpPr>
          <p:nvPr>
            <p:ph sz="half" idx="10"/>
          </p:nvPr>
        </p:nvSpPr>
        <p:spPr>
          <a:xfrm>
            <a:off x="4629150" y="3962400"/>
            <a:ext cx="3886200" cy="21795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915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611436"/>
            <a:ext cx="3886200" cy="4935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5033925F-6BB5-48AF-B23A-44FCC1928388}"/>
              </a:ext>
            </a:extLst>
          </p:cNvPr>
          <p:cNvSpPr>
            <a:spLocks noGrp="1"/>
          </p:cNvSpPr>
          <p:nvPr>
            <p:ph sz="half" idx="10"/>
          </p:nvPr>
        </p:nvSpPr>
        <p:spPr>
          <a:xfrm>
            <a:off x="628650" y="2131427"/>
            <a:ext cx="3886200" cy="42026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11E77229-6658-465E-AF65-0AEF98149AB2}"/>
              </a:ext>
            </a:extLst>
          </p:cNvPr>
          <p:cNvSpPr>
            <a:spLocks noGrp="1"/>
          </p:cNvSpPr>
          <p:nvPr>
            <p:ph sz="half" idx="11"/>
          </p:nvPr>
        </p:nvSpPr>
        <p:spPr>
          <a:xfrm>
            <a:off x="4629152" y="2131427"/>
            <a:ext cx="3886200" cy="42026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6825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611436"/>
            <a:ext cx="3886200" cy="12460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CF57F163-3A1C-4486-92A7-E06A4CC396E4}"/>
              </a:ext>
            </a:extLst>
          </p:cNvPr>
          <p:cNvSpPr>
            <a:spLocks noGrp="1"/>
          </p:cNvSpPr>
          <p:nvPr>
            <p:ph sz="half" idx="10"/>
          </p:nvPr>
        </p:nvSpPr>
        <p:spPr>
          <a:xfrm>
            <a:off x="628650" y="2857500"/>
            <a:ext cx="3886200" cy="23890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B0619907-819C-4165-972D-7DBA3F584EAA}"/>
              </a:ext>
            </a:extLst>
          </p:cNvPr>
          <p:cNvSpPr>
            <a:spLocks noGrp="1"/>
          </p:cNvSpPr>
          <p:nvPr>
            <p:ph sz="half" idx="11"/>
          </p:nvPr>
        </p:nvSpPr>
        <p:spPr>
          <a:xfrm>
            <a:off x="628650" y="5246564"/>
            <a:ext cx="3886200" cy="12460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14D7429-4ADA-48EE-9683-CAF6C7A9359A}"/>
              </a:ext>
            </a:extLst>
          </p:cNvPr>
          <p:cNvSpPr>
            <a:spLocks noGrp="1"/>
          </p:cNvSpPr>
          <p:nvPr>
            <p:ph sz="half" idx="12"/>
          </p:nvPr>
        </p:nvSpPr>
        <p:spPr>
          <a:xfrm>
            <a:off x="4876800" y="1760414"/>
            <a:ext cx="3886200" cy="44689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7017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977642"/>
          </a:xfrm>
        </p:spPr>
        <p:txBody>
          <a:bodyPr/>
          <a:lstStyle/>
          <a:p>
            <a:r>
              <a:rPr lang="en-US"/>
              <a:t>Click to edit Master title style</a:t>
            </a:r>
            <a:endParaRPr lang="en-US" dirty="0"/>
          </a:p>
        </p:txBody>
      </p:sp>
      <p:sp>
        <p:nvSpPr>
          <p:cNvPr id="3" name="Text Placeholder 2"/>
          <p:cNvSpPr>
            <a:spLocks noGrp="1"/>
          </p:cNvSpPr>
          <p:nvPr>
            <p:ph type="body" idx="1"/>
          </p:nvPr>
        </p:nvSpPr>
        <p:spPr>
          <a:xfrm flipH="1">
            <a:off x="629842" y="1508165"/>
            <a:ext cx="3868340" cy="823912"/>
          </a:xfrm>
          <a:prstGeom prst="snip2DiagRect">
            <a:avLst/>
          </a:prstGeom>
          <a:gradFill>
            <a:gsLst>
              <a:gs pos="100000">
                <a:srgbClr val="C1C1C1"/>
              </a:gs>
              <a:gs pos="13000">
                <a:schemeClr val="accent3">
                  <a:lumMod val="0"/>
                  <a:lumOff val="100000"/>
                </a:schemeClr>
              </a:gs>
            </a:gsLst>
            <a:path path="circle">
              <a:fillToRect l="50000" t="-80000" r="50000" b="180000"/>
            </a:path>
          </a:gradFill>
          <a:ln w="5080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bevel/>
          </a:ln>
        </p:spPr>
        <p:txBody>
          <a:bodyPr vert="horz" lIns="137160" tIns="91440" rIns="137160" bIns="91440" rtlCol="0" anchor="ctr">
            <a:normAutofit/>
          </a:bodyPr>
          <a:lstStyle>
            <a:lvl1pPr algn="ctr">
              <a:lnSpc>
                <a:spcPct val="90000"/>
              </a:lnSpc>
              <a:defRPr lang="en-US" sz="2400" b="1" dirty="0">
                <a:solidFill>
                  <a:schemeClr val="tx1"/>
                </a:solidFill>
              </a:defRPr>
            </a:lvl1pPr>
          </a:lstStyle>
          <a:p>
            <a:pPr marL="0" lvl="0" indent="0">
              <a:buNone/>
            </a:pPr>
            <a:r>
              <a:rPr lang="en-US" dirty="0"/>
              <a:t>Edit Master text styles</a:t>
            </a:r>
          </a:p>
        </p:txBody>
      </p:sp>
      <p:sp>
        <p:nvSpPr>
          <p:cNvPr id="4" name="Content Placeholder 3"/>
          <p:cNvSpPr>
            <a:spLocks noGrp="1"/>
          </p:cNvSpPr>
          <p:nvPr>
            <p:ph sz="half" idx="2"/>
          </p:nvPr>
        </p:nvSpPr>
        <p:spPr>
          <a:xfrm>
            <a:off x="629842" y="2455647"/>
            <a:ext cx="3868340" cy="3684588"/>
          </a:xfrm>
        </p:spPr>
        <p:txBody>
          <a:bodyPr/>
          <a:lstStyle>
            <a:lvl1pPr>
              <a:defRPr sz="22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flipH="1">
            <a:off x="4629150" y="1508165"/>
            <a:ext cx="3887391" cy="823912"/>
          </a:xfrm>
          <a:prstGeom prst="snip2DiagRect">
            <a:avLst/>
          </a:prstGeom>
          <a:gradFill>
            <a:gsLst>
              <a:gs pos="100000">
                <a:srgbClr val="C1C1C1"/>
              </a:gs>
              <a:gs pos="13000">
                <a:schemeClr val="accent3">
                  <a:lumMod val="0"/>
                  <a:lumOff val="100000"/>
                </a:schemeClr>
              </a:gs>
            </a:gsLst>
            <a:path path="circle">
              <a:fillToRect l="50000" t="-80000" r="50000" b="180000"/>
            </a:path>
          </a:gradFill>
          <a:ln w="5080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bevel/>
          </a:ln>
        </p:spPr>
        <p:txBody>
          <a:bodyPr vert="horz" lIns="137160" tIns="91440" rIns="137160" bIns="91440" rtlCol="0" anchor="ctr">
            <a:normAutofit/>
          </a:bodyPr>
          <a:lstStyle>
            <a:lvl1pPr algn="ctr">
              <a:lnSpc>
                <a:spcPct val="90000"/>
              </a:lnSpc>
              <a:defRPr lang="en-US" sz="2400" b="1">
                <a:solidFill>
                  <a:schemeClr val="tx1"/>
                </a:solidFill>
              </a:defRPr>
            </a:lvl1pPr>
          </a:lstStyle>
          <a:p>
            <a:pPr marL="0" lvl="0" indent="0">
              <a:buNone/>
            </a:pPr>
            <a:r>
              <a:rPr lang="en-US"/>
              <a:t>Edit Master text styles</a:t>
            </a:r>
          </a:p>
        </p:txBody>
      </p:sp>
      <p:sp>
        <p:nvSpPr>
          <p:cNvPr id="6" name="Content Placeholder 5"/>
          <p:cNvSpPr>
            <a:spLocks noGrp="1"/>
          </p:cNvSpPr>
          <p:nvPr>
            <p:ph sz="quarter" idx="4"/>
          </p:nvPr>
        </p:nvSpPr>
        <p:spPr>
          <a:xfrm>
            <a:off x="4629150" y="2455647"/>
            <a:ext cx="3887391" cy="3684588"/>
          </a:xfrm>
        </p:spPr>
        <p:txBody>
          <a:bodyPr/>
          <a:lstStyle>
            <a:lvl1pPr>
              <a:defRPr sz="22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969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31696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5" name="Group 64"/>
          <p:cNvGrpSpPr/>
          <p:nvPr userDrawn="1"/>
        </p:nvGrpSpPr>
        <p:grpSpPr>
          <a:xfrm>
            <a:off x="0" y="0"/>
            <a:ext cx="9144000" cy="1383957"/>
            <a:chOff x="0" y="0"/>
            <a:chExt cx="9144000" cy="1383957"/>
          </a:xfrm>
        </p:grpSpPr>
        <p:grpSp>
          <p:nvGrpSpPr>
            <p:cNvPr id="9" name="Group 8"/>
            <p:cNvGrpSpPr/>
            <p:nvPr userDrawn="1"/>
          </p:nvGrpSpPr>
          <p:grpSpPr>
            <a:xfrm>
              <a:off x="0" y="0"/>
              <a:ext cx="9144000" cy="1383957"/>
              <a:chOff x="0" y="0"/>
              <a:chExt cx="9144000" cy="1383957"/>
            </a:xfrm>
          </p:grpSpPr>
          <p:sp>
            <p:nvSpPr>
              <p:cNvPr id="4" name="Rectangle 3"/>
              <p:cNvSpPr/>
              <p:nvPr userDrawn="1"/>
            </p:nvSpPr>
            <p:spPr>
              <a:xfrm>
                <a:off x="0" y="0"/>
                <a:ext cx="9144000" cy="1383957"/>
              </a:xfrm>
              <a:prstGeom prst="rect">
                <a:avLst/>
              </a:prstGeom>
              <a:gradFill flip="none" rotWithShape="1">
                <a:gsLst>
                  <a:gs pos="13000">
                    <a:srgbClr val="205684"/>
                  </a:gs>
                  <a:gs pos="33000">
                    <a:srgbClr val="245A89"/>
                  </a:gs>
                  <a:gs pos="0">
                    <a:srgbClr val="184F7A"/>
                  </a:gs>
                  <a:gs pos="97000">
                    <a:schemeClr val="accent5">
                      <a:lumMod val="48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8" name="Rectangle 7"/>
              <p:cNvSpPr/>
              <p:nvPr userDrawn="1"/>
            </p:nvSpPr>
            <p:spPr>
              <a:xfrm>
                <a:off x="0" y="1338238"/>
                <a:ext cx="9144000" cy="4571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12" name="Group 11"/>
            <p:cNvGrpSpPr/>
            <p:nvPr userDrawn="1"/>
          </p:nvGrpSpPr>
          <p:grpSpPr>
            <a:xfrm>
              <a:off x="0" y="0"/>
              <a:ext cx="1438275" cy="1338238"/>
              <a:chOff x="0" y="0"/>
              <a:chExt cx="1438275" cy="1338238"/>
            </a:xfrm>
          </p:grpSpPr>
          <p:sp>
            <p:nvSpPr>
              <p:cNvPr id="10" name="Isosceles Triangle 9"/>
              <p:cNvSpPr/>
              <p:nvPr userDrawn="1"/>
            </p:nvSpPr>
            <p:spPr>
              <a:xfrm rot="10800000">
                <a:off x="0" y="0"/>
                <a:ext cx="1438275" cy="1338238"/>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userDrawn="1"/>
            </p:nvSpPr>
            <p:spPr>
              <a:xfrm rot="10800000">
                <a:off x="0" y="0"/>
                <a:ext cx="1146546" cy="1066800"/>
              </a:xfrm>
              <a:prstGeom prst="triangle">
                <a:avLst>
                  <a:gd name="adj" fmla="val 100000"/>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Placeholder 1"/>
          <p:cNvSpPr>
            <a:spLocks noGrp="1"/>
          </p:cNvSpPr>
          <p:nvPr>
            <p:ph type="title"/>
          </p:nvPr>
        </p:nvSpPr>
        <p:spPr>
          <a:xfrm>
            <a:off x="628650" y="365127"/>
            <a:ext cx="7886700" cy="9731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608058"/>
            <a:ext cx="7886700" cy="456890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p:cNvGrpSpPr/>
          <p:nvPr userDrawn="1"/>
        </p:nvGrpSpPr>
        <p:grpSpPr>
          <a:xfrm rot="10800000">
            <a:off x="7705725" y="5519762"/>
            <a:ext cx="1438275" cy="1338238"/>
            <a:chOff x="0" y="0"/>
            <a:chExt cx="1438275" cy="1338238"/>
          </a:xfrm>
        </p:grpSpPr>
        <p:sp>
          <p:nvSpPr>
            <p:cNvPr id="14" name="Isosceles Triangle 13"/>
            <p:cNvSpPr/>
            <p:nvPr userDrawn="1"/>
          </p:nvSpPr>
          <p:spPr>
            <a:xfrm rot="10800000">
              <a:off x="0" y="0"/>
              <a:ext cx="1438275" cy="1338238"/>
            </a:xfrm>
            <a:prstGeom prst="triangle">
              <a:avLst>
                <a:gd name="adj" fmla="val 100000"/>
              </a:avLst>
            </a:prstGeom>
            <a:solidFill>
              <a:srgbClr val="0A0A0A">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userDrawn="1"/>
          </p:nvSpPr>
          <p:spPr>
            <a:xfrm rot="10800000">
              <a:off x="0" y="0"/>
              <a:ext cx="1146546" cy="1066800"/>
            </a:xfrm>
            <a:prstGeom prst="triangle">
              <a:avLst>
                <a:gd name="adj" fmla="val 100000"/>
              </a:avLst>
            </a:prstGeom>
            <a:solidFill>
              <a:srgbClr val="0A0A0A">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userDrawn="1"/>
        </p:nvGrpSpPr>
        <p:grpSpPr>
          <a:xfrm>
            <a:off x="8614086" y="46994"/>
            <a:ext cx="486406" cy="486406"/>
            <a:chOff x="8540133" y="121923"/>
            <a:chExt cx="486406" cy="486406"/>
          </a:xfrm>
        </p:grpSpPr>
        <p:sp>
          <p:nvSpPr>
            <p:cNvPr id="62" name="Oval 61"/>
            <p:cNvSpPr/>
            <p:nvPr userDrawn="1"/>
          </p:nvSpPr>
          <p:spPr>
            <a:xfrm>
              <a:off x="8540133" y="121923"/>
              <a:ext cx="486406" cy="486406"/>
            </a:xfrm>
            <a:prstGeom prst="ellipse">
              <a:avLst/>
            </a:prstGeom>
            <a:gradFill>
              <a:gsLst>
                <a:gs pos="0">
                  <a:schemeClr val="accent1">
                    <a:lumMod val="0"/>
                    <a:alpha val="30000"/>
                  </a:schemeClr>
                </a:gs>
                <a:gs pos="97000">
                  <a:schemeClr val="accent1">
                    <a:lumMod val="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userDrawn="1"/>
          </p:nvSpPr>
          <p:spPr>
            <a:xfrm>
              <a:off x="8600203" y="181993"/>
              <a:ext cx="366266" cy="366266"/>
            </a:xfrm>
            <a:prstGeom prst="ellipse">
              <a:avLst/>
            </a:prstGeom>
            <a:gradFill flip="none" rotWithShape="1">
              <a:gsLst>
                <a:gs pos="0">
                  <a:schemeClr val="accent1">
                    <a:lumMod val="42000"/>
                    <a:lumOff val="58000"/>
                  </a:schemeClr>
                </a:gs>
                <a:gs pos="83000">
                  <a:schemeClr val="accent1">
                    <a:lumMod val="45000"/>
                    <a:lumOff val="55000"/>
                  </a:schemeClr>
                </a:gs>
                <a:gs pos="100000">
                  <a:schemeClr val="accent1">
                    <a:lumMod val="60000"/>
                    <a:lumOff val="40000"/>
                  </a:schemeClr>
                </a:gs>
              </a:gsLst>
              <a:path path="circle">
                <a:fillToRect l="50000" t="50000" r="50000" b="50000"/>
              </a:path>
              <a:tileRect/>
            </a:gradFill>
            <a:ln>
              <a:gradFill flip="none" rotWithShape="1">
                <a:gsLst>
                  <a:gs pos="88000">
                    <a:srgbClr val="8AA2BA"/>
                  </a:gs>
                  <a:gs pos="0">
                    <a:schemeClr val="accent1">
                      <a:lumMod val="0"/>
                      <a:lumOff val="100000"/>
                    </a:schemeClr>
                  </a:gs>
                  <a:gs pos="100000">
                    <a:schemeClr val="accent1">
                      <a:lumMod val="0"/>
                      <a:lumOff val="100000"/>
                    </a:schemeClr>
                  </a:gs>
                  <a:gs pos="38000">
                    <a:schemeClr val="accent1">
                      <a:lumMod val="100000"/>
                    </a:schemeClr>
                  </a:gs>
                </a:gsLst>
                <a:path path="rect">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Box 63"/>
          <p:cNvSpPr txBox="1"/>
          <p:nvPr userDrawn="1"/>
        </p:nvSpPr>
        <p:spPr>
          <a:xfrm>
            <a:off x="8560727" y="140881"/>
            <a:ext cx="593124" cy="292388"/>
          </a:xfrm>
          <a:prstGeom prst="rect">
            <a:avLst/>
          </a:prstGeom>
          <a:noFill/>
        </p:spPr>
        <p:txBody>
          <a:bodyPr wrap="square" rtlCol="0">
            <a:spAutoFit/>
          </a:bodyPr>
          <a:lstStyle/>
          <a:p>
            <a:pPr algn="ctr"/>
            <a:fld id="{E9E8E2A3-35A7-4D9F-9792-C959187F5859}" type="slidenum">
              <a:rPr lang="en-US" sz="1300" b="1" i="1" smtClean="0">
                <a:gradFill flip="none" rotWithShape="1">
                  <a:gsLst>
                    <a:gs pos="100000">
                      <a:schemeClr val="accent1">
                        <a:lumMod val="50000"/>
                      </a:schemeClr>
                    </a:gs>
                    <a:gs pos="16000">
                      <a:schemeClr val="accent5">
                        <a:lumMod val="48000"/>
                      </a:schemeClr>
                    </a:gs>
                  </a:gsLst>
                  <a:lin ang="5400000" scaled="1"/>
                  <a:tileRect/>
                </a:gradFill>
                <a:effectLst>
                  <a:innerShdw blurRad="38100" dist="25400" dir="18900000">
                    <a:prstClr val="black">
                      <a:alpha val="50000"/>
                    </a:prstClr>
                  </a:innerShdw>
                </a:effectLst>
              </a:rPr>
              <a:t>‹#›</a:t>
            </a:fld>
            <a:endParaRPr lang="en-US" sz="1300" b="1" i="1" dirty="0">
              <a:gradFill flip="none" rotWithShape="1">
                <a:gsLst>
                  <a:gs pos="100000">
                    <a:schemeClr val="accent1">
                      <a:lumMod val="50000"/>
                    </a:schemeClr>
                  </a:gs>
                  <a:gs pos="16000">
                    <a:schemeClr val="accent5">
                      <a:lumMod val="48000"/>
                    </a:schemeClr>
                  </a:gs>
                </a:gsLst>
                <a:lin ang="5400000" scaled="1"/>
                <a:tileRect/>
              </a:gradFill>
              <a:effectLst>
                <a:innerShdw blurRad="38100" dist="25400" dir="18900000">
                  <a:prstClr val="black">
                    <a:alpha val="50000"/>
                  </a:prstClr>
                </a:innerShdw>
              </a:effectLst>
            </a:endParaRPr>
          </a:p>
        </p:txBody>
      </p:sp>
    </p:spTree>
    <p:extLst>
      <p:ext uri="{BB962C8B-B14F-4D97-AF65-F5344CB8AC3E}">
        <p14:creationId xmlns:p14="http://schemas.microsoft.com/office/powerpoint/2010/main" val="1428055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3" r:id="rId5"/>
    <p:sldLayoutId id="2147483672" r:id="rId6"/>
    <p:sldLayoutId id="2147483671" r:id="rId7"/>
    <p:sldLayoutId id="2147483665" r:id="rId8"/>
    <p:sldLayoutId id="2147483666" r:id="rId9"/>
    <p:sldLayoutId id="2147483667" r:id="rId10"/>
    <p:sldLayoutId id="2147483669" r:id="rId11"/>
    <p:sldLayoutId id="2147483670" r:id="rId12"/>
    <p:sldLayoutId id="2147483674" r:id="rId13"/>
  </p:sldLayoutIdLst>
  <p:txStyles>
    <p:titleStyle>
      <a:lvl1pPr algn="l" defTabSz="914400" rtl="0" eaLnBrk="1" latinLnBrk="0" hangingPunct="1">
        <a:lnSpc>
          <a:spcPct val="90000"/>
        </a:lnSpc>
        <a:spcBef>
          <a:spcPct val="0"/>
        </a:spcBef>
        <a:buNone/>
        <a:defRPr sz="2800" b="1" kern="1200">
          <a:solidFill>
            <a:schemeClr val="bg1"/>
          </a:solidFill>
          <a:effectLst>
            <a:outerShdw blurRad="50800" dist="38100" dir="7200000" algn="tr" rotWithShape="0">
              <a:prstClr val="black">
                <a:alpha val="40000"/>
              </a:prstClr>
            </a:outerShdw>
          </a:effectLst>
          <a:latin typeface="+mj-lt"/>
          <a:ea typeface="+mj-ea"/>
          <a:cs typeface="+mj-cs"/>
        </a:defRPr>
      </a:lvl1pPr>
    </p:titleStyle>
    <p:bodyStyle>
      <a:lvl1pPr marL="228600" indent="-274320" algn="l" defTabSz="914400" rtl="0" eaLnBrk="1" latinLnBrk="0" hangingPunct="1">
        <a:lnSpc>
          <a:spcPct val="95000"/>
        </a:lnSpc>
        <a:spcBef>
          <a:spcPts val="1800"/>
        </a:spcBef>
        <a:buSzPct val="90000"/>
        <a:buFont typeface="Wingdings" panose="05000000000000000000" pitchFamily="2" charset="2"/>
        <a:buChar char="Ø"/>
        <a:defRPr sz="2400" kern="1200">
          <a:solidFill>
            <a:schemeClr val="accent5">
              <a:lumMod val="50000"/>
            </a:schemeClr>
          </a:solidFill>
          <a:latin typeface="+mn-lt"/>
          <a:ea typeface="+mn-ea"/>
          <a:cs typeface="+mn-cs"/>
        </a:defRPr>
      </a:lvl1pPr>
      <a:lvl2pPr marL="685800" indent="-228600" algn="l" defTabSz="914400" rtl="0" eaLnBrk="1" latinLnBrk="0" hangingPunct="1">
        <a:lnSpc>
          <a:spcPct val="95000"/>
        </a:lnSpc>
        <a:spcBef>
          <a:spcPts val="500"/>
        </a:spcBef>
        <a:buFont typeface="Arial" panose="020B0604020202020204" pitchFamily="34" charset="0"/>
        <a:buChar char="•"/>
        <a:defRPr sz="2000" kern="1200">
          <a:solidFill>
            <a:schemeClr val="accent1"/>
          </a:solidFill>
          <a:latin typeface="+mn-lt"/>
          <a:ea typeface="+mn-ea"/>
          <a:cs typeface="+mn-cs"/>
        </a:defRPr>
      </a:lvl2pPr>
      <a:lvl3pPr marL="1143000" indent="-228600" algn="l" defTabSz="914400" rtl="0" eaLnBrk="1" latinLnBrk="0" hangingPunct="1">
        <a:lnSpc>
          <a:spcPct val="95000"/>
        </a:lnSpc>
        <a:spcBef>
          <a:spcPts val="500"/>
        </a:spcBef>
        <a:buFont typeface="Wingdings 3" panose="05040102010807070707" pitchFamily="18" charset="2"/>
        <a:buChar char=""/>
        <a:defRPr sz="1700" kern="1200">
          <a:solidFill>
            <a:schemeClr val="tx1">
              <a:lumMod val="90000"/>
              <a:lumOff val="10000"/>
            </a:schemeClr>
          </a:solidFill>
          <a:latin typeface="+mn-lt"/>
          <a:ea typeface="+mn-ea"/>
          <a:cs typeface="+mn-cs"/>
        </a:defRPr>
      </a:lvl3pPr>
      <a:lvl4pPr marL="1600200" indent="-228600" algn="l" defTabSz="914400" rtl="0" eaLnBrk="1" latinLnBrk="0" hangingPunct="1">
        <a:lnSpc>
          <a:spcPct val="9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94660" y="3019498"/>
            <a:ext cx="7772400" cy="1368125"/>
          </a:xfrm>
        </p:spPr>
        <p:txBody>
          <a:bodyPr>
            <a:normAutofit/>
          </a:bodyPr>
          <a:lstStyle/>
          <a:p>
            <a:r>
              <a:rPr lang="en-US" dirty="0"/>
              <a:t>Unlawful Harassment in Apprenticeship Programs</a:t>
            </a:r>
          </a:p>
        </p:txBody>
      </p:sp>
      <p:sp>
        <p:nvSpPr>
          <p:cNvPr id="6" name="Picture Placeholder 5" descr="Please insert your logo here."/>
          <p:cNvSpPr>
            <a:spLocks noGrp="1"/>
          </p:cNvSpPr>
          <p:nvPr>
            <p:ph type="pic" sz="quarter" idx="10"/>
          </p:nvPr>
        </p:nvSpPr>
        <p:spPr/>
      </p:sp>
      <p:sp>
        <p:nvSpPr>
          <p:cNvPr id="7" name="Text Placeholder 6"/>
          <p:cNvSpPr>
            <a:spLocks noGrp="1"/>
          </p:cNvSpPr>
          <p:nvPr>
            <p:ph type="body" sz="quarter" idx="4294967295"/>
          </p:nvPr>
        </p:nvSpPr>
        <p:spPr>
          <a:xfrm>
            <a:off x="5167564" y="5439963"/>
            <a:ext cx="3700212" cy="311150"/>
          </a:xfrm>
        </p:spPr>
        <p:txBody>
          <a:bodyPr>
            <a:normAutofit fontScale="77500" lnSpcReduction="20000"/>
          </a:bodyPr>
          <a:lstStyle/>
          <a:p>
            <a:endParaRPr lang="en-US" dirty="0"/>
          </a:p>
        </p:txBody>
      </p:sp>
      <p:grpSp>
        <p:nvGrpSpPr>
          <p:cNvPr id="2" name="Group 1" descr="Logo for Office of Apprenticeship, United States Department of Labor."/>
          <p:cNvGrpSpPr/>
          <p:nvPr/>
        </p:nvGrpSpPr>
        <p:grpSpPr>
          <a:xfrm>
            <a:off x="200884" y="5909689"/>
            <a:ext cx="3456716" cy="524493"/>
            <a:chOff x="200884" y="5909689"/>
            <a:chExt cx="3456716" cy="524493"/>
          </a:xfrm>
        </p:grpSpPr>
        <p:sp>
          <p:nvSpPr>
            <p:cNvPr id="8" name="TextBox 7"/>
            <p:cNvSpPr txBox="1"/>
            <p:nvPr/>
          </p:nvSpPr>
          <p:spPr>
            <a:xfrm>
              <a:off x="694660" y="5997529"/>
              <a:ext cx="2962940" cy="348813"/>
            </a:xfrm>
            <a:prstGeom prst="rect">
              <a:avLst/>
            </a:prstGeom>
            <a:noFill/>
          </p:spPr>
          <p:txBody>
            <a:bodyPr wrap="square" rtlCol="0">
              <a:spAutoFit/>
            </a:bodyPr>
            <a:lstStyle/>
            <a:p>
              <a:pPr>
                <a:lnSpc>
                  <a:spcPts val="1000"/>
                </a:lnSpc>
                <a:spcBef>
                  <a:spcPts val="0"/>
                </a:spcBef>
                <a:spcAft>
                  <a:spcPts val="0"/>
                </a:spcAft>
              </a:pPr>
              <a:r>
                <a:rPr lang="en-US" sz="900" b="1" i="0" kern="800" spc="0" dirty="0">
                  <a:solidFill>
                    <a:srgbClr val="0A0A0A"/>
                  </a:solidFill>
                  <a:latin typeface="Arial" pitchFamily="34" charset="0"/>
                  <a:cs typeface="Arial" pitchFamily="34" charset="0"/>
                </a:rPr>
                <a:t>OFFICE</a:t>
              </a:r>
              <a:r>
                <a:rPr lang="en-US" sz="900" b="1" i="0" kern="800" spc="0" baseline="0" dirty="0">
                  <a:solidFill>
                    <a:srgbClr val="0A0A0A"/>
                  </a:solidFill>
                  <a:latin typeface="Arial" pitchFamily="34" charset="0"/>
                  <a:cs typeface="Arial" pitchFamily="34" charset="0"/>
                </a:rPr>
                <a:t> OF APPRENTICESHIP</a:t>
              </a:r>
              <a:endParaRPr lang="en-US" sz="900" b="1" i="0" kern="800" spc="0" dirty="0">
                <a:solidFill>
                  <a:srgbClr val="0A0A0A"/>
                </a:solidFill>
                <a:latin typeface="Arial" pitchFamily="34" charset="0"/>
                <a:cs typeface="Arial" pitchFamily="34" charset="0"/>
              </a:endParaRPr>
            </a:p>
            <a:p>
              <a:pPr>
                <a:lnSpc>
                  <a:spcPts val="1000"/>
                </a:lnSpc>
                <a:spcBef>
                  <a:spcPts val="0"/>
                </a:spcBef>
                <a:spcAft>
                  <a:spcPts val="0"/>
                </a:spcAft>
              </a:pPr>
              <a:r>
                <a:rPr lang="en-US" sz="900" b="0" i="0" kern="800" spc="0" dirty="0">
                  <a:solidFill>
                    <a:srgbClr val="0A0A0A"/>
                  </a:solidFill>
                  <a:latin typeface="Arial" pitchFamily="34" charset="0"/>
                  <a:cs typeface="Arial" pitchFamily="34" charset="0"/>
                </a:rPr>
                <a:t>UNITED</a:t>
              </a:r>
              <a:r>
                <a:rPr lang="en-US" sz="900" b="0" i="0" kern="800" spc="0" baseline="0" dirty="0">
                  <a:solidFill>
                    <a:srgbClr val="0A0A0A"/>
                  </a:solidFill>
                  <a:latin typeface="Arial" pitchFamily="34" charset="0"/>
                  <a:cs typeface="Arial" pitchFamily="34" charset="0"/>
                </a:rPr>
                <a:t> STATES DEPARTMENT OF LABOR</a:t>
              </a:r>
              <a:endParaRPr lang="en-US" sz="900" b="0" i="0" kern="800" spc="0" dirty="0">
                <a:solidFill>
                  <a:srgbClr val="0A0A0A"/>
                </a:solidFill>
                <a:latin typeface="Arial" pitchFamily="34" charset="0"/>
                <a:cs typeface="Arial"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884" y="5909689"/>
              <a:ext cx="524493" cy="524493"/>
            </a:xfrm>
            <a:prstGeom prst="rect">
              <a:avLst/>
            </a:prstGeom>
          </p:spPr>
        </p:pic>
      </p:grpSp>
    </p:spTree>
    <p:extLst>
      <p:ext uri="{BB962C8B-B14F-4D97-AF65-F5344CB8AC3E}">
        <p14:creationId xmlns:p14="http://schemas.microsoft.com/office/powerpoint/2010/main" val="3231645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F81D89-0645-4812-8AEA-261EA8065E6F}"/>
              </a:ext>
            </a:extLst>
          </p:cNvPr>
          <p:cNvSpPr>
            <a:spLocks noGrp="1"/>
          </p:cNvSpPr>
          <p:nvPr>
            <p:ph type="title"/>
          </p:nvPr>
        </p:nvSpPr>
        <p:spPr>
          <a:xfrm>
            <a:off x="1431436" y="477615"/>
            <a:ext cx="6875964" cy="701731"/>
          </a:xfrm>
        </p:spPr>
        <p:txBody>
          <a:bodyPr/>
          <a:lstStyle/>
          <a:p>
            <a:r>
              <a:rPr lang="en-CA" dirty="0"/>
              <a:t>What Do You Think?</a:t>
            </a:r>
            <a:endParaRPr lang="en-US" dirty="0"/>
          </a:p>
        </p:txBody>
      </p:sp>
      <p:sp>
        <p:nvSpPr>
          <p:cNvPr id="7" name="Text Placeholder 6">
            <a:extLst>
              <a:ext uri="{FF2B5EF4-FFF2-40B4-BE49-F238E27FC236}">
                <a16:creationId xmlns:a16="http://schemas.microsoft.com/office/drawing/2014/main" id="{39CD8169-28D1-4823-A181-805F053CC94F}"/>
              </a:ext>
            </a:extLst>
          </p:cNvPr>
          <p:cNvSpPr>
            <a:spLocks noGrp="1"/>
          </p:cNvSpPr>
          <p:nvPr>
            <p:ph type="body" sz="quarter" idx="10"/>
          </p:nvPr>
        </p:nvSpPr>
        <p:spPr>
          <a:xfrm>
            <a:off x="527022" y="2191656"/>
            <a:ext cx="8089956" cy="3891643"/>
          </a:xfrm>
        </p:spPr>
        <p:txBody>
          <a:bodyPr/>
          <a:lstStyle/>
          <a:p>
            <a:pPr marL="457200" marR="0" lvl="0" indent="-457200" algn="l" defTabSz="914400" rtl="0" eaLnBrk="1" fontAlgn="auto" latinLnBrk="0" hangingPunct="1">
              <a:lnSpc>
                <a:spcPct val="95000"/>
              </a:lnSpc>
              <a:spcBef>
                <a:spcPts val="1800"/>
              </a:spcBef>
              <a:spcAft>
                <a:spcPts val="0"/>
              </a:spcAft>
              <a:buClr>
                <a:srgbClr val="0074BF">
                  <a:lumMod val="75000"/>
                </a:srgbClr>
              </a:buClr>
              <a:buSzPct val="120000"/>
              <a:buFont typeface="+mj-lt"/>
              <a:buAutoNum type="arabicPeriod"/>
              <a:tabLst/>
              <a:defRPr/>
            </a:pPr>
            <a:r>
              <a:rPr kumimoji="0" lang="en-US" sz="2200" b="1" i="0" u="none" strike="noStrike" kern="1200" cap="none" spc="0" normalizeH="0" baseline="0" noProof="0" dirty="0">
                <a:ln>
                  <a:noFill/>
                </a:ln>
                <a:solidFill>
                  <a:srgbClr val="0074BF">
                    <a:lumMod val="50000"/>
                  </a:srgbClr>
                </a:solidFill>
                <a:effectLst/>
                <a:uLnTx/>
                <a:uFillTx/>
                <a:latin typeface="Trebuchet MS"/>
                <a:ea typeface="+mn-ea"/>
                <a:cs typeface="+mn-cs"/>
              </a:rPr>
              <a:t>In what ways might harassment affect </a:t>
            </a:r>
          </a:p>
          <a:p>
            <a:pPr marL="731520" marR="0" lvl="1" indent="-274320" algn="l" defTabSz="914400" rtl="0" eaLnBrk="1" fontAlgn="auto" latinLnBrk="0" hangingPunct="1">
              <a:lnSpc>
                <a:spcPct val="95000"/>
              </a:lnSpc>
              <a:spcBef>
                <a:spcPts val="500"/>
              </a:spcBef>
              <a:spcAft>
                <a:spcPts val="0"/>
              </a:spcAft>
              <a:buClr>
                <a:srgbClr val="2A5681"/>
              </a:buClr>
              <a:buSzTx/>
              <a:buFont typeface="Wingdings" panose="05000000000000000000" pitchFamily="2" charset="2"/>
              <a:buChar char="Ø"/>
              <a:tabLst/>
              <a:defRPr/>
            </a:pPr>
            <a:r>
              <a:rPr kumimoji="0" lang="en-US" sz="1900" b="0" i="0" u="none" strike="noStrike" kern="1200" cap="none" spc="0" normalizeH="0" baseline="0" noProof="0" dirty="0">
                <a:ln>
                  <a:noFill/>
                </a:ln>
                <a:solidFill>
                  <a:srgbClr val="33689D"/>
                </a:solidFill>
                <a:effectLst/>
                <a:uLnTx/>
                <a:uFillTx/>
                <a:latin typeface="Trebuchet MS"/>
                <a:ea typeface="+mn-ea"/>
                <a:cs typeface="+mn-cs"/>
              </a:rPr>
              <a:t>the individual’s or team’s ability to work effectively?</a:t>
            </a:r>
          </a:p>
          <a:p>
            <a:pPr marL="731520" marR="0" lvl="1" indent="-274320" algn="l" defTabSz="914400" rtl="0" eaLnBrk="1" fontAlgn="auto" latinLnBrk="0" hangingPunct="1">
              <a:lnSpc>
                <a:spcPct val="95000"/>
              </a:lnSpc>
              <a:spcBef>
                <a:spcPts val="500"/>
              </a:spcBef>
              <a:spcAft>
                <a:spcPts val="0"/>
              </a:spcAft>
              <a:buClr>
                <a:srgbClr val="2A5681"/>
              </a:buClr>
              <a:buSzTx/>
              <a:buFont typeface="Wingdings" panose="05000000000000000000" pitchFamily="2" charset="2"/>
              <a:buChar char="Ø"/>
              <a:tabLst/>
              <a:defRPr/>
            </a:pPr>
            <a:r>
              <a:rPr kumimoji="0" lang="en-US" sz="1900" b="0" i="0" u="none" strike="noStrike" kern="1200" cap="none" spc="0" normalizeH="0" baseline="0" noProof="0" dirty="0">
                <a:ln>
                  <a:noFill/>
                </a:ln>
                <a:solidFill>
                  <a:srgbClr val="33689D"/>
                </a:solidFill>
                <a:effectLst/>
                <a:uLnTx/>
                <a:uFillTx/>
                <a:latin typeface="Trebuchet MS"/>
                <a:ea typeface="+mn-ea"/>
                <a:cs typeface="+mn-cs"/>
              </a:rPr>
              <a:t>the organization?</a:t>
            </a:r>
          </a:p>
          <a:p>
            <a:pPr marL="457200" marR="0" lvl="0" indent="-457200" algn="l" defTabSz="914400" rtl="0" eaLnBrk="1" fontAlgn="auto" latinLnBrk="0" hangingPunct="1">
              <a:lnSpc>
                <a:spcPct val="95000"/>
              </a:lnSpc>
              <a:spcBef>
                <a:spcPts val="1800"/>
              </a:spcBef>
              <a:spcAft>
                <a:spcPts val="0"/>
              </a:spcAft>
              <a:buClr>
                <a:srgbClr val="0074BF">
                  <a:lumMod val="75000"/>
                </a:srgbClr>
              </a:buClr>
              <a:buSzPct val="120000"/>
              <a:buFont typeface="+mj-lt"/>
              <a:buAutoNum type="arabicPeriod"/>
              <a:tabLst/>
              <a:defRPr/>
            </a:pPr>
            <a:r>
              <a:rPr kumimoji="0" lang="en-US" sz="2200" b="1" i="0" u="none" strike="noStrike" kern="1200" cap="none" spc="0" normalizeH="0" baseline="0" noProof="0" dirty="0">
                <a:ln>
                  <a:noFill/>
                </a:ln>
                <a:solidFill>
                  <a:srgbClr val="0074BF">
                    <a:lumMod val="50000"/>
                  </a:srgbClr>
                </a:solidFill>
                <a:effectLst/>
                <a:uLnTx/>
                <a:uFillTx/>
                <a:latin typeface="Trebuchet MS"/>
                <a:ea typeface="+mn-ea"/>
                <a:cs typeface="+mn-cs"/>
              </a:rPr>
              <a:t>What are some potential benefits of a harassment-free workplace?</a:t>
            </a:r>
          </a:p>
        </p:txBody>
      </p:sp>
    </p:spTree>
    <p:extLst>
      <p:ext uri="{BB962C8B-B14F-4D97-AF65-F5344CB8AC3E}">
        <p14:creationId xmlns:p14="http://schemas.microsoft.com/office/powerpoint/2010/main" val="780241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1</a:t>
            </a:r>
          </a:p>
        </p:txBody>
      </p:sp>
      <p:sp>
        <p:nvSpPr>
          <p:cNvPr id="3" name="Text Placeholder 2"/>
          <p:cNvSpPr>
            <a:spLocks noGrp="1"/>
          </p:cNvSpPr>
          <p:nvPr>
            <p:ph type="body" idx="1"/>
          </p:nvPr>
        </p:nvSpPr>
        <p:spPr/>
        <p:txBody>
          <a:bodyPr/>
          <a:lstStyle/>
          <a:p>
            <a:pPr algn="ctr"/>
            <a:r>
              <a:rPr lang="en-US" dirty="0"/>
              <a:t>Out of Line</a:t>
            </a:r>
          </a:p>
        </p:txBody>
      </p:sp>
    </p:spTree>
    <p:extLst>
      <p:ext uri="{BB962C8B-B14F-4D97-AF65-F5344CB8AC3E}">
        <p14:creationId xmlns:p14="http://schemas.microsoft.com/office/powerpoint/2010/main" val="4153089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Out of Line</a:t>
            </a:r>
          </a:p>
        </p:txBody>
      </p:sp>
      <p:sp>
        <p:nvSpPr>
          <p:cNvPr id="4" name="Text Placeholder 3"/>
          <p:cNvSpPr>
            <a:spLocks noGrp="1"/>
          </p:cNvSpPr>
          <p:nvPr>
            <p:ph type="body" sz="half" idx="2"/>
          </p:nvPr>
        </p:nvSpPr>
        <p:spPr>
          <a:xfrm flipH="1">
            <a:off x="629837" y="1885950"/>
            <a:ext cx="7733112" cy="3533543"/>
          </a:xfrm>
        </p:spPr>
        <p:txBody>
          <a:bodyPr>
            <a:normAutofit/>
          </a:bodyPr>
          <a:lstStyle/>
          <a:p>
            <a:r>
              <a:rPr lang="en-US" dirty="0"/>
              <a:t>    </a:t>
            </a:r>
            <a:r>
              <a:rPr lang="en-US" dirty="0">
                <a:solidFill>
                  <a:srgbClr val="003A60"/>
                </a:solidFill>
              </a:rPr>
              <a:t>Over the past few weeks, Kendra has been working with her manager Yosef to learn how to code technical data. Whenever they are alone, Yosef stands a little too close to Kendra and has started touching her hand and shoulders while they talk. When he asked her to have dinner with him last week, she told him she’s not interested.</a:t>
            </a:r>
          </a:p>
          <a:p>
            <a:r>
              <a:rPr lang="en-US" dirty="0">
                <a:solidFill>
                  <a:srgbClr val="003A60"/>
                </a:solidFill>
              </a:rPr>
              <a:t>Today, Yosef asks Kendra to come to his office and again asks her out. When she starts to refuse, he quickly interrupts and suggests that if she stops “playing hard to get” he could approve her to move to the next level more quickly. </a:t>
            </a:r>
          </a:p>
        </p:txBody>
      </p:sp>
    </p:spTree>
    <p:extLst>
      <p:ext uri="{BB962C8B-B14F-4D97-AF65-F5344CB8AC3E}">
        <p14:creationId xmlns:p14="http://schemas.microsoft.com/office/powerpoint/2010/main" val="3808525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CB892-9C4A-4221-A32B-B580F02D78A9}"/>
              </a:ext>
            </a:extLst>
          </p:cNvPr>
          <p:cNvSpPr>
            <a:spLocks noGrp="1"/>
          </p:cNvSpPr>
          <p:nvPr>
            <p:ph type="title"/>
          </p:nvPr>
        </p:nvSpPr>
        <p:spPr/>
        <p:txBody>
          <a:bodyPr/>
          <a:lstStyle/>
          <a:p>
            <a:r>
              <a:rPr lang="en-CA" dirty="0"/>
              <a:t>What Do You Think? </a:t>
            </a:r>
            <a:endParaRPr lang="en-US" dirty="0"/>
          </a:p>
        </p:txBody>
      </p:sp>
      <p:sp>
        <p:nvSpPr>
          <p:cNvPr id="3" name="Content Placeholder 2"/>
          <p:cNvSpPr>
            <a:spLocks noGrp="1"/>
          </p:cNvSpPr>
          <p:nvPr>
            <p:ph type="body" sz="quarter" idx="10"/>
          </p:nvPr>
        </p:nvSpPr>
        <p:spPr/>
        <p:txBody>
          <a:bodyPr/>
          <a:lstStyle/>
          <a:p>
            <a:r>
              <a:rPr lang="en-US" dirty="0"/>
              <a:t>Could this be considered unlawful harassment?</a:t>
            </a:r>
          </a:p>
          <a:p>
            <a:r>
              <a:rPr lang="en-US" dirty="0"/>
              <a:t>What if the manager had been a woman and the person being harassed was a man? </a:t>
            </a:r>
          </a:p>
          <a:p>
            <a:r>
              <a:rPr lang="en-US" dirty="0"/>
              <a:t>What if both parties were the same sex?</a:t>
            </a:r>
          </a:p>
        </p:txBody>
      </p:sp>
    </p:spTree>
    <p:extLst>
      <p:ext uri="{BB962C8B-B14F-4D97-AF65-F5344CB8AC3E}">
        <p14:creationId xmlns:p14="http://schemas.microsoft.com/office/powerpoint/2010/main" val="889913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Quid Pro Quo Sexual Harassment</a:t>
            </a:r>
          </a:p>
        </p:txBody>
      </p:sp>
      <p:sp>
        <p:nvSpPr>
          <p:cNvPr id="3" name="Content Placeholder 2"/>
          <p:cNvSpPr>
            <a:spLocks noGrp="1"/>
          </p:cNvSpPr>
          <p:nvPr>
            <p:ph idx="1"/>
          </p:nvPr>
        </p:nvSpPr>
        <p:spPr>
          <a:xfrm>
            <a:off x="628650" y="1608058"/>
            <a:ext cx="8070850" cy="4568905"/>
          </a:xfrm>
        </p:spPr>
        <p:txBody>
          <a:bodyPr/>
          <a:lstStyle/>
          <a:p>
            <a:r>
              <a:rPr lang="en-US" dirty="0"/>
              <a:t>“Quid Pro Quo” = “This for that”</a:t>
            </a:r>
          </a:p>
          <a:p>
            <a:pPr lvl="1"/>
            <a:r>
              <a:rPr lang="en-US" dirty="0"/>
              <a:t>The harasser is typically a manager or person of authority</a:t>
            </a:r>
          </a:p>
          <a:p>
            <a:pPr lvl="1"/>
            <a:r>
              <a:rPr lang="en-US" dirty="0"/>
              <a:t>Occurs when agreeing to or rejection of the harassing behavior could result in a tangible employment action such as hiring, firing, promotions</a:t>
            </a:r>
          </a:p>
          <a:p>
            <a:pPr lvl="1"/>
            <a:r>
              <a:rPr lang="en-US" dirty="0"/>
              <a:t>Even a single incident, if severe enough, can be evidence of unlawful harassment</a:t>
            </a:r>
          </a:p>
          <a:p>
            <a:r>
              <a:rPr lang="en-US" dirty="0"/>
              <a:t>Sexual harassment </a:t>
            </a:r>
            <a:r>
              <a:rPr lang="en-US" dirty="0">
                <a:solidFill>
                  <a:srgbClr val="003A60"/>
                </a:solidFill>
              </a:rPr>
              <a:t>includes situations in which an employee is subjected to unwelcome comments, advances, or gestures because of his or her sex </a:t>
            </a:r>
          </a:p>
          <a:p>
            <a:pPr lvl="1"/>
            <a:r>
              <a:rPr lang="en-US" dirty="0">
                <a:solidFill>
                  <a:srgbClr val="003A60"/>
                </a:solidFill>
              </a:rPr>
              <a:t>Makes it difficult for the person being harassed to do their job</a:t>
            </a:r>
          </a:p>
          <a:p>
            <a:pPr lvl="1"/>
            <a:r>
              <a:rPr lang="en-US" dirty="0">
                <a:solidFill>
                  <a:srgbClr val="003A60"/>
                </a:solidFill>
              </a:rPr>
              <a:t>Creates an offensive or intimidating work environment</a:t>
            </a:r>
          </a:p>
        </p:txBody>
      </p:sp>
    </p:spTree>
    <p:extLst>
      <p:ext uri="{BB962C8B-B14F-4D97-AF65-F5344CB8AC3E}">
        <p14:creationId xmlns:p14="http://schemas.microsoft.com/office/powerpoint/2010/main" val="3479754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2</a:t>
            </a:r>
          </a:p>
        </p:txBody>
      </p:sp>
      <p:sp>
        <p:nvSpPr>
          <p:cNvPr id="3" name="Text Placeholder 2"/>
          <p:cNvSpPr>
            <a:spLocks noGrp="1"/>
          </p:cNvSpPr>
          <p:nvPr>
            <p:ph type="body" idx="1"/>
          </p:nvPr>
        </p:nvSpPr>
        <p:spPr/>
        <p:txBody>
          <a:bodyPr/>
          <a:lstStyle/>
          <a:p>
            <a:pPr algn="ctr"/>
            <a:r>
              <a:rPr lang="en-US" dirty="0"/>
              <a:t>Same Thing, Different Day</a:t>
            </a:r>
          </a:p>
        </p:txBody>
      </p:sp>
    </p:spTree>
    <p:extLst>
      <p:ext uri="{BB962C8B-B14F-4D97-AF65-F5344CB8AC3E}">
        <p14:creationId xmlns:p14="http://schemas.microsoft.com/office/powerpoint/2010/main" val="2594027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Same Thing, Different Day</a:t>
            </a:r>
          </a:p>
        </p:txBody>
      </p:sp>
      <p:sp>
        <p:nvSpPr>
          <p:cNvPr id="4" name="Text Placeholder 3"/>
          <p:cNvSpPr>
            <a:spLocks noGrp="1"/>
          </p:cNvSpPr>
          <p:nvPr>
            <p:ph type="body" sz="half" idx="2"/>
          </p:nvPr>
        </p:nvSpPr>
        <p:spPr>
          <a:xfrm flipH="1">
            <a:off x="629837" y="1885950"/>
            <a:ext cx="7900845" cy="3232460"/>
          </a:xfrm>
        </p:spPr>
        <p:txBody>
          <a:bodyPr>
            <a:normAutofit/>
          </a:bodyPr>
          <a:lstStyle/>
          <a:p>
            <a:r>
              <a:rPr lang="en-US" dirty="0">
                <a:solidFill>
                  <a:srgbClr val="003A60"/>
                </a:solidFill>
              </a:rPr>
              <a:t>Jorge is quietly working on a complex wiring project. Suddenly, his coworker Max rushes toward him and, as he does frequently, starts screaming loudly at him. Today, it is about an error Jorge made in finishing out the electrical work the other day.  Max is furious that he is going to have to re-do Jorge’s work.  He gets closer and closer to Jorge’s face, continuing to yell and call him names including several racial slurs. </a:t>
            </a:r>
          </a:p>
          <a:p>
            <a:r>
              <a:rPr lang="en-US" dirty="0">
                <a:solidFill>
                  <a:srgbClr val="003A60"/>
                </a:solidFill>
              </a:rPr>
              <a:t>Without waiting for Jorge’s response, Max storms away, exclaiming how he will never again trust a gay Hispanic to do the job right.</a:t>
            </a:r>
          </a:p>
        </p:txBody>
      </p:sp>
    </p:spTree>
    <p:extLst>
      <p:ext uri="{BB962C8B-B14F-4D97-AF65-F5344CB8AC3E}">
        <p14:creationId xmlns:p14="http://schemas.microsoft.com/office/powerpoint/2010/main" val="2365830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D0BC19-E42A-46DE-A8E9-A98FD30B1AE3}"/>
              </a:ext>
            </a:extLst>
          </p:cNvPr>
          <p:cNvSpPr>
            <a:spLocks noGrp="1"/>
          </p:cNvSpPr>
          <p:nvPr>
            <p:ph type="title"/>
          </p:nvPr>
        </p:nvSpPr>
        <p:spPr/>
        <p:txBody>
          <a:bodyPr/>
          <a:lstStyle/>
          <a:p>
            <a:r>
              <a:rPr lang="en-CA" dirty="0"/>
              <a:t>What Do You Think?  </a:t>
            </a:r>
            <a:endParaRPr lang="en-US" dirty="0"/>
          </a:p>
        </p:txBody>
      </p:sp>
      <p:sp>
        <p:nvSpPr>
          <p:cNvPr id="7" name="Text Placeholder 6">
            <a:extLst>
              <a:ext uri="{FF2B5EF4-FFF2-40B4-BE49-F238E27FC236}">
                <a16:creationId xmlns:a16="http://schemas.microsoft.com/office/drawing/2014/main" id="{F3D152BA-8927-46BD-8676-32DFB38C818C}"/>
              </a:ext>
            </a:extLst>
          </p:cNvPr>
          <p:cNvSpPr>
            <a:spLocks noGrp="1"/>
          </p:cNvSpPr>
          <p:nvPr>
            <p:ph type="body" sz="quarter" idx="10"/>
          </p:nvPr>
        </p:nvSpPr>
        <p:spPr/>
        <p:txBody>
          <a:bodyPr/>
          <a:lstStyle/>
          <a:p>
            <a:pPr marL="457200" marR="0" lvl="0" indent="-457200" algn="l" defTabSz="914400" rtl="0" eaLnBrk="1" fontAlgn="auto" latinLnBrk="0" hangingPunct="1">
              <a:lnSpc>
                <a:spcPct val="95000"/>
              </a:lnSpc>
              <a:spcBef>
                <a:spcPts val="1800"/>
              </a:spcBef>
              <a:spcAft>
                <a:spcPts val="0"/>
              </a:spcAft>
              <a:buClr>
                <a:srgbClr val="0074BF">
                  <a:lumMod val="75000"/>
                </a:srgbClr>
              </a:buClr>
              <a:buSzPct val="120000"/>
              <a:buFont typeface="+mj-lt"/>
              <a:buAutoNum type="arabicPeriod"/>
              <a:tabLst/>
              <a:defRPr/>
            </a:pPr>
            <a:r>
              <a:rPr kumimoji="0" lang="en-US" sz="2200" b="1" i="0" u="none" strike="noStrike" kern="1200" cap="none" spc="0" normalizeH="0" baseline="0" noProof="0" dirty="0">
                <a:ln>
                  <a:noFill/>
                </a:ln>
                <a:solidFill>
                  <a:srgbClr val="0074BF">
                    <a:lumMod val="50000"/>
                  </a:srgbClr>
                </a:solidFill>
                <a:effectLst/>
                <a:uLnTx/>
                <a:uFillTx/>
                <a:latin typeface="Trebuchet MS"/>
                <a:ea typeface="+mn-ea"/>
                <a:cs typeface="+mn-cs"/>
              </a:rPr>
              <a:t>Consider Max’s behavior. What are some indicators that he is unlawfully harassing Jorge?</a:t>
            </a:r>
          </a:p>
          <a:p>
            <a:pPr marL="457200" marR="0" lvl="0" indent="-457200" algn="l" defTabSz="914400" rtl="0" eaLnBrk="1" fontAlgn="auto" latinLnBrk="0" hangingPunct="1">
              <a:lnSpc>
                <a:spcPct val="95000"/>
              </a:lnSpc>
              <a:spcBef>
                <a:spcPts val="1800"/>
              </a:spcBef>
              <a:spcAft>
                <a:spcPts val="0"/>
              </a:spcAft>
              <a:buClr>
                <a:srgbClr val="0074BF">
                  <a:lumMod val="75000"/>
                </a:srgbClr>
              </a:buClr>
              <a:buSzPct val="120000"/>
              <a:buFont typeface="+mj-lt"/>
              <a:buAutoNum type="arabicPeriod"/>
              <a:tabLst/>
              <a:defRPr/>
            </a:pPr>
            <a:r>
              <a:rPr kumimoji="0" lang="en-US" sz="2200" b="1" i="0" u="none" strike="noStrike" kern="1200" cap="none" spc="0" normalizeH="0" baseline="0" noProof="0" dirty="0">
                <a:ln>
                  <a:noFill/>
                </a:ln>
                <a:solidFill>
                  <a:srgbClr val="0074BF">
                    <a:lumMod val="50000"/>
                  </a:srgbClr>
                </a:solidFill>
                <a:effectLst/>
                <a:uLnTx/>
                <a:uFillTx/>
                <a:latin typeface="Trebuchet MS"/>
                <a:ea typeface="+mn-ea"/>
                <a:cs typeface="+mn-cs"/>
              </a:rPr>
              <a:t>Is Jorge at fault here?</a:t>
            </a:r>
          </a:p>
          <a:p>
            <a:pPr marL="457200" marR="0" lvl="0" indent="-457200" algn="l" defTabSz="914400" rtl="0" eaLnBrk="1" fontAlgn="auto" latinLnBrk="0" hangingPunct="1">
              <a:lnSpc>
                <a:spcPct val="95000"/>
              </a:lnSpc>
              <a:spcBef>
                <a:spcPts val="1800"/>
              </a:spcBef>
              <a:spcAft>
                <a:spcPts val="0"/>
              </a:spcAft>
              <a:buClr>
                <a:srgbClr val="0074BF">
                  <a:lumMod val="75000"/>
                </a:srgbClr>
              </a:buClr>
              <a:buSzPct val="120000"/>
              <a:buFont typeface="+mj-lt"/>
              <a:buAutoNum type="arabicPeriod"/>
              <a:tabLst/>
              <a:defRPr/>
            </a:pPr>
            <a:r>
              <a:rPr kumimoji="0" lang="en-US" sz="2200" b="1" i="0" u="none" strike="noStrike" kern="1200" cap="none" spc="0" normalizeH="0" baseline="0" noProof="0" dirty="0">
                <a:ln>
                  <a:noFill/>
                </a:ln>
                <a:solidFill>
                  <a:srgbClr val="0074BF">
                    <a:lumMod val="50000"/>
                  </a:srgbClr>
                </a:solidFill>
                <a:effectLst/>
                <a:uLnTx/>
                <a:uFillTx/>
                <a:latin typeface="Trebuchet MS"/>
                <a:ea typeface="+mn-ea"/>
                <a:cs typeface="+mn-cs"/>
              </a:rPr>
              <a:t>What impact might this behavior have on other employees or apprentices who witness the harassment? </a:t>
            </a:r>
          </a:p>
        </p:txBody>
      </p:sp>
    </p:spTree>
    <p:extLst>
      <p:ext uri="{BB962C8B-B14F-4D97-AF65-F5344CB8AC3E}">
        <p14:creationId xmlns:p14="http://schemas.microsoft.com/office/powerpoint/2010/main" val="3226546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7"/>
            <a:ext cx="8180813" cy="973112"/>
          </a:xfrm>
        </p:spPr>
        <p:txBody>
          <a:bodyPr/>
          <a:lstStyle/>
          <a:p>
            <a:r>
              <a:rPr lang="en-US" dirty="0"/>
              <a:t>Witnesses and Bystanders May Also Be Impacted</a:t>
            </a:r>
          </a:p>
        </p:txBody>
      </p:sp>
      <p:sp>
        <p:nvSpPr>
          <p:cNvPr id="6" name="Content Placeholder 2"/>
          <p:cNvSpPr>
            <a:spLocks noGrp="1"/>
          </p:cNvSpPr>
          <p:nvPr>
            <p:ph sz="half" idx="2"/>
          </p:nvPr>
        </p:nvSpPr>
        <p:spPr>
          <a:xfrm>
            <a:off x="429683" y="1631139"/>
            <a:ext cx="3886200" cy="4476325"/>
          </a:xfrm>
        </p:spPr>
        <p:txBody>
          <a:bodyPr>
            <a:normAutofit fontScale="92500"/>
          </a:bodyPr>
          <a:lstStyle/>
          <a:p>
            <a:r>
              <a:rPr lang="en-US" dirty="0"/>
              <a:t>When harassment occurs, it has a negative impact on individuals, teams, and the organization as a whole.</a:t>
            </a:r>
          </a:p>
          <a:p>
            <a:r>
              <a:rPr lang="en-US" dirty="0"/>
              <a:t>Other employees who witness the harassment or become aware of it may also feel intimidated or anxious.  </a:t>
            </a:r>
          </a:p>
          <a:p>
            <a:r>
              <a:rPr lang="en-US" dirty="0"/>
              <a:t>This can negatively impact work performance, morale, and apprentice retention.</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168" y="2288337"/>
            <a:ext cx="4173878" cy="2775628"/>
          </a:xfrm>
          <a:prstGeom prst="rect">
            <a:avLst/>
          </a:prstGeom>
          <a:ln w="57150" cmpd="sng">
            <a:solidFill>
              <a:srgbClr val="A5A5A5"/>
            </a:solidFill>
          </a:ln>
        </p:spPr>
      </p:pic>
    </p:spTree>
    <p:extLst>
      <p:ext uri="{BB962C8B-B14F-4D97-AF65-F5344CB8AC3E}">
        <p14:creationId xmlns:p14="http://schemas.microsoft.com/office/powerpoint/2010/main" val="643062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3</a:t>
            </a:r>
          </a:p>
        </p:txBody>
      </p:sp>
      <p:sp>
        <p:nvSpPr>
          <p:cNvPr id="3" name="Text Placeholder 2"/>
          <p:cNvSpPr>
            <a:spLocks noGrp="1"/>
          </p:cNvSpPr>
          <p:nvPr>
            <p:ph type="body" idx="1"/>
          </p:nvPr>
        </p:nvSpPr>
        <p:spPr/>
        <p:txBody>
          <a:bodyPr/>
          <a:lstStyle/>
          <a:p>
            <a:pPr algn="ctr"/>
            <a:r>
              <a:rPr lang="en-US" dirty="0"/>
              <a:t>“Harmless” Talk</a:t>
            </a:r>
          </a:p>
        </p:txBody>
      </p:sp>
    </p:spTree>
    <p:extLst>
      <p:ext uri="{BB962C8B-B14F-4D97-AF65-F5344CB8AC3E}">
        <p14:creationId xmlns:p14="http://schemas.microsoft.com/office/powerpoint/2010/main" val="2122848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4" name="Rectangle 3"/>
          <p:cNvSpPr/>
          <p:nvPr/>
        </p:nvSpPr>
        <p:spPr>
          <a:xfrm>
            <a:off x="736600" y="4718940"/>
            <a:ext cx="7721600" cy="1200329"/>
          </a:xfrm>
          <a:prstGeom prst="rect">
            <a:avLst/>
          </a:prstGeom>
        </p:spPr>
        <p:txBody>
          <a:bodyPr wrap="square">
            <a:spAutoFit/>
          </a:bodyPr>
          <a:lstStyle/>
          <a:p>
            <a:pPr marL="285750" indent="-285750">
              <a:buFont typeface="Wingdings" charset="2"/>
              <a:buChar char="Ø"/>
              <a:tabLst>
                <a:tab pos="1320800" algn="l"/>
                <a:tab pos="1485900" algn="l"/>
              </a:tabLst>
            </a:pPr>
            <a:r>
              <a:rPr lang="en-US" dirty="0">
                <a:solidFill>
                  <a:srgbClr val="003A60"/>
                </a:solidFill>
              </a:rPr>
              <a:t>Harassment can </a:t>
            </a:r>
            <a:r>
              <a:rPr lang="en-US" dirty="0">
                <a:solidFill>
                  <a:schemeClr val="accent5">
                    <a:lumMod val="50000"/>
                  </a:schemeClr>
                </a:solidFill>
              </a:rPr>
              <a:t>happen to anyone, in any company.</a:t>
            </a:r>
          </a:p>
          <a:p>
            <a:pPr>
              <a:tabLst>
                <a:tab pos="1320800" algn="l"/>
                <a:tab pos="1485900" algn="l"/>
              </a:tabLst>
            </a:pPr>
            <a:endParaRPr lang="en-US" dirty="0">
              <a:solidFill>
                <a:schemeClr val="accent5">
                  <a:lumMod val="50000"/>
                </a:schemeClr>
              </a:solidFill>
            </a:endParaRPr>
          </a:p>
          <a:p>
            <a:pPr marL="285750" indent="-285750">
              <a:buFont typeface="Wingdings" charset="2"/>
              <a:buChar char="Ø"/>
              <a:tabLst>
                <a:tab pos="1320800" algn="l"/>
                <a:tab pos="1485900" algn="l"/>
              </a:tabLst>
            </a:pPr>
            <a:r>
              <a:rPr lang="en-US" dirty="0">
                <a:solidFill>
                  <a:srgbClr val="003A60"/>
                </a:solidFill>
              </a:rPr>
              <a:t>Harassment can occur in many different contexts and can target people from many different backgrounds.</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32646"/>
          <a:stretch/>
        </p:blipFill>
        <p:spPr>
          <a:xfrm>
            <a:off x="1432477" y="1728439"/>
            <a:ext cx="6312791" cy="2780752"/>
          </a:xfrm>
          <a:prstGeom prst="rect">
            <a:avLst/>
          </a:prstGeom>
          <a:ln w="57150" cmpd="sng">
            <a:solidFill>
              <a:srgbClr val="44546A"/>
            </a:solidFill>
          </a:ln>
        </p:spPr>
      </p:pic>
    </p:spTree>
    <p:extLst>
      <p:ext uri="{BB962C8B-B14F-4D97-AF65-F5344CB8AC3E}">
        <p14:creationId xmlns:p14="http://schemas.microsoft.com/office/powerpoint/2010/main" val="549092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“Harmless” Talk</a:t>
            </a:r>
          </a:p>
        </p:txBody>
      </p:sp>
      <p:sp>
        <p:nvSpPr>
          <p:cNvPr id="4" name="Text Placeholder 3"/>
          <p:cNvSpPr>
            <a:spLocks noGrp="1"/>
          </p:cNvSpPr>
          <p:nvPr>
            <p:ph type="body" sz="half" idx="2"/>
          </p:nvPr>
        </p:nvSpPr>
        <p:spPr/>
        <p:txBody>
          <a:bodyPr>
            <a:normAutofit fontScale="85000" lnSpcReduction="10000"/>
          </a:bodyPr>
          <a:lstStyle/>
          <a:p>
            <a:r>
              <a:rPr lang="en-US" dirty="0" err="1">
                <a:solidFill>
                  <a:schemeClr val="accent1">
                    <a:lumMod val="75000"/>
                  </a:schemeClr>
                </a:solidFill>
              </a:rPr>
              <a:t>Karishma</a:t>
            </a:r>
            <a:r>
              <a:rPr lang="en-US" dirty="0">
                <a:solidFill>
                  <a:schemeClr val="accent1">
                    <a:lumMod val="75000"/>
                  </a:schemeClr>
                </a:solidFill>
              </a:rPr>
              <a:t>, </a:t>
            </a:r>
            <a:r>
              <a:rPr lang="en-US" dirty="0" err="1">
                <a:solidFill>
                  <a:schemeClr val="accent1">
                    <a:lumMod val="75000"/>
                  </a:schemeClr>
                </a:solidFill>
              </a:rPr>
              <a:t>Anjie</a:t>
            </a:r>
            <a:r>
              <a:rPr lang="en-US" dirty="0">
                <a:solidFill>
                  <a:schemeClr val="accent1">
                    <a:lumMod val="75000"/>
                  </a:schemeClr>
                </a:solidFill>
              </a:rPr>
              <a:t>, and Chris are apprentices learning to be Computer Numerical Control  (CNC) Operators and Programmers. </a:t>
            </a:r>
            <a:r>
              <a:rPr lang="en-US" dirty="0" err="1">
                <a:solidFill>
                  <a:schemeClr val="accent1">
                    <a:lumMod val="75000"/>
                  </a:schemeClr>
                </a:solidFill>
              </a:rPr>
              <a:t>Karishma</a:t>
            </a:r>
            <a:r>
              <a:rPr lang="en-US" dirty="0">
                <a:solidFill>
                  <a:schemeClr val="accent1">
                    <a:lumMod val="75000"/>
                  </a:schemeClr>
                </a:solidFill>
              </a:rPr>
              <a:t> and </a:t>
            </a:r>
            <a:r>
              <a:rPr lang="en-US" dirty="0" err="1">
                <a:solidFill>
                  <a:schemeClr val="accent1">
                    <a:lumMod val="75000"/>
                  </a:schemeClr>
                </a:solidFill>
              </a:rPr>
              <a:t>Anjie</a:t>
            </a:r>
            <a:r>
              <a:rPr lang="en-US" dirty="0">
                <a:solidFill>
                  <a:schemeClr val="accent1">
                    <a:lumMod val="75000"/>
                  </a:schemeClr>
                </a:solidFill>
              </a:rPr>
              <a:t> are good friends and they regularly go out together on the weekends. At work, they often talk and laugh together about the men they go out with, sometimes loudly sharing intimate details. In her work area, </a:t>
            </a:r>
            <a:r>
              <a:rPr lang="en-US" dirty="0" err="1">
                <a:solidFill>
                  <a:schemeClr val="accent1">
                    <a:lumMod val="75000"/>
                  </a:schemeClr>
                </a:solidFill>
              </a:rPr>
              <a:t>Anjie</a:t>
            </a:r>
            <a:r>
              <a:rPr lang="en-US" dirty="0">
                <a:solidFill>
                  <a:schemeClr val="accent1">
                    <a:lumMod val="75000"/>
                  </a:schemeClr>
                </a:solidFill>
              </a:rPr>
              <a:t> has a picture of the backsides of a line of male dancers. </a:t>
            </a:r>
          </a:p>
          <a:p>
            <a:r>
              <a:rPr lang="en-US" dirty="0">
                <a:solidFill>
                  <a:schemeClr val="accent1">
                    <a:lumMod val="75000"/>
                  </a:schemeClr>
                </a:solidFill>
              </a:rPr>
              <a:t>Chris works near </a:t>
            </a:r>
            <a:r>
              <a:rPr lang="en-US" dirty="0" err="1">
                <a:solidFill>
                  <a:schemeClr val="accent1">
                    <a:lumMod val="75000"/>
                  </a:schemeClr>
                </a:solidFill>
              </a:rPr>
              <a:t>Karishma</a:t>
            </a:r>
            <a:r>
              <a:rPr lang="en-US" dirty="0">
                <a:solidFill>
                  <a:schemeClr val="accent1">
                    <a:lumMod val="75000"/>
                  </a:schemeClr>
                </a:solidFill>
              </a:rPr>
              <a:t> and </a:t>
            </a:r>
            <a:r>
              <a:rPr lang="en-US" dirty="0" err="1">
                <a:solidFill>
                  <a:schemeClr val="accent1">
                    <a:lumMod val="75000"/>
                  </a:schemeClr>
                </a:solidFill>
              </a:rPr>
              <a:t>Anjie</a:t>
            </a:r>
            <a:r>
              <a:rPr lang="en-US" dirty="0">
                <a:solidFill>
                  <a:schemeClr val="accent1">
                    <a:lumMod val="75000"/>
                  </a:schemeClr>
                </a:solidFill>
              </a:rPr>
              <a:t> and can’t avoid overhearing their conversations. This week, he hears </a:t>
            </a:r>
            <a:r>
              <a:rPr lang="en-US" dirty="0" err="1">
                <a:solidFill>
                  <a:schemeClr val="accent1">
                    <a:lumMod val="75000"/>
                  </a:schemeClr>
                </a:solidFill>
              </a:rPr>
              <a:t>Anjie</a:t>
            </a:r>
            <a:r>
              <a:rPr lang="en-US" dirty="0">
                <a:solidFill>
                  <a:schemeClr val="accent1">
                    <a:lumMod val="75000"/>
                  </a:schemeClr>
                </a:solidFill>
              </a:rPr>
              <a:t> making sexual comments while showing </a:t>
            </a:r>
            <a:r>
              <a:rPr lang="en-US" dirty="0" err="1">
                <a:solidFill>
                  <a:schemeClr val="accent1">
                    <a:lumMod val="75000"/>
                  </a:schemeClr>
                </a:solidFill>
              </a:rPr>
              <a:t>Karishma</a:t>
            </a:r>
            <a:r>
              <a:rPr lang="en-US" dirty="0">
                <a:solidFill>
                  <a:schemeClr val="accent1">
                    <a:lumMod val="75000"/>
                  </a:schemeClr>
                </a:solidFill>
              </a:rPr>
              <a:t> some pictures on her phone.</a:t>
            </a:r>
          </a:p>
        </p:txBody>
      </p:sp>
      <p:pic>
        <p:nvPicPr>
          <p:cNvPr id="5" name="Picture Placeholder 4">
            <a:extLst>
              <a:ext uri="{C183D7F6-B498-43B3-948B-1728B52AA6E4}">
                <adec:decorative xmlns:adec="http://schemas.microsoft.com/office/drawing/2017/decorative" val="1"/>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1629" r="5950" b="7099"/>
          <a:stretch/>
        </p:blipFill>
        <p:spPr>
          <a:xfrm>
            <a:off x="5352585" y="2436722"/>
            <a:ext cx="3415912" cy="2882409"/>
          </a:xfrm>
        </p:spPr>
      </p:pic>
    </p:spTree>
    <p:extLst>
      <p:ext uri="{BB962C8B-B14F-4D97-AF65-F5344CB8AC3E}">
        <p14:creationId xmlns:p14="http://schemas.microsoft.com/office/powerpoint/2010/main" val="4156405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73C5C6-43A3-4566-9490-B47F94BF8C56}"/>
              </a:ext>
            </a:extLst>
          </p:cNvPr>
          <p:cNvSpPr>
            <a:spLocks noGrp="1"/>
          </p:cNvSpPr>
          <p:nvPr>
            <p:ph type="title"/>
          </p:nvPr>
        </p:nvSpPr>
        <p:spPr/>
        <p:txBody>
          <a:bodyPr/>
          <a:lstStyle/>
          <a:p>
            <a:r>
              <a:rPr lang="en-CA" dirty="0"/>
              <a:t>What Do You Think?   </a:t>
            </a:r>
            <a:endParaRPr lang="en-US" dirty="0"/>
          </a:p>
        </p:txBody>
      </p:sp>
      <p:sp>
        <p:nvSpPr>
          <p:cNvPr id="3" name="Content Placeholder 2"/>
          <p:cNvSpPr>
            <a:spLocks noGrp="1"/>
          </p:cNvSpPr>
          <p:nvPr>
            <p:ph type="body" sz="quarter" idx="10"/>
          </p:nvPr>
        </p:nvSpPr>
        <p:spPr>
          <a:xfrm>
            <a:off x="527022" y="1988456"/>
            <a:ext cx="8089956" cy="4094843"/>
          </a:xfrm>
        </p:spPr>
        <p:txBody>
          <a:bodyPr/>
          <a:lstStyle/>
          <a:p>
            <a:r>
              <a:rPr lang="en-US" dirty="0"/>
              <a:t>Is </a:t>
            </a:r>
            <a:r>
              <a:rPr lang="en-US" dirty="0" err="1"/>
              <a:t>Anjie</a:t>
            </a:r>
            <a:r>
              <a:rPr lang="en-US" dirty="0"/>
              <a:t> and Karishma’s behavior appropriate in the workplace?</a:t>
            </a:r>
          </a:p>
          <a:p>
            <a:r>
              <a:rPr lang="en-US" dirty="0"/>
              <a:t>Chris is a bystander and is not being targeted.  But could this still be unlawful harassment?  </a:t>
            </a:r>
          </a:p>
          <a:p>
            <a:r>
              <a:rPr lang="en-US" dirty="0"/>
              <a:t>Does it matter if </a:t>
            </a:r>
            <a:r>
              <a:rPr lang="en-US" dirty="0" err="1"/>
              <a:t>Anjie</a:t>
            </a:r>
            <a:r>
              <a:rPr lang="en-US" dirty="0"/>
              <a:t> and Karishma didn’t mean to offend Chris?</a:t>
            </a:r>
          </a:p>
        </p:txBody>
      </p:sp>
    </p:spTree>
    <p:extLst>
      <p:ext uri="{BB962C8B-B14F-4D97-AF65-F5344CB8AC3E}">
        <p14:creationId xmlns:p14="http://schemas.microsoft.com/office/powerpoint/2010/main" val="847237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Hostile Environment Harassment</a:t>
            </a:r>
          </a:p>
        </p:txBody>
      </p:sp>
      <p:sp>
        <p:nvSpPr>
          <p:cNvPr id="3" name="Content Placeholder 2"/>
          <p:cNvSpPr>
            <a:spLocks noGrp="1"/>
          </p:cNvSpPr>
          <p:nvPr>
            <p:ph sz="half" idx="1"/>
          </p:nvPr>
        </p:nvSpPr>
        <p:spPr>
          <a:xfrm>
            <a:off x="628650" y="1611436"/>
            <a:ext cx="4507794" cy="4563586"/>
          </a:xfrm>
        </p:spPr>
        <p:txBody>
          <a:bodyPr>
            <a:normAutofit fontScale="85000" lnSpcReduction="10000"/>
          </a:bodyPr>
          <a:lstStyle/>
          <a:p>
            <a:r>
              <a:rPr lang="en-US" dirty="0"/>
              <a:t>Hostile environment harassment involves unwelcome verbal or physical conduct based on a protected characteristic that significantly interferes with an individual's job performance or creates an intimidating, hostile, or offensive work environment. </a:t>
            </a:r>
          </a:p>
          <a:p>
            <a:r>
              <a:rPr lang="en-US" dirty="0"/>
              <a:t>Behavior does not have to be directly targeted at any particular individual. </a:t>
            </a:r>
          </a:p>
          <a:p>
            <a:r>
              <a:rPr lang="en-US" dirty="0"/>
              <a:t>A hostile work environment can affect the apprentice’s ability to work effectively, or even the effectiveness of the whole team. </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0407" y="2326739"/>
            <a:ext cx="3436351" cy="2282748"/>
          </a:xfrm>
          <a:prstGeom prst="rect">
            <a:avLst/>
          </a:prstGeom>
          <a:ln w="57150" cmpd="sng">
            <a:solidFill>
              <a:srgbClr val="A5A5A5"/>
            </a:solidFill>
          </a:ln>
        </p:spPr>
      </p:pic>
    </p:spTree>
    <p:extLst>
      <p:ext uri="{BB962C8B-B14F-4D97-AF65-F5344CB8AC3E}">
        <p14:creationId xmlns:p14="http://schemas.microsoft.com/office/powerpoint/2010/main" val="126842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Intent Doesn’t Matter</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a:t>Regardless of whether one person intends to offend another, a behavior can be considered unlawful harassment if it is unwelcome and has the effect of offending a reasonable person in the position of the person subjected to it.</a:t>
            </a:r>
          </a:p>
          <a:p>
            <a:r>
              <a:rPr lang="en-US" dirty="0"/>
              <a:t>Clear communication that the behavior is inappropriate is often one of the most effective ways of stopping it.</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9570" y="2061139"/>
            <a:ext cx="3856536" cy="2574600"/>
          </a:xfrm>
          <a:prstGeom prst="rect">
            <a:avLst/>
          </a:prstGeom>
          <a:ln w="57150" cmpd="sng">
            <a:solidFill>
              <a:srgbClr val="A5A5A5"/>
            </a:solidFill>
          </a:ln>
        </p:spPr>
      </p:pic>
    </p:spTree>
    <p:extLst>
      <p:ext uri="{BB962C8B-B14F-4D97-AF65-F5344CB8AC3E}">
        <p14:creationId xmlns:p14="http://schemas.microsoft.com/office/powerpoint/2010/main" val="140639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4</a:t>
            </a:r>
          </a:p>
        </p:txBody>
      </p:sp>
      <p:sp>
        <p:nvSpPr>
          <p:cNvPr id="3" name="Text Placeholder 2"/>
          <p:cNvSpPr>
            <a:spLocks noGrp="1"/>
          </p:cNvSpPr>
          <p:nvPr>
            <p:ph type="body" idx="1"/>
          </p:nvPr>
        </p:nvSpPr>
        <p:spPr/>
        <p:txBody>
          <a:bodyPr/>
          <a:lstStyle/>
          <a:p>
            <a:pPr algn="ctr"/>
            <a:r>
              <a:rPr lang="en-US" dirty="0"/>
              <a:t>Out in the Open</a:t>
            </a:r>
          </a:p>
        </p:txBody>
      </p:sp>
    </p:spTree>
    <p:extLst>
      <p:ext uri="{BB962C8B-B14F-4D97-AF65-F5344CB8AC3E}">
        <p14:creationId xmlns:p14="http://schemas.microsoft.com/office/powerpoint/2010/main" val="3796278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Out in the Open</a:t>
            </a:r>
          </a:p>
        </p:txBody>
      </p:sp>
      <p:sp>
        <p:nvSpPr>
          <p:cNvPr id="4" name="Text Placeholder 3"/>
          <p:cNvSpPr>
            <a:spLocks noGrp="1"/>
          </p:cNvSpPr>
          <p:nvPr>
            <p:ph type="body" sz="half" idx="2"/>
          </p:nvPr>
        </p:nvSpPr>
        <p:spPr>
          <a:xfrm flipH="1">
            <a:off x="629836" y="1885950"/>
            <a:ext cx="4590827" cy="4213534"/>
          </a:xfrm>
        </p:spPr>
        <p:txBody>
          <a:bodyPr>
            <a:normAutofit fontScale="92500" lnSpcReduction="10000"/>
          </a:bodyPr>
          <a:lstStyle/>
          <a:p>
            <a:r>
              <a:rPr lang="en-US" dirty="0"/>
              <a:t>    In preparation for gender reassignment, Cameron has recently changed his legal name to Karen and has started to dress in more feminine clothing. Many of Karen’s coworkers have been supportive, but some have not. She expected that things might be a bit awkward, but was taken aback when last week she discovered that two fellow apprentices, Sharon and Rob, have been taking pictures of her and posting them on social media along with negative comments and their ideas on how to “teach Karen how to be a woman.” Now, her coworkers are starting to avoid working with her. </a:t>
            </a:r>
          </a:p>
        </p:txBody>
      </p:sp>
      <p:pic>
        <p:nvPicPr>
          <p:cNvPr id="5" name="Picture Placeholder 4">
            <a:extLst>
              <a:ext uri="{C183D7F6-B498-43B3-948B-1728B52AA6E4}">
                <adec:decorative xmlns:adec="http://schemas.microsoft.com/office/drawing/2017/decorative" val="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flipH="1">
            <a:off x="5570657" y="2057762"/>
            <a:ext cx="2990070" cy="3643135"/>
          </a:xfrm>
        </p:spPr>
      </p:pic>
    </p:spTree>
    <p:extLst>
      <p:ext uri="{BB962C8B-B14F-4D97-AF65-F5344CB8AC3E}">
        <p14:creationId xmlns:p14="http://schemas.microsoft.com/office/powerpoint/2010/main" val="3830681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D725F-25D8-41F5-9A6C-892781203F54}"/>
              </a:ext>
            </a:extLst>
          </p:cNvPr>
          <p:cNvSpPr>
            <a:spLocks noGrp="1"/>
          </p:cNvSpPr>
          <p:nvPr>
            <p:ph type="title"/>
          </p:nvPr>
        </p:nvSpPr>
        <p:spPr/>
        <p:txBody>
          <a:bodyPr/>
          <a:lstStyle/>
          <a:p>
            <a:r>
              <a:rPr lang="en-CA" dirty="0"/>
              <a:t>What Do You Think?    </a:t>
            </a:r>
            <a:endParaRPr lang="en-US" dirty="0"/>
          </a:p>
        </p:txBody>
      </p:sp>
      <p:sp>
        <p:nvSpPr>
          <p:cNvPr id="3" name="Content Placeholder 2"/>
          <p:cNvSpPr>
            <a:spLocks noGrp="1"/>
          </p:cNvSpPr>
          <p:nvPr>
            <p:ph type="body" sz="quarter" idx="10"/>
          </p:nvPr>
        </p:nvSpPr>
        <p:spPr>
          <a:xfrm>
            <a:off x="527022" y="2046514"/>
            <a:ext cx="8089956" cy="4036786"/>
          </a:xfrm>
        </p:spPr>
        <p:txBody>
          <a:bodyPr>
            <a:normAutofit/>
          </a:bodyPr>
          <a:lstStyle/>
          <a:p>
            <a:r>
              <a:rPr lang="en-US" dirty="0">
                <a:solidFill>
                  <a:srgbClr val="003A60"/>
                </a:solidFill>
              </a:rPr>
              <a:t>Can unlawful harassment happen online or outside of the workplace?</a:t>
            </a:r>
          </a:p>
          <a:p>
            <a:pPr marL="457200" indent="-457200">
              <a:buFont typeface="+mj-lt"/>
              <a:buAutoNum type="arabicPeriod"/>
            </a:pPr>
            <a:r>
              <a:rPr lang="en-US" dirty="0">
                <a:solidFill>
                  <a:srgbClr val="003A60"/>
                </a:solidFill>
              </a:rPr>
              <a:t>Do you think Sharon and Rob’s behavior is a workplace issue?</a:t>
            </a:r>
          </a:p>
        </p:txBody>
      </p:sp>
    </p:spTree>
    <p:extLst>
      <p:ext uri="{BB962C8B-B14F-4D97-AF65-F5344CB8AC3E}">
        <p14:creationId xmlns:p14="http://schemas.microsoft.com/office/powerpoint/2010/main" val="3847861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7"/>
            <a:ext cx="8009745" cy="973112"/>
          </a:xfrm>
        </p:spPr>
        <p:txBody>
          <a:bodyPr/>
          <a:lstStyle/>
          <a:p>
            <a:r>
              <a:rPr lang="en-US" dirty="0"/>
              <a:t>Unlawful Harassment Can Happen Anytime, Anywhere</a:t>
            </a:r>
          </a:p>
        </p:txBody>
      </p:sp>
      <p:sp>
        <p:nvSpPr>
          <p:cNvPr id="3" name="Content Placeholder 2"/>
          <p:cNvSpPr>
            <a:spLocks noGrp="1"/>
          </p:cNvSpPr>
          <p:nvPr>
            <p:ph idx="1"/>
          </p:nvPr>
        </p:nvSpPr>
        <p:spPr>
          <a:xfrm>
            <a:off x="628650" y="1608058"/>
            <a:ext cx="4325493" cy="4568905"/>
          </a:xfrm>
        </p:spPr>
        <p:txBody>
          <a:bodyPr>
            <a:normAutofit/>
          </a:bodyPr>
          <a:lstStyle/>
          <a:p>
            <a:pPr marL="342900" indent="-342900"/>
            <a:r>
              <a:rPr lang="en-US" dirty="0"/>
              <a:t>Unlawful harassment can happen </a:t>
            </a:r>
          </a:p>
          <a:p>
            <a:pPr lvl="1"/>
            <a:r>
              <a:rPr lang="en-US" dirty="0"/>
              <a:t>On social media</a:t>
            </a:r>
          </a:p>
          <a:p>
            <a:pPr lvl="1"/>
            <a:r>
              <a:rPr lang="en-US" dirty="0"/>
              <a:t>Via text and email</a:t>
            </a:r>
          </a:p>
          <a:p>
            <a:pPr lvl="1"/>
            <a:r>
              <a:rPr lang="en-US" dirty="0"/>
              <a:t>At a social event</a:t>
            </a:r>
          </a:p>
          <a:p>
            <a:pPr lvl="1"/>
            <a:r>
              <a:rPr lang="en-US" dirty="0"/>
              <a:t>While traveling</a:t>
            </a:r>
          </a:p>
          <a:p>
            <a:pPr lvl="1"/>
            <a:r>
              <a:rPr lang="en-US" dirty="0"/>
              <a:t>Outside of work hours</a:t>
            </a:r>
          </a:p>
          <a:p>
            <a:r>
              <a:rPr lang="en-US" dirty="0"/>
              <a:t>It does not have to physically occur in the workplace during work hours to have a negative impact.</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063" y="2403350"/>
            <a:ext cx="3680142" cy="2454654"/>
          </a:xfrm>
          <a:prstGeom prst="rect">
            <a:avLst/>
          </a:prstGeom>
          <a:ln>
            <a:solidFill>
              <a:srgbClr val="2A5681"/>
            </a:solidFill>
          </a:ln>
        </p:spPr>
      </p:pic>
    </p:spTree>
    <p:extLst>
      <p:ext uri="{BB962C8B-B14F-4D97-AF65-F5344CB8AC3E}">
        <p14:creationId xmlns:p14="http://schemas.microsoft.com/office/powerpoint/2010/main" val="3448376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7"/>
            <a:ext cx="8009745" cy="973112"/>
          </a:xfrm>
        </p:spPr>
        <p:txBody>
          <a:bodyPr/>
          <a:lstStyle/>
          <a:p>
            <a:r>
              <a:rPr lang="en-US" dirty="0"/>
              <a:t>Bullying Can Lead to Harassment </a:t>
            </a:r>
          </a:p>
        </p:txBody>
      </p:sp>
      <p:sp>
        <p:nvSpPr>
          <p:cNvPr id="3" name="Content Placeholder 2"/>
          <p:cNvSpPr>
            <a:spLocks noGrp="1"/>
          </p:cNvSpPr>
          <p:nvPr>
            <p:ph idx="1"/>
          </p:nvPr>
        </p:nvSpPr>
        <p:spPr>
          <a:xfrm>
            <a:off x="628650" y="1608058"/>
            <a:ext cx="4325493" cy="4568905"/>
          </a:xfrm>
        </p:spPr>
        <p:txBody>
          <a:bodyPr>
            <a:normAutofit/>
          </a:bodyPr>
          <a:lstStyle/>
          <a:p>
            <a:pPr marL="228600" lvl="1" indent="-274320">
              <a:spcBef>
                <a:spcPts val="1800"/>
              </a:spcBef>
              <a:buSzPct val="90000"/>
              <a:buFont typeface="Wingdings" panose="05000000000000000000" pitchFamily="2" charset="2"/>
              <a:buChar char="Ø"/>
            </a:pPr>
            <a:r>
              <a:rPr lang="en-US" dirty="0">
                <a:solidFill>
                  <a:srgbClr val="003A60"/>
                </a:solidFill>
              </a:rPr>
              <a:t>When an individual or a group of people is disrespected or bullied on the basis of a protected characteristic, </a:t>
            </a:r>
            <a:r>
              <a:rPr lang="en-US" i="0" dirty="0">
                <a:solidFill>
                  <a:srgbClr val="003A60"/>
                </a:solidFill>
              </a:rPr>
              <a:t>the behavior can </a:t>
            </a:r>
            <a:r>
              <a:rPr lang="en-US" b="1" i="0" dirty="0">
                <a:solidFill>
                  <a:srgbClr val="003A60"/>
                </a:solidFill>
              </a:rPr>
              <a:t>escalate</a:t>
            </a:r>
            <a:r>
              <a:rPr lang="en-US" i="0" dirty="0">
                <a:solidFill>
                  <a:srgbClr val="003A60"/>
                </a:solidFill>
              </a:rPr>
              <a:t> and lead to unlawful harassment</a:t>
            </a:r>
          </a:p>
          <a:p>
            <a:pPr marL="228600" lvl="1" indent="-274320">
              <a:spcBef>
                <a:spcPts val="1800"/>
              </a:spcBef>
              <a:buSzPct val="90000"/>
              <a:buFont typeface="Wingdings" panose="05000000000000000000" pitchFamily="2" charset="2"/>
              <a:buChar char="Ø"/>
            </a:pPr>
            <a:r>
              <a:rPr lang="en-US" dirty="0">
                <a:solidFill>
                  <a:srgbClr val="003A60"/>
                </a:solidFill>
              </a:rPr>
              <a:t>Unlawful harassment may result in lawsuits and may jeopardize the apprenticeship program.</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5242" y="2406083"/>
            <a:ext cx="3741395" cy="2499709"/>
          </a:xfrm>
          <a:prstGeom prst="rect">
            <a:avLst/>
          </a:prstGeom>
          <a:ln>
            <a:solidFill>
              <a:srgbClr val="2A5681"/>
            </a:solidFill>
          </a:ln>
        </p:spPr>
      </p:pic>
    </p:spTree>
    <p:extLst>
      <p:ext uri="{BB962C8B-B14F-4D97-AF65-F5344CB8AC3E}">
        <p14:creationId xmlns:p14="http://schemas.microsoft.com/office/powerpoint/2010/main" val="2198743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5</a:t>
            </a:r>
          </a:p>
        </p:txBody>
      </p:sp>
      <p:sp>
        <p:nvSpPr>
          <p:cNvPr id="3" name="Text Placeholder 2"/>
          <p:cNvSpPr>
            <a:spLocks noGrp="1"/>
          </p:cNvSpPr>
          <p:nvPr>
            <p:ph type="body" idx="1"/>
          </p:nvPr>
        </p:nvSpPr>
        <p:spPr/>
        <p:txBody>
          <a:bodyPr/>
          <a:lstStyle/>
          <a:p>
            <a:pPr algn="ctr"/>
            <a:r>
              <a:rPr lang="en-US" dirty="0"/>
              <a:t>Just Let it Go?</a:t>
            </a:r>
          </a:p>
        </p:txBody>
      </p:sp>
    </p:spTree>
    <p:extLst>
      <p:ext uri="{BB962C8B-B14F-4D97-AF65-F5344CB8AC3E}">
        <p14:creationId xmlns:p14="http://schemas.microsoft.com/office/powerpoint/2010/main" val="1732709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Objectives</a:t>
            </a:r>
          </a:p>
        </p:txBody>
      </p:sp>
      <p:sp>
        <p:nvSpPr>
          <p:cNvPr id="5" name="Content Placeholder 4"/>
          <p:cNvSpPr>
            <a:spLocks noGrp="1"/>
          </p:cNvSpPr>
          <p:nvPr>
            <p:ph idx="1"/>
          </p:nvPr>
        </p:nvSpPr>
        <p:spPr/>
        <p:txBody>
          <a:bodyPr>
            <a:normAutofit fontScale="92500" lnSpcReduction="10000"/>
          </a:bodyPr>
          <a:lstStyle/>
          <a:p>
            <a:pPr marL="0" indent="0">
              <a:buNone/>
            </a:pPr>
            <a:r>
              <a:rPr lang="en-US" dirty="0"/>
              <a:t>Upon completion of this training, you will:</a:t>
            </a:r>
          </a:p>
          <a:p>
            <a:pPr lvl="0">
              <a:buFont typeface="Wingdings" charset="2"/>
              <a:buChar char="Ø"/>
            </a:pPr>
            <a:r>
              <a:rPr lang="en-US" dirty="0"/>
              <a:t>Be able to define unlawful harassment </a:t>
            </a:r>
          </a:p>
          <a:p>
            <a:r>
              <a:rPr lang="en-US" dirty="0"/>
              <a:t>Be able to provide examples of various types of conduct that constitute inappropriate and/or unlawful behavior</a:t>
            </a:r>
          </a:p>
          <a:p>
            <a:pPr lvl="0"/>
            <a:r>
              <a:rPr lang="en-US" dirty="0"/>
              <a:t>Be aware that harassing behaviors will not be permitted</a:t>
            </a:r>
          </a:p>
          <a:p>
            <a:pPr lvl="0"/>
            <a:r>
              <a:rPr lang="en-US" dirty="0"/>
              <a:t>Know how to take appropriate action if you are being harassed, or are a witness or bystander to harassment</a:t>
            </a:r>
          </a:p>
          <a:p>
            <a:pPr lvl="0"/>
            <a:r>
              <a:rPr lang="en-US" dirty="0"/>
              <a:t>Know how to report harassment </a:t>
            </a:r>
          </a:p>
          <a:p>
            <a:pPr lvl="0"/>
            <a:r>
              <a:rPr lang="en-US" dirty="0"/>
              <a:t>Be aware that retaliation will not be tolerated when a complaint is raised</a:t>
            </a:r>
          </a:p>
        </p:txBody>
      </p:sp>
    </p:spTree>
    <p:extLst>
      <p:ext uri="{BB962C8B-B14F-4D97-AF65-F5344CB8AC3E}">
        <p14:creationId xmlns:p14="http://schemas.microsoft.com/office/powerpoint/2010/main" val="2545175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Let it Go?</a:t>
            </a:r>
          </a:p>
        </p:txBody>
      </p:sp>
      <p:sp>
        <p:nvSpPr>
          <p:cNvPr id="4" name="Text Placeholder 3"/>
          <p:cNvSpPr>
            <a:spLocks noGrp="1"/>
          </p:cNvSpPr>
          <p:nvPr>
            <p:ph type="body" sz="half" idx="2"/>
          </p:nvPr>
        </p:nvSpPr>
        <p:spPr>
          <a:xfrm flipH="1">
            <a:off x="629837" y="1885950"/>
            <a:ext cx="7845089" cy="3845777"/>
          </a:xfrm>
        </p:spPr>
        <p:txBody>
          <a:bodyPr>
            <a:normAutofit/>
          </a:bodyPr>
          <a:lstStyle/>
          <a:p>
            <a:r>
              <a:rPr lang="en-US" dirty="0"/>
              <a:t>    Samir joined an elevator constructor mechanic apprenticeship program about a month ago. Once or twice a week since he started, he’s been finding threatening notes. One showed a drawing of a man in a turban with a big “X” on his forehead. Another suggested that a “limping old man” doesn’t belong in an apprenticeship program” and he would leave if he “knew what was good for him.” </a:t>
            </a:r>
          </a:p>
          <a:p>
            <a:r>
              <a:rPr lang="en-US" dirty="0"/>
              <a:t>Samir hasn’t seen anyone leave the notes, but he has noticed that a small group of his coworkers seem to be watching him closely. He talks to his coworker Brendan about the situation but otherwise, he’s been doing his best to just ignore it. </a:t>
            </a:r>
          </a:p>
        </p:txBody>
      </p:sp>
    </p:spTree>
    <p:extLst>
      <p:ext uri="{BB962C8B-B14F-4D97-AF65-F5344CB8AC3E}">
        <p14:creationId xmlns:p14="http://schemas.microsoft.com/office/powerpoint/2010/main" val="3466882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1E4DA-1169-4F64-B9DE-2631660B4EF8}"/>
              </a:ext>
            </a:extLst>
          </p:cNvPr>
          <p:cNvSpPr>
            <a:spLocks noGrp="1"/>
          </p:cNvSpPr>
          <p:nvPr>
            <p:ph type="title"/>
          </p:nvPr>
        </p:nvSpPr>
        <p:spPr/>
        <p:txBody>
          <a:bodyPr/>
          <a:lstStyle/>
          <a:p>
            <a:r>
              <a:rPr lang="en-CA" dirty="0"/>
              <a:t>What Do You Think?     </a:t>
            </a:r>
            <a:endParaRPr lang="en-US" dirty="0"/>
          </a:p>
        </p:txBody>
      </p:sp>
      <p:sp>
        <p:nvSpPr>
          <p:cNvPr id="3" name="Content Placeholder 2"/>
          <p:cNvSpPr>
            <a:spLocks noGrp="1"/>
          </p:cNvSpPr>
          <p:nvPr>
            <p:ph type="body" sz="quarter" idx="10"/>
          </p:nvPr>
        </p:nvSpPr>
        <p:spPr/>
        <p:txBody>
          <a:bodyPr/>
          <a:lstStyle/>
          <a:p>
            <a:r>
              <a:rPr lang="en-US" dirty="0"/>
              <a:t>What characteristic or characteristics is Samir being harassed because of?  Is discrimination based on this/these characteristic(s) unlawful?</a:t>
            </a:r>
          </a:p>
          <a:p>
            <a:r>
              <a:rPr lang="en-US" dirty="0"/>
              <a:t>Samir is not certain who is trying to intimidate him. What could he do?</a:t>
            </a:r>
          </a:p>
          <a:p>
            <a:r>
              <a:rPr lang="en-US" dirty="0"/>
              <a:t>Should he just ignore this situation? Why or why not?</a:t>
            </a:r>
          </a:p>
          <a:p>
            <a:r>
              <a:rPr lang="en-US" dirty="0"/>
              <a:t>Brendan hasn’t actually witnessed the harassment. Is there anything he can do?</a:t>
            </a:r>
          </a:p>
          <a:p>
            <a:r>
              <a:rPr lang="en-US" dirty="0">
                <a:solidFill>
                  <a:srgbClr val="003A60"/>
                </a:solidFill>
              </a:rPr>
              <a:t>Is Samir protected from retaliation if he reports the harassment? Is Brendan?</a:t>
            </a:r>
            <a:endParaRPr lang="en-US" dirty="0"/>
          </a:p>
        </p:txBody>
      </p:sp>
    </p:spTree>
    <p:extLst>
      <p:ext uri="{BB962C8B-B14F-4D97-AF65-F5344CB8AC3E}">
        <p14:creationId xmlns:p14="http://schemas.microsoft.com/office/powerpoint/2010/main" val="2703469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Speak Up!</a:t>
            </a:r>
          </a:p>
        </p:txBody>
      </p:sp>
      <p:sp>
        <p:nvSpPr>
          <p:cNvPr id="3" name="Content Placeholder 2"/>
          <p:cNvSpPr>
            <a:spLocks noGrp="1"/>
          </p:cNvSpPr>
          <p:nvPr>
            <p:ph sz="half" idx="1"/>
          </p:nvPr>
        </p:nvSpPr>
        <p:spPr>
          <a:xfrm>
            <a:off x="628650" y="1611436"/>
            <a:ext cx="4564240" cy="4476325"/>
          </a:xfrm>
        </p:spPr>
        <p:txBody>
          <a:bodyPr>
            <a:normAutofit/>
          </a:bodyPr>
          <a:lstStyle/>
          <a:p>
            <a:pPr marL="342900" indent="-342900"/>
            <a:r>
              <a:rPr lang="en-US" dirty="0">
                <a:solidFill>
                  <a:srgbClr val="003A60"/>
                </a:solidFill>
              </a:rPr>
              <a:t>Ignoring it or letting the behavior continue could result in it escalating to something more serious.</a:t>
            </a:r>
          </a:p>
          <a:p>
            <a:pPr marL="342900" lvl="0" indent="-342900"/>
            <a:r>
              <a:rPr lang="en-US" dirty="0">
                <a:solidFill>
                  <a:srgbClr val="003A60"/>
                </a:solidFill>
              </a:rPr>
              <a:t>If you are being harassed or are aware of an unlawful harassment situation, you can report it to your manager or other appropriate organization resource.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890" y="2450112"/>
            <a:ext cx="3358444" cy="2240082"/>
          </a:xfrm>
          <a:prstGeom prst="rect">
            <a:avLst/>
          </a:prstGeom>
          <a:ln w="57150" cmpd="sng">
            <a:solidFill>
              <a:schemeClr val="accent3"/>
            </a:solidFill>
          </a:ln>
        </p:spPr>
      </p:pic>
    </p:spTree>
    <p:extLst>
      <p:ext uri="{BB962C8B-B14F-4D97-AF65-F5344CB8AC3E}">
        <p14:creationId xmlns:p14="http://schemas.microsoft.com/office/powerpoint/2010/main" val="582051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Retaliation Is Unlawful </a:t>
            </a:r>
            <a:br>
              <a:rPr lang="en-US" dirty="0"/>
            </a:br>
            <a:r>
              <a:rPr lang="en-US" dirty="0"/>
              <a:t>and Will Not Be Tolerated</a:t>
            </a:r>
          </a:p>
        </p:txBody>
      </p:sp>
      <p:sp>
        <p:nvSpPr>
          <p:cNvPr id="3" name="Content Placeholder 2"/>
          <p:cNvSpPr>
            <a:spLocks noGrp="1"/>
          </p:cNvSpPr>
          <p:nvPr>
            <p:ph sz="half" idx="1"/>
          </p:nvPr>
        </p:nvSpPr>
        <p:spPr>
          <a:xfrm>
            <a:off x="628649" y="1611437"/>
            <a:ext cx="7640461" cy="4837342"/>
          </a:xfrm>
        </p:spPr>
        <p:txBody>
          <a:bodyPr>
            <a:normAutofit fontScale="92500"/>
          </a:bodyPr>
          <a:lstStyle/>
          <a:p>
            <a:r>
              <a:rPr lang="en-US" dirty="0"/>
              <a:t>A participant in an apprenticeship program may not be intimidated, threatened, coerced, retaliated against, or discriminated against because the individual has: </a:t>
            </a:r>
          </a:p>
          <a:p>
            <a:pPr lvl="1"/>
            <a:r>
              <a:rPr lang="en-US" dirty="0"/>
              <a:t>Filed an EEO complaint; </a:t>
            </a:r>
          </a:p>
          <a:p>
            <a:pPr lvl="1"/>
            <a:r>
              <a:rPr lang="en-US" dirty="0"/>
              <a:t>Opposed a practice prohibited by Federal or State equal opportunity law;</a:t>
            </a:r>
          </a:p>
          <a:p>
            <a:pPr lvl="1"/>
            <a:r>
              <a:rPr lang="en-US" dirty="0"/>
              <a:t>Assisted or participated in any manner in any proceeding under any Federal or State equal opportunity law; or </a:t>
            </a:r>
          </a:p>
          <a:p>
            <a:pPr lvl="1"/>
            <a:r>
              <a:rPr lang="en-US" dirty="0"/>
              <a:t>Otherwise exercised any rights and privileges protected by the apprenticeship EEO regulations. </a:t>
            </a:r>
          </a:p>
          <a:p>
            <a:r>
              <a:rPr lang="en-US" dirty="0"/>
              <a:t>Such retaliation is unlawful and will not be tolerated.</a:t>
            </a:r>
          </a:p>
          <a:p>
            <a:r>
              <a:rPr lang="en-US" dirty="0"/>
              <a:t>Our program will investigate and take appropriate action if we learn of such retaliation.</a:t>
            </a:r>
          </a:p>
        </p:txBody>
      </p:sp>
    </p:spTree>
    <p:extLst>
      <p:ext uri="{BB962C8B-B14F-4D97-AF65-F5344CB8AC3E}">
        <p14:creationId xmlns:p14="http://schemas.microsoft.com/office/powerpoint/2010/main" val="3586538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 It!</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6369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87E80BB-11F7-4C47-8187-223BB5C87D30}"/>
              </a:ext>
            </a:extLst>
          </p:cNvPr>
          <p:cNvSpPr>
            <a:spLocks noGrp="1"/>
          </p:cNvSpPr>
          <p:nvPr>
            <p:ph type="title"/>
          </p:nvPr>
        </p:nvSpPr>
        <p:spPr/>
        <p:txBody>
          <a:bodyPr>
            <a:noAutofit/>
          </a:bodyPr>
          <a:lstStyle/>
          <a:p>
            <a:r>
              <a:rPr kumimoji="0" lang="en-US" sz="2800" b="1" i="0" u="none" strike="noStrike" kern="1200" cap="none" spc="0" normalizeH="0" baseline="0" noProof="0" dirty="0">
                <a:ln>
                  <a:noFill/>
                </a:ln>
                <a:solidFill>
                  <a:prstClr val="white"/>
                </a:solidFill>
                <a:effectLst>
                  <a:outerShdw blurRad="50800" dist="38100" dir="7200000" algn="tr" rotWithShape="0">
                    <a:prstClr val="black">
                      <a:alpha val="40000"/>
                    </a:prstClr>
                  </a:outerShdw>
                </a:effectLst>
                <a:uLnTx/>
                <a:uFillTx/>
                <a:latin typeface="Trebuchet MS"/>
                <a:ea typeface="+mj-ea"/>
                <a:cs typeface="+mj-cs"/>
              </a:rPr>
              <a:t>Report it! </a:t>
            </a:r>
            <a:endParaRPr lang="en-US" dirty="0"/>
          </a:p>
        </p:txBody>
      </p:sp>
      <p:sp>
        <p:nvSpPr>
          <p:cNvPr id="12" name="Content Placeholder 11">
            <a:extLst>
              <a:ext uri="{FF2B5EF4-FFF2-40B4-BE49-F238E27FC236}">
                <a16:creationId xmlns:a16="http://schemas.microsoft.com/office/drawing/2014/main" id="{AC4B544E-934B-4488-BDF1-9259F59223D9}"/>
              </a:ext>
            </a:extLst>
          </p:cNvPr>
          <p:cNvSpPr>
            <a:spLocks noGrp="1"/>
          </p:cNvSpPr>
          <p:nvPr>
            <p:ph sz="half" idx="1"/>
          </p:nvPr>
        </p:nvSpPr>
        <p:spPr>
          <a:xfrm>
            <a:off x="628650" y="1611436"/>
            <a:ext cx="3886200" cy="1579439"/>
          </a:xfrm>
        </p:spPr>
        <p:txBody>
          <a:bodyPr>
            <a:noAutofit/>
          </a:bodyPr>
          <a:lstStyle/>
          <a:p>
            <a:pPr marL="0" marR="0" lvl="0" indent="0" algn="l" defTabSz="914400" rtl="0" eaLnBrk="1" fontAlgn="auto" latinLnBrk="0" hangingPunct="1">
              <a:lnSpc>
                <a:spcPct val="95000"/>
              </a:lnSpc>
              <a:spcBef>
                <a:spcPts val="18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dirty="0">
                <a:ln>
                  <a:noFill/>
                </a:ln>
                <a:solidFill>
                  <a:srgbClr val="0074BF">
                    <a:lumMod val="50000"/>
                  </a:srgbClr>
                </a:solidFill>
                <a:effectLst/>
                <a:uLnTx/>
                <a:uFillTx/>
                <a:latin typeface="Trebuchet MS"/>
                <a:ea typeface="+mn-ea"/>
                <a:cs typeface="+mn-cs"/>
              </a:rPr>
              <a:t>If you are being harassed or are aware of a harassment situation, you are encouraged to </a:t>
            </a:r>
            <a:r>
              <a:rPr kumimoji="0" lang="en-US" sz="2400" b="0" i="0" u="none" strike="noStrike" kern="1200" cap="none" spc="0" normalizeH="0" baseline="0" noProof="0" dirty="0">
                <a:ln>
                  <a:noFill/>
                </a:ln>
                <a:solidFill>
                  <a:srgbClr val="003A60"/>
                </a:solidFill>
                <a:effectLst/>
                <a:uLnTx/>
                <a:uFillTx/>
                <a:latin typeface="Trebuchet MS"/>
                <a:ea typeface="+mn-ea"/>
                <a:cs typeface="+mn-cs"/>
              </a:rPr>
              <a:t>report it to</a:t>
            </a:r>
          </a:p>
        </p:txBody>
      </p:sp>
      <p:sp>
        <p:nvSpPr>
          <p:cNvPr id="13" name="Content Placeholder 12">
            <a:extLst>
              <a:ext uri="{FF2B5EF4-FFF2-40B4-BE49-F238E27FC236}">
                <a16:creationId xmlns:a16="http://schemas.microsoft.com/office/drawing/2014/main" id="{8DFFA5EE-438A-4533-B649-428846F3BF7B}"/>
              </a:ext>
            </a:extLst>
          </p:cNvPr>
          <p:cNvSpPr>
            <a:spLocks noGrp="1"/>
          </p:cNvSpPr>
          <p:nvPr>
            <p:ph sz="half" idx="10"/>
          </p:nvPr>
        </p:nvSpPr>
        <p:spPr>
          <a:xfrm>
            <a:off x="628650" y="3397397"/>
            <a:ext cx="3886200" cy="2870052"/>
          </a:xfrm>
        </p:spPr>
        <p:txBody>
          <a:bodyPr>
            <a:noAutofit/>
          </a:bodyPr>
          <a:lstStyle/>
          <a:p>
            <a:pPr marL="685800" marR="0" lvl="1" indent="-22860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A5681"/>
                </a:solidFill>
                <a:effectLst/>
                <a:uLnTx/>
                <a:uFillTx/>
                <a:latin typeface="Trebuchet MS"/>
                <a:ea typeface="+mn-ea"/>
                <a:cs typeface="+mn-cs"/>
              </a:rPr>
              <a:t>Your manager</a:t>
            </a:r>
          </a:p>
          <a:p>
            <a:pPr marL="685800" marR="0" lvl="1" indent="-22860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A5681"/>
                </a:solidFill>
                <a:effectLst/>
                <a:uLnTx/>
                <a:uFillTx/>
                <a:latin typeface="Trebuchet MS"/>
                <a:ea typeface="+mn-ea"/>
                <a:cs typeface="+mn-cs"/>
              </a:rPr>
              <a:t>Another appropriate organization resource</a:t>
            </a:r>
          </a:p>
        </p:txBody>
      </p:sp>
      <p:pic>
        <p:nvPicPr>
          <p:cNvPr id="15" name="Content Placeholder 14">
            <a:extLst>
              <a:ext uri="{FF2B5EF4-FFF2-40B4-BE49-F238E27FC236}">
                <a16:creationId xmlns:a16="http://schemas.microsoft.com/office/drawing/2014/main" id="{33005ADA-5B46-45BF-8663-4B289A76A651}"/>
              </a:ext>
              <a:ext uri="{C183D7F6-B498-43B3-948B-1728B52AA6E4}">
                <adec:decorative xmlns:adec="http://schemas.microsoft.com/office/drawing/2017/decorative" val="1"/>
              </a:ext>
            </a:extLst>
          </p:cNvPr>
          <p:cNvPicPr>
            <a:picLocks noGrp="1" noChangeAspect="1"/>
          </p:cNvPicPr>
          <p:nvPr>
            <p:ph sz="half" idx="11"/>
          </p:nvPr>
        </p:nvPicPr>
        <p:blipFill>
          <a:blip r:embed="rId3">
            <a:extLst>
              <a:ext uri="{28A0092B-C50C-407E-A947-70E740481C1C}">
                <a14:useLocalDpi xmlns:a14="http://schemas.microsoft.com/office/drawing/2010/main" val="0"/>
              </a:ext>
            </a:extLst>
          </a:blip>
          <a:stretch>
            <a:fillRect/>
          </a:stretch>
        </p:blipFill>
        <p:spPr>
          <a:xfrm>
            <a:off x="4848225" y="2401155"/>
            <a:ext cx="3886200" cy="2592095"/>
          </a:xfrm>
          <a:prstGeom prst="rect">
            <a:avLst/>
          </a:prstGeom>
          <a:ln w="57150" cmpd="sng">
            <a:solidFill>
              <a:srgbClr val="A5A5A5"/>
            </a:solidFill>
          </a:ln>
        </p:spPr>
      </p:pic>
    </p:spTree>
    <p:extLst>
      <p:ext uri="{BB962C8B-B14F-4D97-AF65-F5344CB8AC3E}">
        <p14:creationId xmlns:p14="http://schemas.microsoft.com/office/powerpoint/2010/main" val="1800248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 it!  </a:t>
            </a:r>
          </a:p>
        </p:txBody>
      </p:sp>
      <p:sp>
        <p:nvSpPr>
          <p:cNvPr id="3" name="Content Placeholder 2"/>
          <p:cNvSpPr>
            <a:spLocks noGrp="1"/>
          </p:cNvSpPr>
          <p:nvPr>
            <p:ph sz="half" idx="1"/>
          </p:nvPr>
        </p:nvSpPr>
        <p:spPr/>
        <p:txBody>
          <a:bodyPr>
            <a:normAutofit/>
          </a:bodyPr>
          <a:lstStyle/>
          <a:p>
            <a:pPr marL="0" indent="0">
              <a:buNone/>
            </a:pPr>
            <a:r>
              <a:rPr lang="en-US" dirty="0">
                <a:solidFill>
                  <a:srgbClr val="003A60"/>
                </a:solidFill>
              </a:rPr>
              <a:t>If you are harassed because of your race, color, national origin, sex, religion, disability, sexual orientation, </a:t>
            </a:r>
            <a:r>
              <a:rPr lang="en-US" dirty="0">
                <a:solidFill>
                  <a:schemeClr val="accent1">
                    <a:lumMod val="75000"/>
                  </a:schemeClr>
                </a:solidFill>
              </a:rPr>
              <a:t>age (40+), </a:t>
            </a:r>
            <a:r>
              <a:rPr lang="en-US" dirty="0">
                <a:solidFill>
                  <a:srgbClr val="003A60"/>
                </a:solidFill>
              </a:rPr>
              <a:t>or genetic information, you also have the right to file a complaint with the Registration Agency associated with the apprenticeship program.</a:t>
            </a:r>
            <a:endParaRPr lang="en-US" b="1" i="1" dirty="0">
              <a:solidFill>
                <a:srgbClr val="003A60"/>
              </a:solidFill>
            </a:endParaRPr>
          </a:p>
        </p:txBody>
      </p:sp>
      <p:sp>
        <p:nvSpPr>
          <p:cNvPr id="4" name="Content Placeholder 3"/>
          <p:cNvSpPr>
            <a:spLocks noGrp="1"/>
          </p:cNvSpPr>
          <p:nvPr>
            <p:ph sz="half" idx="2"/>
          </p:nvPr>
        </p:nvSpPr>
        <p:spPr>
          <a:solidFill>
            <a:srgbClr val="E7E6E6"/>
          </a:solidFill>
        </p:spPr>
        <p:txBody>
          <a:bodyPr>
            <a:normAutofit/>
          </a:bodyPr>
          <a:lstStyle/>
          <a:p>
            <a:r>
              <a:rPr lang="en-US" b="1" i="1" dirty="0">
                <a:solidFill>
                  <a:srgbClr val="003A60"/>
                </a:solidFill>
              </a:rPr>
              <a:t>[insert name and contact information for the Registration Agency with which the apprenticeship program is registered] </a:t>
            </a:r>
            <a:endParaRPr lang="en-US" dirty="0">
              <a:solidFill>
                <a:srgbClr val="003A60"/>
              </a:solidFill>
            </a:endParaRPr>
          </a:p>
        </p:txBody>
      </p:sp>
    </p:spTree>
    <p:extLst>
      <p:ext uri="{BB962C8B-B14F-4D97-AF65-F5344CB8AC3E}">
        <p14:creationId xmlns:p14="http://schemas.microsoft.com/office/powerpoint/2010/main" val="1022403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Your Right and Your Responsibility</a:t>
            </a:r>
          </a:p>
        </p:txBody>
      </p:sp>
      <p:sp>
        <p:nvSpPr>
          <p:cNvPr id="8" name="Content Placeholder 7"/>
          <p:cNvSpPr>
            <a:spLocks noGrp="1"/>
          </p:cNvSpPr>
          <p:nvPr>
            <p:ph sz="half" idx="1"/>
          </p:nvPr>
        </p:nvSpPr>
        <p:spPr>
          <a:xfrm>
            <a:off x="628649" y="4123816"/>
            <a:ext cx="8135167" cy="1963945"/>
          </a:xfrm>
        </p:spPr>
        <p:txBody>
          <a:bodyPr>
            <a:normAutofit fontScale="92500"/>
          </a:bodyPr>
          <a:lstStyle/>
          <a:p>
            <a:r>
              <a:rPr lang="en-US" dirty="0"/>
              <a:t>All employees, including apprentices, have the right to work in an environment that is free of unlawful harassment, intimidation and retaliation.</a:t>
            </a:r>
          </a:p>
          <a:p>
            <a:r>
              <a:rPr lang="en-US" dirty="0"/>
              <a:t>We all have responsibility to contribute to an environment where all workers are valued and respected.</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5303" r="46272"/>
          <a:stretch/>
        </p:blipFill>
        <p:spPr>
          <a:xfrm>
            <a:off x="495408" y="1561767"/>
            <a:ext cx="1366809" cy="1606853"/>
          </a:xfrm>
          <a:prstGeom prst="rect">
            <a:avLst/>
          </a:prstGeom>
          <a:ln w="57150" cmpd="sng">
            <a:solidFill>
              <a:schemeClr val="tx2"/>
            </a:solidFill>
          </a:ln>
        </p:spPr>
      </p:pic>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40527" r="16391" b="3893"/>
          <a:stretch/>
        </p:blipFill>
        <p:spPr>
          <a:xfrm>
            <a:off x="2129431" y="1927601"/>
            <a:ext cx="1366809" cy="1606853"/>
          </a:xfrm>
          <a:prstGeom prst="rect">
            <a:avLst/>
          </a:prstGeom>
          <a:ln w="57150" cmpd="sng">
            <a:solidFill>
              <a:schemeClr val="tx2"/>
            </a:solidFill>
          </a:ln>
        </p:spPr>
      </p:pic>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48894" b="9766"/>
          <a:stretch/>
        </p:blipFill>
        <p:spPr>
          <a:xfrm>
            <a:off x="3769111" y="1561767"/>
            <a:ext cx="1366809" cy="1609651"/>
          </a:xfrm>
          <a:prstGeom prst="rect">
            <a:avLst/>
          </a:prstGeom>
          <a:ln w="57150" cmpd="sng">
            <a:solidFill>
              <a:schemeClr val="tx2"/>
            </a:solidFill>
          </a:ln>
        </p:spPr>
      </p:pic>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b="21423"/>
          <a:stretch/>
        </p:blipFill>
        <p:spPr>
          <a:xfrm>
            <a:off x="5403134" y="1927600"/>
            <a:ext cx="1363981" cy="1606853"/>
          </a:xfrm>
          <a:prstGeom prst="rect">
            <a:avLst/>
          </a:prstGeom>
          <a:ln w="57150" cmpd="sng">
            <a:solidFill>
              <a:schemeClr val="tx2"/>
            </a:solidFill>
          </a:ln>
        </p:spPr>
      </p:pic>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b="21423"/>
          <a:stretch/>
        </p:blipFill>
        <p:spPr>
          <a:xfrm>
            <a:off x="7042814" y="1561767"/>
            <a:ext cx="1366027" cy="1606854"/>
          </a:xfrm>
          <a:prstGeom prst="rect">
            <a:avLst/>
          </a:prstGeom>
          <a:ln w="57150" cmpd="sng">
            <a:solidFill>
              <a:schemeClr val="tx2"/>
            </a:solidFill>
          </a:ln>
        </p:spPr>
      </p:pic>
    </p:spTree>
    <p:extLst>
      <p:ext uri="{BB962C8B-B14F-4D97-AF65-F5344CB8AC3E}">
        <p14:creationId xmlns:p14="http://schemas.microsoft.com/office/powerpoint/2010/main" val="329593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9901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Harassment?</a:t>
            </a:r>
          </a:p>
        </p:txBody>
      </p:sp>
      <p:sp>
        <p:nvSpPr>
          <p:cNvPr id="3" name="Text Placeholder 2"/>
          <p:cNvSpPr>
            <a:spLocks noGrp="1"/>
          </p:cNvSpPr>
          <p:nvPr>
            <p:ph type="body" idx="1"/>
          </p:nvPr>
        </p:nvSpPr>
        <p:spPr>
          <a:xfrm>
            <a:off x="877949" y="4388976"/>
            <a:ext cx="7086306" cy="1500187"/>
          </a:xfrm>
        </p:spPr>
        <p:txBody>
          <a:bodyPr>
            <a:normAutofit/>
          </a:bodyPr>
          <a:lstStyle/>
          <a:p>
            <a:pPr algn="ctr"/>
            <a:r>
              <a:rPr lang="en-US" sz="2400" i="1" dirty="0"/>
              <a:t>[You may choose to play the “Introduction to Anti-Harassment in Apprenticeship Programs” video in place of this section]</a:t>
            </a:r>
          </a:p>
        </p:txBody>
      </p:sp>
    </p:spTree>
    <p:extLst>
      <p:ext uri="{BB962C8B-B14F-4D97-AF65-F5344CB8AC3E}">
        <p14:creationId xmlns:p14="http://schemas.microsoft.com/office/powerpoint/2010/main" val="3649770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295D515-41B2-4C88-9364-F5ECECF755D5}"/>
              </a:ext>
            </a:extLst>
          </p:cNvPr>
          <p:cNvSpPr>
            <a:spLocks noGrp="1"/>
          </p:cNvSpPr>
          <p:nvPr>
            <p:ph type="title"/>
          </p:nvPr>
        </p:nvSpPr>
        <p:spPr/>
        <p:txBody>
          <a:bodyPr>
            <a:noAutofit/>
          </a:bodyPr>
          <a:lstStyle/>
          <a:p>
            <a:r>
              <a:rPr kumimoji="0" lang="en-US" sz="2800" b="1" i="0" u="none" strike="noStrike" kern="1200" cap="none" spc="0" normalizeH="0" baseline="0" noProof="0" dirty="0">
                <a:ln>
                  <a:noFill/>
                </a:ln>
                <a:solidFill>
                  <a:prstClr val="white"/>
                </a:solidFill>
                <a:effectLst>
                  <a:outerShdw blurRad="50800" dist="38100" dir="7200000" algn="tr" rotWithShape="0">
                    <a:prstClr val="black">
                      <a:alpha val="40000"/>
                    </a:prstClr>
                  </a:outerShdw>
                </a:effectLst>
                <a:uLnTx/>
                <a:uFillTx/>
                <a:latin typeface="Trebuchet MS"/>
                <a:ea typeface="+mj-ea"/>
                <a:cs typeface="+mj-cs"/>
              </a:rPr>
              <a:t>What is Harassment? </a:t>
            </a:r>
            <a:endParaRPr lang="en-US" dirty="0"/>
          </a:p>
        </p:txBody>
      </p:sp>
      <p:sp>
        <p:nvSpPr>
          <p:cNvPr id="13" name="Content Placeholder 12">
            <a:extLst>
              <a:ext uri="{FF2B5EF4-FFF2-40B4-BE49-F238E27FC236}">
                <a16:creationId xmlns:a16="http://schemas.microsoft.com/office/drawing/2014/main" id="{7B7F910B-C8F4-4473-8EF2-2D86CE37249D}"/>
              </a:ext>
            </a:extLst>
          </p:cNvPr>
          <p:cNvSpPr>
            <a:spLocks noGrp="1"/>
          </p:cNvSpPr>
          <p:nvPr>
            <p:ph sz="half" idx="1"/>
          </p:nvPr>
        </p:nvSpPr>
        <p:spPr>
          <a:xfrm>
            <a:off x="628650" y="1611435"/>
            <a:ext cx="3886200" cy="1246064"/>
          </a:xfrm>
        </p:spPr>
        <p:txBody>
          <a:bodyPr>
            <a:noAutofit/>
          </a:bodyPr>
          <a:lstStyle/>
          <a:p>
            <a:pPr marL="0" marR="0" lvl="0" indent="0" algn="l" defTabSz="914400" rtl="0" eaLnBrk="1" fontAlgn="auto" latinLnBrk="0" hangingPunct="1">
              <a:lnSpc>
                <a:spcPct val="80000"/>
              </a:lnSpc>
              <a:spcBef>
                <a:spcPts val="18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003A60"/>
                </a:solidFill>
                <a:effectLst/>
                <a:uLnTx/>
                <a:uFillTx/>
                <a:latin typeface="Trebuchet MS"/>
                <a:ea typeface="+mn-ea"/>
                <a:cs typeface="+mn-cs"/>
              </a:rPr>
              <a:t>Harassment occurs when the actions of one or more people creates a situation where an individual worker or group of workers feels</a:t>
            </a:r>
          </a:p>
        </p:txBody>
      </p:sp>
      <p:sp>
        <p:nvSpPr>
          <p:cNvPr id="14" name="Content Placeholder 13">
            <a:extLst>
              <a:ext uri="{FF2B5EF4-FFF2-40B4-BE49-F238E27FC236}">
                <a16:creationId xmlns:a16="http://schemas.microsoft.com/office/drawing/2014/main" id="{1F7EDFD7-6077-4EED-A52D-2AEDAF75D85A}"/>
              </a:ext>
            </a:extLst>
          </p:cNvPr>
          <p:cNvSpPr>
            <a:spLocks noGrp="1"/>
          </p:cNvSpPr>
          <p:nvPr>
            <p:ph sz="half" idx="10"/>
          </p:nvPr>
        </p:nvSpPr>
        <p:spPr>
          <a:xfrm>
            <a:off x="628650" y="2942568"/>
            <a:ext cx="3886200" cy="2115867"/>
          </a:xfrm>
        </p:spPr>
        <p:txBody>
          <a:bodyPr>
            <a:noAutofit/>
          </a:bodyPr>
          <a:lstStyle/>
          <a:p>
            <a:pPr marL="228600" marR="0" lvl="0" indent="-274320" algn="l" defTabSz="914400" rtl="0" eaLnBrk="1" fontAlgn="auto" latinLnBrk="0" hangingPunct="1">
              <a:lnSpc>
                <a:spcPct val="95000"/>
              </a:lnSpc>
              <a:spcBef>
                <a:spcPts val="1800"/>
              </a:spcBef>
              <a:spcAft>
                <a:spcPts val="0"/>
              </a:spcAft>
              <a:buClrTx/>
              <a:buSzPct val="90000"/>
              <a:buFont typeface="Wingdings" panose="05000000000000000000" pitchFamily="2" charset="2"/>
              <a:buChar char="Ø"/>
              <a:tabLst/>
              <a:defRPr/>
            </a:pPr>
            <a:r>
              <a:rPr kumimoji="0" lang="en-US" sz="2000" b="0" i="0" u="none" strike="noStrike" kern="1200" cap="none" spc="0" normalizeH="0" baseline="0" noProof="0" dirty="0">
                <a:ln>
                  <a:noFill/>
                </a:ln>
                <a:solidFill>
                  <a:srgbClr val="0074BF">
                    <a:lumMod val="50000"/>
                  </a:srgbClr>
                </a:solidFill>
                <a:effectLst/>
                <a:uLnTx/>
                <a:uFillTx/>
                <a:latin typeface="Trebuchet MS"/>
                <a:ea typeface="+mn-ea"/>
                <a:cs typeface="+mn-cs"/>
              </a:rPr>
              <a:t>Uncomfortable </a:t>
            </a:r>
          </a:p>
          <a:p>
            <a:pPr marL="228600" marR="0" lvl="0" indent="-274320" algn="l" defTabSz="914400" rtl="0" eaLnBrk="1" fontAlgn="auto" latinLnBrk="0" hangingPunct="1">
              <a:lnSpc>
                <a:spcPct val="95000"/>
              </a:lnSpc>
              <a:spcBef>
                <a:spcPts val="1800"/>
              </a:spcBef>
              <a:spcAft>
                <a:spcPts val="0"/>
              </a:spcAft>
              <a:buClrTx/>
              <a:buSzPct val="90000"/>
              <a:buFont typeface="Wingdings" panose="05000000000000000000" pitchFamily="2" charset="2"/>
              <a:buChar char="Ø"/>
              <a:tabLst/>
              <a:defRPr/>
            </a:pPr>
            <a:r>
              <a:rPr kumimoji="0" lang="en-US" sz="2000" b="0" i="0" u="none" strike="noStrike" kern="1200" cap="none" spc="0" normalizeH="0" baseline="0" noProof="0" dirty="0">
                <a:ln>
                  <a:noFill/>
                </a:ln>
                <a:solidFill>
                  <a:srgbClr val="0074BF">
                    <a:lumMod val="50000"/>
                  </a:srgbClr>
                </a:solidFill>
                <a:effectLst/>
                <a:uLnTx/>
                <a:uFillTx/>
                <a:latin typeface="Trebuchet MS"/>
                <a:ea typeface="+mn-ea"/>
                <a:cs typeface="+mn-cs"/>
              </a:rPr>
              <a:t>Belittled</a:t>
            </a:r>
          </a:p>
          <a:p>
            <a:pPr marL="228600" marR="0" lvl="0" indent="-274320" algn="l" defTabSz="914400" rtl="0" eaLnBrk="1" fontAlgn="auto" latinLnBrk="0" hangingPunct="1">
              <a:lnSpc>
                <a:spcPct val="95000"/>
              </a:lnSpc>
              <a:spcBef>
                <a:spcPts val="1800"/>
              </a:spcBef>
              <a:spcAft>
                <a:spcPts val="0"/>
              </a:spcAft>
              <a:buClrTx/>
              <a:buSzPct val="90000"/>
              <a:buFont typeface="Wingdings" panose="05000000000000000000" pitchFamily="2" charset="2"/>
              <a:buChar char="Ø"/>
              <a:tabLst/>
              <a:defRPr/>
            </a:pPr>
            <a:r>
              <a:rPr kumimoji="0" lang="en-US" sz="2000" b="0" i="0" u="none" strike="noStrike" kern="1200" cap="none" spc="0" normalizeH="0" baseline="0" noProof="0" dirty="0">
                <a:ln>
                  <a:noFill/>
                </a:ln>
                <a:solidFill>
                  <a:srgbClr val="0074BF">
                    <a:lumMod val="50000"/>
                  </a:srgbClr>
                </a:solidFill>
                <a:effectLst/>
                <a:uLnTx/>
                <a:uFillTx/>
                <a:latin typeface="Trebuchet MS"/>
                <a:ea typeface="+mn-ea"/>
                <a:cs typeface="+mn-cs"/>
              </a:rPr>
              <a:t>Offended</a:t>
            </a:r>
          </a:p>
          <a:p>
            <a:pPr marL="228600" marR="0" lvl="0" indent="-274320" algn="l" defTabSz="914400" rtl="0" eaLnBrk="1" fontAlgn="auto" latinLnBrk="0" hangingPunct="1">
              <a:lnSpc>
                <a:spcPct val="95000"/>
              </a:lnSpc>
              <a:spcBef>
                <a:spcPts val="1800"/>
              </a:spcBef>
              <a:spcAft>
                <a:spcPts val="0"/>
              </a:spcAft>
              <a:buClrTx/>
              <a:buSzPct val="90000"/>
              <a:buFont typeface="Wingdings" panose="05000000000000000000" pitchFamily="2" charset="2"/>
              <a:buChar char="Ø"/>
              <a:tabLst/>
              <a:defRPr/>
            </a:pPr>
            <a:r>
              <a:rPr kumimoji="0" lang="en-US" sz="2000" b="0" i="0" u="none" strike="noStrike" kern="1200" cap="none" spc="0" normalizeH="0" baseline="0" noProof="0" dirty="0">
                <a:ln>
                  <a:noFill/>
                </a:ln>
                <a:solidFill>
                  <a:srgbClr val="0074BF">
                    <a:lumMod val="50000"/>
                  </a:srgbClr>
                </a:solidFill>
                <a:effectLst/>
                <a:uLnTx/>
                <a:uFillTx/>
                <a:latin typeface="Trebuchet MS"/>
                <a:ea typeface="+mn-ea"/>
                <a:cs typeface="+mn-cs"/>
              </a:rPr>
              <a:t>Threatened</a:t>
            </a:r>
          </a:p>
          <a:p>
            <a:pPr marL="228600" marR="0" lvl="0" indent="-274320" algn="l" defTabSz="914400" rtl="0" eaLnBrk="1" fontAlgn="auto" latinLnBrk="0" hangingPunct="1">
              <a:lnSpc>
                <a:spcPct val="95000"/>
              </a:lnSpc>
              <a:spcBef>
                <a:spcPts val="1800"/>
              </a:spcBef>
              <a:spcAft>
                <a:spcPts val="0"/>
              </a:spcAft>
              <a:buClrTx/>
              <a:buSzPct val="90000"/>
              <a:buFont typeface="Wingdings" panose="05000000000000000000" pitchFamily="2" charset="2"/>
              <a:buChar char="Ø"/>
              <a:tabLst/>
              <a:defRPr/>
            </a:pPr>
            <a:r>
              <a:rPr kumimoji="0" lang="en-US" sz="2000" b="0" i="0" u="none" strike="noStrike" kern="1200" cap="none" spc="0" normalizeH="0" baseline="0" noProof="0" dirty="0">
                <a:ln>
                  <a:noFill/>
                </a:ln>
                <a:solidFill>
                  <a:srgbClr val="0074BF">
                    <a:lumMod val="50000"/>
                  </a:srgbClr>
                </a:solidFill>
                <a:effectLst/>
                <a:uLnTx/>
                <a:uFillTx/>
                <a:latin typeface="Trebuchet MS"/>
                <a:ea typeface="+mn-ea"/>
                <a:cs typeface="+mn-cs"/>
              </a:rPr>
              <a:t>Intimidated</a:t>
            </a:r>
          </a:p>
        </p:txBody>
      </p:sp>
      <p:sp>
        <p:nvSpPr>
          <p:cNvPr id="15" name="Content Placeholder 14">
            <a:extLst>
              <a:ext uri="{FF2B5EF4-FFF2-40B4-BE49-F238E27FC236}">
                <a16:creationId xmlns:a16="http://schemas.microsoft.com/office/drawing/2014/main" id="{18A1D2F8-372E-4AD5-A836-0A7D173EA4CD}"/>
              </a:ext>
            </a:extLst>
          </p:cNvPr>
          <p:cNvSpPr>
            <a:spLocks noGrp="1"/>
          </p:cNvSpPr>
          <p:nvPr>
            <p:ph sz="half" idx="11"/>
          </p:nvPr>
        </p:nvSpPr>
        <p:spPr>
          <a:xfrm>
            <a:off x="628650" y="5524500"/>
            <a:ext cx="3886200" cy="834777"/>
          </a:xfrm>
        </p:spPr>
        <p:txBody>
          <a:bodyPr>
            <a:noAutofit/>
          </a:bodyPr>
          <a:lstStyle/>
          <a:p>
            <a:pPr marL="0" marR="0" lvl="0" indent="0" algn="l" defTabSz="914400" rtl="0" eaLnBrk="1" fontAlgn="auto" latinLnBrk="0" hangingPunct="1">
              <a:lnSpc>
                <a:spcPct val="80000"/>
              </a:lnSpc>
              <a:spcBef>
                <a:spcPts val="18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0074BF">
                    <a:lumMod val="50000"/>
                  </a:srgbClr>
                </a:solidFill>
                <a:effectLst/>
                <a:uLnTx/>
                <a:uFillTx/>
                <a:latin typeface="Trebuchet MS"/>
                <a:ea typeface="+mn-ea"/>
                <a:cs typeface="+mn-cs"/>
              </a:rPr>
              <a:t>Both men and women can be harassers and targets.</a:t>
            </a:r>
          </a:p>
        </p:txBody>
      </p:sp>
      <p:pic>
        <p:nvPicPr>
          <p:cNvPr id="17" name="Content Placeholder 16">
            <a:extLst>
              <a:ext uri="{FF2B5EF4-FFF2-40B4-BE49-F238E27FC236}">
                <a16:creationId xmlns:a16="http://schemas.microsoft.com/office/drawing/2014/main" id="{87319E39-BE75-48BE-AAB6-A7CCAE0BB83B}"/>
              </a:ext>
              <a:ext uri="{C183D7F6-B498-43B3-948B-1728B52AA6E4}">
                <adec:decorative xmlns:adec="http://schemas.microsoft.com/office/drawing/2017/decorative" val="1"/>
              </a:ext>
            </a:extLst>
          </p:cNvPr>
          <p:cNvPicPr>
            <a:picLocks noGrp="1" noChangeAspect="1"/>
          </p:cNvPicPr>
          <p:nvPr>
            <p:ph sz="half" idx="12"/>
          </p:nvPr>
        </p:nvPicPr>
        <p:blipFill>
          <a:blip r:embed="rId3">
            <a:extLst>
              <a:ext uri="{28A0092B-C50C-407E-A947-70E740481C1C}">
                <a14:useLocalDpi xmlns:a14="http://schemas.microsoft.com/office/drawing/2010/main" val="0"/>
              </a:ext>
            </a:extLst>
          </a:blip>
          <a:stretch>
            <a:fillRect/>
          </a:stretch>
        </p:blipFill>
        <p:spPr>
          <a:xfrm>
            <a:off x="4502546" y="2857499"/>
            <a:ext cx="4260454" cy="2091191"/>
          </a:xfrm>
          <a:prstGeom prst="rect">
            <a:avLst/>
          </a:prstGeom>
          <a:ln w="57150" cmpd="sng">
            <a:solidFill>
              <a:schemeClr val="tx2"/>
            </a:solidFill>
          </a:ln>
        </p:spPr>
      </p:pic>
    </p:spTree>
    <p:extLst>
      <p:ext uri="{BB962C8B-B14F-4D97-AF65-F5344CB8AC3E}">
        <p14:creationId xmlns:p14="http://schemas.microsoft.com/office/powerpoint/2010/main" val="2063833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2F14954-1BC2-4FE7-AE54-E9D605358BD6}"/>
              </a:ext>
            </a:extLst>
          </p:cNvPr>
          <p:cNvSpPr>
            <a:spLocks noGrp="1"/>
          </p:cNvSpPr>
          <p:nvPr>
            <p:ph type="title"/>
          </p:nvPr>
        </p:nvSpPr>
        <p:spPr/>
        <p:txBody>
          <a:bodyPr/>
          <a:lstStyle/>
          <a:p>
            <a:r>
              <a:rPr kumimoji="0" lang="en-US" sz="2800" b="1" i="0" u="none" strike="noStrike" kern="1200" cap="none" spc="0" normalizeH="0" baseline="0" noProof="0" dirty="0">
                <a:ln>
                  <a:noFill/>
                </a:ln>
                <a:solidFill>
                  <a:prstClr val="white"/>
                </a:solidFill>
                <a:effectLst>
                  <a:outerShdw blurRad="50800" dist="38100" dir="7200000" algn="tr" rotWithShape="0">
                    <a:prstClr val="black">
                      <a:alpha val="40000"/>
                    </a:prstClr>
                  </a:outerShdw>
                </a:effectLst>
                <a:uLnTx/>
                <a:uFillTx/>
                <a:latin typeface="Trebuchet MS"/>
                <a:ea typeface="+mj-ea"/>
                <a:cs typeface="+mj-cs"/>
              </a:rPr>
              <a:t>Examples of Harassment</a:t>
            </a:r>
            <a:endParaRPr lang="en-US" dirty="0"/>
          </a:p>
        </p:txBody>
      </p:sp>
      <p:sp>
        <p:nvSpPr>
          <p:cNvPr id="13" name="Content Placeholder 12">
            <a:extLst>
              <a:ext uri="{FF2B5EF4-FFF2-40B4-BE49-F238E27FC236}">
                <a16:creationId xmlns:a16="http://schemas.microsoft.com/office/drawing/2014/main" id="{D29749DA-8BCA-4B29-9296-741E6D91E566}"/>
              </a:ext>
            </a:extLst>
          </p:cNvPr>
          <p:cNvSpPr>
            <a:spLocks noGrp="1"/>
          </p:cNvSpPr>
          <p:nvPr>
            <p:ph sz="half" idx="1"/>
          </p:nvPr>
        </p:nvSpPr>
        <p:spPr/>
        <p:txBody>
          <a:bodyPr/>
          <a:lstStyle/>
          <a:p>
            <a:pPr marL="0" marR="0" lvl="0" indent="0" algn="l" defTabSz="914400" rtl="0" eaLnBrk="1" fontAlgn="auto" latinLnBrk="0" hangingPunct="1">
              <a:lnSpc>
                <a:spcPct val="95000"/>
              </a:lnSpc>
              <a:spcBef>
                <a:spcPts val="18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dirty="0">
                <a:ln>
                  <a:noFill/>
                </a:ln>
                <a:solidFill>
                  <a:srgbClr val="0074BF">
                    <a:lumMod val="50000"/>
                  </a:srgbClr>
                </a:solidFill>
                <a:effectLst/>
                <a:uLnTx/>
                <a:uFillTx/>
                <a:latin typeface="Trebuchet MS"/>
                <a:ea typeface="+mn-ea"/>
                <a:cs typeface="+mn-cs"/>
              </a:rPr>
              <a:t>Harassment may include:</a:t>
            </a:r>
          </a:p>
        </p:txBody>
      </p:sp>
      <p:sp>
        <p:nvSpPr>
          <p:cNvPr id="14" name="Content Placeholder 13">
            <a:extLst>
              <a:ext uri="{FF2B5EF4-FFF2-40B4-BE49-F238E27FC236}">
                <a16:creationId xmlns:a16="http://schemas.microsoft.com/office/drawing/2014/main" id="{8D285A7B-73FA-489D-82C4-BF20D23D296F}"/>
              </a:ext>
            </a:extLst>
          </p:cNvPr>
          <p:cNvSpPr>
            <a:spLocks noGrp="1"/>
          </p:cNvSpPr>
          <p:nvPr>
            <p:ph sz="half" idx="10"/>
          </p:nvPr>
        </p:nvSpPr>
        <p:spPr>
          <a:xfrm>
            <a:off x="628650" y="2181225"/>
            <a:ext cx="3886200" cy="4202698"/>
          </a:xfrm>
        </p:spPr>
        <p:txBody>
          <a:bodyPr/>
          <a:lstStyle/>
          <a:p>
            <a:pPr marL="228600" marR="0" lvl="0" indent="-274320" algn="l" defTabSz="914400" rtl="0" eaLnBrk="1" fontAlgn="auto" latinLnBrk="0" hangingPunct="1">
              <a:lnSpc>
                <a:spcPct val="95000"/>
              </a:lnSpc>
              <a:spcBef>
                <a:spcPts val="1800"/>
              </a:spcBef>
              <a:spcAft>
                <a:spcPts val="0"/>
              </a:spcAft>
              <a:buClrTx/>
              <a:buSzPct val="90000"/>
              <a:buFont typeface="Wingdings" panose="05000000000000000000" pitchFamily="2" charset="2"/>
              <a:buChar char="Ø"/>
              <a:tabLst/>
              <a:defRPr/>
            </a:pPr>
            <a:r>
              <a:rPr kumimoji="0" lang="en-US" sz="2400" b="0" i="0" u="none" strike="noStrike" kern="1200" cap="none" spc="0" normalizeH="0" baseline="0" noProof="0" dirty="0">
                <a:ln>
                  <a:noFill/>
                </a:ln>
                <a:solidFill>
                  <a:srgbClr val="003A60"/>
                </a:solidFill>
                <a:effectLst/>
                <a:uLnTx/>
                <a:uFillTx/>
                <a:latin typeface="Trebuchet MS"/>
                <a:ea typeface="+mn-ea"/>
                <a:cs typeface="+mn-cs"/>
              </a:rPr>
              <a:t>Offensive language</a:t>
            </a:r>
          </a:p>
          <a:p>
            <a:pPr marL="228600" marR="0" lvl="0" indent="-274320" algn="l" defTabSz="914400" rtl="0" eaLnBrk="1" fontAlgn="auto" latinLnBrk="0" hangingPunct="1">
              <a:lnSpc>
                <a:spcPct val="95000"/>
              </a:lnSpc>
              <a:spcBef>
                <a:spcPts val="1800"/>
              </a:spcBef>
              <a:spcAft>
                <a:spcPts val="0"/>
              </a:spcAft>
              <a:buClrTx/>
              <a:buSzPct val="90000"/>
              <a:buFont typeface="Wingdings" panose="05000000000000000000" pitchFamily="2" charset="2"/>
              <a:buChar char="Ø"/>
              <a:tabLst/>
              <a:defRPr/>
            </a:pPr>
            <a:r>
              <a:rPr kumimoji="0" lang="en-US" sz="2400" b="0" i="0" u="none" strike="noStrike" kern="1200" cap="none" spc="0" normalizeH="0" baseline="0" noProof="0" dirty="0">
                <a:ln>
                  <a:noFill/>
                </a:ln>
                <a:solidFill>
                  <a:srgbClr val="003A60"/>
                </a:solidFill>
                <a:effectLst/>
                <a:uLnTx/>
                <a:uFillTx/>
                <a:latin typeface="Trebuchet MS"/>
                <a:ea typeface="+mn-ea"/>
                <a:cs typeface="+mn-cs"/>
              </a:rPr>
              <a:t>Crude remarks</a:t>
            </a:r>
          </a:p>
          <a:p>
            <a:pPr marL="228600" marR="0" lvl="0" indent="-274320" algn="l" defTabSz="914400" rtl="0" eaLnBrk="1" fontAlgn="auto" latinLnBrk="0" hangingPunct="1">
              <a:lnSpc>
                <a:spcPct val="95000"/>
              </a:lnSpc>
              <a:spcBef>
                <a:spcPts val="1800"/>
              </a:spcBef>
              <a:spcAft>
                <a:spcPts val="0"/>
              </a:spcAft>
              <a:buClrTx/>
              <a:buSzPct val="90000"/>
              <a:buFont typeface="Wingdings" panose="05000000000000000000" pitchFamily="2" charset="2"/>
              <a:buChar char="Ø"/>
              <a:tabLst/>
              <a:defRPr/>
            </a:pPr>
            <a:r>
              <a:rPr kumimoji="0" lang="en-US" sz="2400" b="0" i="0" u="none" strike="noStrike" kern="1200" cap="none" spc="0" normalizeH="0" baseline="0" noProof="0" dirty="0">
                <a:ln>
                  <a:noFill/>
                </a:ln>
                <a:solidFill>
                  <a:srgbClr val="003A60"/>
                </a:solidFill>
                <a:effectLst/>
                <a:uLnTx/>
                <a:uFillTx/>
                <a:latin typeface="Trebuchet MS"/>
                <a:ea typeface="+mn-ea"/>
                <a:cs typeface="+mn-cs"/>
              </a:rPr>
              <a:t>Racial slurs</a:t>
            </a:r>
          </a:p>
          <a:p>
            <a:pPr marL="228600" marR="0" lvl="0" indent="-274320" algn="l" defTabSz="914400" rtl="0" eaLnBrk="1" fontAlgn="auto" latinLnBrk="0" hangingPunct="1">
              <a:lnSpc>
                <a:spcPct val="95000"/>
              </a:lnSpc>
              <a:spcBef>
                <a:spcPts val="1800"/>
              </a:spcBef>
              <a:spcAft>
                <a:spcPts val="0"/>
              </a:spcAft>
              <a:buClrTx/>
              <a:buSzPct val="90000"/>
              <a:buFont typeface="Wingdings" panose="05000000000000000000" pitchFamily="2" charset="2"/>
              <a:buChar char="Ø"/>
              <a:tabLst/>
              <a:defRPr/>
            </a:pPr>
            <a:r>
              <a:rPr kumimoji="0" lang="en-US" sz="2400" b="0" i="0" u="none" strike="noStrike" kern="1200" cap="none" spc="0" normalizeH="0" baseline="0" noProof="0" dirty="0">
                <a:ln>
                  <a:noFill/>
                </a:ln>
                <a:solidFill>
                  <a:srgbClr val="003A60"/>
                </a:solidFill>
                <a:effectLst/>
                <a:uLnTx/>
                <a:uFillTx/>
                <a:latin typeface="Trebuchet MS"/>
                <a:ea typeface="+mn-ea"/>
                <a:cs typeface="+mn-cs"/>
              </a:rPr>
              <a:t>Bullying</a:t>
            </a:r>
          </a:p>
          <a:p>
            <a:pPr marL="228600" marR="0" lvl="0" indent="-274320" algn="l" defTabSz="914400" rtl="0" eaLnBrk="1" fontAlgn="auto" latinLnBrk="0" hangingPunct="1">
              <a:lnSpc>
                <a:spcPct val="95000"/>
              </a:lnSpc>
              <a:spcBef>
                <a:spcPts val="1800"/>
              </a:spcBef>
              <a:spcAft>
                <a:spcPts val="0"/>
              </a:spcAft>
              <a:buClrTx/>
              <a:buSzPct val="90000"/>
              <a:buFont typeface="Wingdings" panose="05000000000000000000" pitchFamily="2" charset="2"/>
              <a:buChar char="Ø"/>
              <a:tabLst/>
              <a:defRPr/>
            </a:pPr>
            <a:r>
              <a:rPr kumimoji="0" lang="en-US" sz="2400" b="0" i="0" u="none" strike="noStrike" kern="1200" cap="none" spc="0" normalizeH="0" baseline="0" noProof="0" dirty="0">
                <a:ln>
                  <a:noFill/>
                </a:ln>
                <a:solidFill>
                  <a:srgbClr val="003A60"/>
                </a:solidFill>
                <a:effectLst/>
                <a:uLnTx/>
                <a:uFillTx/>
                <a:latin typeface="Trebuchet MS"/>
                <a:ea typeface="+mn-ea"/>
                <a:cs typeface="+mn-cs"/>
              </a:rPr>
              <a:t>Sexual comments </a:t>
            </a:r>
          </a:p>
        </p:txBody>
      </p:sp>
      <p:sp>
        <p:nvSpPr>
          <p:cNvPr id="15" name="Content Placeholder 14">
            <a:extLst>
              <a:ext uri="{FF2B5EF4-FFF2-40B4-BE49-F238E27FC236}">
                <a16:creationId xmlns:a16="http://schemas.microsoft.com/office/drawing/2014/main" id="{514AB891-40A4-4F65-ACEA-35FAB89B6AB4}"/>
              </a:ext>
            </a:extLst>
          </p:cNvPr>
          <p:cNvSpPr>
            <a:spLocks noGrp="1"/>
          </p:cNvSpPr>
          <p:nvPr>
            <p:ph sz="half" idx="11"/>
          </p:nvPr>
        </p:nvSpPr>
        <p:spPr>
          <a:xfrm>
            <a:off x="4629152" y="2181225"/>
            <a:ext cx="3886200" cy="4202698"/>
          </a:xfrm>
        </p:spPr>
        <p:txBody>
          <a:bodyPr/>
          <a:lstStyle/>
          <a:p>
            <a:pPr marL="228600" marR="0" lvl="0" indent="-274320" algn="l" defTabSz="914400" rtl="0" eaLnBrk="1" fontAlgn="auto" latinLnBrk="0" hangingPunct="1">
              <a:lnSpc>
                <a:spcPct val="95000"/>
              </a:lnSpc>
              <a:spcBef>
                <a:spcPts val="1800"/>
              </a:spcBef>
              <a:spcAft>
                <a:spcPts val="0"/>
              </a:spcAft>
              <a:buClrTx/>
              <a:buSzPct val="90000"/>
              <a:buFont typeface="Wingdings" panose="05000000000000000000" pitchFamily="2" charset="2"/>
              <a:buChar char="Ø"/>
              <a:tabLst/>
              <a:defRPr/>
            </a:pPr>
            <a:r>
              <a:rPr kumimoji="0" lang="en-US" sz="2400" b="0" i="0" u="none" strike="noStrike" kern="1200" cap="none" spc="0" normalizeH="0" baseline="0" noProof="0" dirty="0">
                <a:ln>
                  <a:noFill/>
                </a:ln>
                <a:solidFill>
                  <a:srgbClr val="003A60"/>
                </a:solidFill>
                <a:effectLst/>
                <a:uLnTx/>
                <a:uFillTx/>
                <a:latin typeface="Trebuchet MS"/>
                <a:ea typeface="+mn-ea"/>
                <a:cs typeface="+mn-cs"/>
              </a:rPr>
              <a:t>Physical aggression</a:t>
            </a:r>
          </a:p>
          <a:p>
            <a:pPr marL="228600" marR="0" lvl="0" indent="-274320" algn="l" defTabSz="914400" rtl="0" eaLnBrk="1" fontAlgn="auto" latinLnBrk="0" hangingPunct="1">
              <a:lnSpc>
                <a:spcPct val="95000"/>
              </a:lnSpc>
              <a:spcBef>
                <a:spcPts val="1800"/>
              </a:spcBef>
              <a:spcAft>
                <a:spcPts val="0"/>
              </a:spcAft>
              <a:buClrTx/>
              <a:buSzPct val="90000"/>
              <a:buFont typeface="Wingdings" panose="05000000000000000000" pitchFamily="2" charset="2"/>
              <a:buChar char="Ø"/>
              <a:tabLst/>
              <a:defRPr/>
            </a:pPr>
            <a:r>
              <a:rPr kumimoji="0" lang="en-US" sz="2400" b="0" i="0" u="none" strike="noStrike" kern="1200" cap="none" spc="0" normalizeH="0" baseline="0" noProof="0" dirty="0">
                <a:ln>
                  <a:noFill/>
                </a:ln>
                <a:solidFill>
                  <a:srgbClr val="003A60"/>
                </a:solidFill>
                <a:effectLst/>
                <a:uLnTx/>
                <a:uFillTx/>
                <a:latin typeface="Trebuchet MS"/>
                <a:ea typeface="+mn-ea"/>
                <a:cs typeface="+mn-cs"/>
              </a:rPr>
              <a:t>Intimidation</a:t>
            </a:r>
          </a:p>
          <a:p>
            <a:pPr marL="228600" marR="0" lvl="0" indent="-274320" algn="l" defTabSz="914400" rtl="0" eaLnBrk="1" fontAlgn="auto" latinLnBrk="0" hangingPunct="1">
              <a:lnSpc>
                <a:spcPct val="95000"/>
              </a:lnSpc>
              <a:spcBef>
                <a:spcPts val="1800"/>
              </a:spcBef>
              <a:spcAft>
                <a:spcPts val="0"/>
              </a:spcAft>
              <a:buClrTx/>
              <a:buSzPct val="90000"/>
              <a:buFont typeface="Wingdings" panose="05000000000000000000" pitchFamily="2" charset="2"/>
              <a:buChar char="Ø"/>
              <a:tabLst/>
              <a:defRPr/>
            </a:pPr>
            <a:r>
              <a:rPr kumimoji="0" lang="en-US" sz="2400" b="0" i="0" u="none" strike="noStrike" kern="1200" cap="none" spc="0" normalizeH="0" baseline="0" noProof="0" dirty="0">
                <a:ln>
                  <a:noFill/>
                </a:ln>
                <a:solidFill>
                  <a:srgbClr val="003A60"/>
                </a:solidFill>
                <a:effectLst/>
                <a:uLnTx/>
                <a:uFillTx/>
                <a:latin typeface="Trebuchet MS"/>
                <a:ea typeface="+mn-ea"/>
                <a:cs typeface="+mn-cs"/>
              </a:rPr>
              <a:t>Discrimination</a:t>
            </a:r>
          </a:p>
          <a:p>
            <a:pPr marL="228600" marR="0" lvl="0" indent="-274320" algn="l" defTabSz="914400" rtl="0" eaLnBrk="1" fontAlgn="auto" latinLnBrk="0" hangingPunct="1">
              <a:lnSpc>
                <a:spcPct val="95000"/>
              </a:lnSpc>
              <a:spcBef>
                <a:spcPts val="1800"/>
              </a:spcBef>
              <a:spcAft>
                <a:spcPts val="0"/>
              </a:spcAft>
              <a:buClrTx/>
              <a:buSzPct val="90000"/>
              <a:buFont typeface="Wingdings" panose="05000000000000000000" pitchFamily="2" charset="2"/>
              <a:buChar char="Ø"/>
              <a:tabLst/>
              <a:defRPr/>
            </a:pPr>
            <a:r>
              <a:rPr kumimoji="0" lang="en-US" sz="2400" b="0" i="0" u="none" strike="noStrike" kern="1200" cap="none" spc="0" normalizeH="0" baseline="0" noProof="0" dirty="0">
                <a:ln>
                  <a:noFill/>
                </a:ln>
                <a:solidFill>
                  <a:srgbClr val="003A60"/>
                </a:solidFill>
                <a:effectLst/>
                <a:uLnTx/>
                <a:uFillTx/>
                <a:latin typeface="Trebuchet MS"/>
                <a:ea typeface="+mn-ea"/>
                <a:cs typeface="+mn-cs"/>
              </a:rPr>
              <a:t>Verbal abuse</a:t>
            </a:r>
          </a:p>
          <a:p>
            <a:pPr marL="228600" marR="0" lvl="0" indent="-274320" algn="l" defTabSz="914400" rtl="0" eaLnBrk="1" fontAlgn="auto" latinLnBrk="0" hangingPunct="1">
              <a:lnSpc>
                <a:spcPct val="95000"/>
              </a:lnSpc>
              <a:spcBef>
                <a:spcPts val="1800"/>
              </a:spcBef>
              <a:spcAft>
                <a:spcPts val="0"/>
              </a:spcAft>
              <a:buClrTx/>
              <a:buSzPct val="90000"/>
              <a:buFont typeface="Wingdings" panose="05000000000000000000" pitchFamily="2" charset="2"/>
              <a:buChar char="Ø"/>
              <a:tabLst/>
              <a:defRPr/>
            </a:pPr>
            <a:r>
              <a:rPr kumimoji="0" lang="en-US" sz="2400" b="0" i="0" u="none" strike="noStrike" kern="1200" cap="none" spc="0" normalizeH="0" baseline="0" noProof="0" dirty="0">
                <a:ln>
                  <a:noFill/>
                </a:ln>
                <a:solidFill>
                  <a:srgbClr val="003A60"/>
                </a:solidFill>
                <a:effectLst/>
                <a:uLnTx/>
                <a:uFillTx/>
                <a:latin typeface="Trebuchet MS"/>
                <a:ea typeface="+mn-ea"/>
                <a:cs typeface="+mn-cs"/>
              </a:rPr>
              <a:t>Derogatory comments</a:t>
            </a:r>
          </a:p>
        </p:txBody>
      </p:sp>
    </p:spTree>
    <p:extLst>
      <p:ext uri="{BB962C8B-B14F-4D97-AF65-F5344CB8AC3E}">
        <p14:creationId xmlns:p14="http://schemas.microsoft.com/office/powerpoint/2010/main" val="4058166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84E4E7D-3AAC-4FB3-AE3A-38B4D574F889}"/>
              </a:ext>
            </a:extLst>
          </p:cNvPr>
          <p:cNvSpPr>
            <a:spLocks noGrp="1"/>
          </p:cNvSpPr>
          <p:nvPr>
            <p:ph type="title"/>
          </p:nvPr>
        </p:nvSpPr>
        <p:spPr/>
        <p:txBody>
          <a:bodyPr>
            <a:noAutofit/>
          </a:bodyPr>
          <a:lstStyle/>
          <a:p>
            <a:r>
              <a:rPr kumimoji="0" lang="en-US" sz="2800" b="1" i="0" u="none" strike="noStrike" kern="1200" cap="none" spc="0" normalizeH="0" baseline="0" noProof="0" dirty="0">
                <a:ln>
                  <a:noFill/>
                </a:ln>
                <a:solidFill>
                  <a:prstClr val="white"/>
                </a:solidFill>
                <a:effectLst>
                  <a:outerShdw blurRad="50800" dist="38100" dir="7200000" algn="tr" rotWithShape="0">
                    <a:prstClr val="black">
                      <a:alpha val="40000"/>
                    </a:prstClr>
                  </a:outerShdw>
                </a:effectLst>
                <a:uLnTx/>
                <a:uFillTx/>
                <a:latin typeface="Trebuchet MS"/>
                <a:ea typeface="+mj-ea"/>
                <a:cs typeface="+mj-cs"/>
              </a:rPr>
              <a:t>Harassment May Be Unlawful</a:t>
            </a:r>
            <a:endParaRPr lang="en-US" dirty="0"/>
          </a:p>
        </p:txBody>
      </p:sp>
      <p:sp>
        <p:nvSpPr>
          <p:cNvPr id="12" name="Content Placeholder 11">
            <a:extLst>
              <a:ext uri="{FF2B5EF4-FFF2-40B4-BE49-F238E27FC236}">
                <a16:creationId xmlns:a16="http://schemas.microsoft.com/office/drawing/2014/main" id="{96A4FDB3-0CA5-41F6-931E-1F74F432B044}"/>
              </a:ext>
            </a:extLst>
          </p:cNvPr>
          <p:cNvSpPr>
            <a:spLocks noGrp="1"/>
          </p:cNvSpPr>
          <p:nvPr>
            <p:ph sz="half" idx="1"/>
          </p:nvPr>
        </p:nvSpPr>
        <p:spPr>
          <a:xfrm>
            <a:off x="628649" y="1668586"/>
            <a:ext cx="4486275" cy="493589"/>
          </a:xfrm>
        </p:spPr>
        <p:txBody>
          <a:bodyPr>
            <a:noAutofit/>
          </a:bodyPr>
          <a:lstStyle/>
          <a:p>
            <a:pPr marL="0" marR="0" lvl="0" indent="0" algn="l" defTabSz="914400" rtl="0" eaLnBrk="1" fontAlgn="auto" latinLnBrk="0" hangingPunct="1">
              <a:lnSpc>
                <a:spcPct val="80000"/>
              </a:lnSpc>
              <a:spcBef>
                <a:spcPts val="1800"/>
              </a:spcBef>
              <a:spcAft>
                <a:spcPts val="0"/>
              </a:spcAft>
              <a:buClrTx/>
              <a:buSzPct val="90000"/>
              <a:buFont typeface="Wingdings" panose="05000000000000000000" pitchFamily="2" charset="2"/>
              <a:buNone/>
              <a:tabLst/>
              <a:defRPr/>
            </a:pPr>
            <a:r>
              <a:rPr kumimoji="0" lang="en-US" sz="2200" b="0" i="0" u="none" strike="noStrike" kern="1200" cap="none" spc="0" normalizeH="0" baseline="0" noProof="0" dirty="0">
                <a:ln>
                  <a:noFill/>
                </a:ln>
                <a:solidFill>
                  <a:srgbClr val="003A60"/>
                </a:solidFill>
                <a:effectLst/>
                <a:uLnTx/>
                <a:uFillTx/>
                <a:latin typeface="Trebuchet MS"/>
                <a:ea typeface="+mn-ea"/>
                <a:cs typeface="+mn-cs"/>
              </a:rPr>
              <a:t>Workplace harassment is </a:t>
            </a:r>
            <a:r>
              <a:rPr kumimoji="0" lang="en-US" sz="2200" b="1" i="0" u="none" strike="noStrike" kern="1200" cap="none" spc="0" normalizeH="0" baseline="0" noProof="0" dirty="0">
                <a:ln>
                  <a:noFill/>
                </a:ln>
                <a:solidFill>
                  <a:srgbClr val="003A60"/>
                </a:solidFill>
                <a:effectLst/>
                <a:uLnTx/>
                <a:uFillTx/>
                <a:latin typeface="Trebuchet MS"/>
                <a:ea typeface="+mn-ea"/>
                <a:cs typeface="+mn-cs"/>
              </a:rPr>
              <a:t>unlawful</a:t>
            </a:r>
            <a:r>
              <a:rPr kumimoji="0" lang="en-US" sz="2200" b="0" i="0" u="none" strike="noStrike" kern="1200" cap="none" spc="0" normalizeH="0" baseline="0" noProof="0" dirty="0">
                <a:ln>
                  <a:noFill/>
                </a:ln>
                <a:solidFill>
                  <a:srgbClr val="003A60"/>
                </a:solidFill>
                <a:effectLst/>
                <a:uLnTx/>
                <a:uFillTx/>
                <a:latin typeface="Trebuchet MS"/>
                <a:ea typeface="+mn-ea"/>
                <a:cs typeface="+mn-cs"/>
              </a:rPr>
              <a:t> when:</a:t>
            </a:r>
          </a:p>
        </p:txBody>
      </p:sp>
      <p:sp>
        <p:nvSpPr>
          <p:cNvPr id="13" name="Content Placeholder 12">
            <a:extLst>
              <a:ext uri="{FF2B5EF4-FFF2-40B4-BE49-F238E27FC236}">
                <a16:creationId xmlns:a16="http://schemas.microsoft.com/office/drawing/2014/main" id="{E39E2C55-46D1-418E-94CC-3F95AB0A8F36}"/>
              </a:ext>
            </a:extLst>
          </p:cNvPr>
          <p:cNvSpPr>
            <a:spLocks noGrp="1"/>
          </p:cNvSpPr>
          <p:nvPr>
            <p:ph sz="half" idx="10"/>
          </p:nvPr>
        </p:nvSpPr>
        <p:spPr>
          <a:xfrm>
            <a:off x="628650" y="2492521"/>
            <a:ext cx="4705350" cy="3955903"/>
          </a:xfrm>
        </p:spPr>
        <p:txBody>
          <a:bodyPr>
            <a:noAutofit/>
          </a:bodyPr>
          <a:lstStyle/>
          <a:p>
            <a:pPr marL="228600" marR="0" lvl="0" indent="-274320" algn="l" defTabSz="914400" rtl="0" eaLnBrk="1" fontAlgn="auto" latinLnBrk="0" hangingPunct="1">
              <a:lnSpc>
                <a:spcPct val="80000"/>
              </a:lnSpc>
              <a:spcBef>
                <a:spcPts val="1800"/>
              </a:spcBef>
              <a:spcAft>
                <a:spcPts val="0"/>
              </a:spcAft>
              <a:buClrTx/>
              <a:buSzPct val="90000"/>
              <a:buFont typeface="Wingdings" panose="05000000000000000000" pitchFamily="2" charset="2"/>
              <a:buChar char="Ø"/>
              <a:tabLst/>
              <a:defRPr/>
            </a:pPr>
            <a:r>
              <a:rPr kumimoji="0" lang="en-US" sz="2200" b="0" i="0" u="none" strike="noStrike" kern="1200" cap="none" spc="0" normalizeH="0" baseline="0" noProof="0" dirty="0">
                <a:ln>
                  <a:noFill/>
                </a:ln>
                <a:solidFill>
                  <a:srgbClr val="003A60"/>
                </a:solidFill>
                <a:effectLst/>
                <a:uLnTx/>
                <a:uFillTx/>
                <a:latin typeface="Trebuchet MS"/>
                <a:ea typeface="+mn-ea"/>
                <a:cs typeface="+mn-cs"/>
              </a:rPr>
              <a:t>It occurs because of someone’s </a:t>
            </a:r>
            <a:r>
              <a:rPr kumimoji="0" lang="en-US" sz="2200" b="0" i="0" u="none" strike="noStrike" kern="1200" cap="none" spc="0" normalizeH="0" baseline="0" noProof="0" dirty="0">
                <a:ln>
                  <a:noFill/>
                </a:ln>
                <a:solidFill>
                  <a:srgbClr val="F35B2D"/>
                </a:solidFill>
                <a:effectLst/>
                <a:uLnTx/>
                <a:uFillTx/>
                <a:latin typeface="Trebuchet MS"/>
                <a:ea typeface="+mn-ea"/>
                <a:cs typeface="+mn-cs"/>
              </a:rPr>
              <a:t>religion, sex, race, color, national origin, sexual orientation, disability, age or genetic information</a:t>
            </a:r>
            <a:r>
              <a:rPr kumimoji="0" lang="en-US" sz="2200" b="0" i="0" u="none" strike="noStrike" kern="1200" cap="none" spc="0" normalizeH="0" baseline="0" noProof="0" dirty="0">
                <a:ln>
                  <a:noFill/>
                </a:ln>
                <a:solidFill>
                  <a:srgbClr val="FF0000"/>
                </a:solidFill>
                <a:effectLst/>
                <a:uLnTx/>
                <a:uFillTx/>
                <a:latin typeface="Trebuchet MS"/>
                <a:ea typeface="+mn-ea"/>
                <a:cs typeface="+mn-cs"/>
              </a:rPr>
              <a:t>,</a:t>
            </a:r>
            <a:r>
              <a:rPr kumimoji="0" lang="en-US" sz="2200" b="0" i="0" u="none" strike="noStrike" kern="1200" cap="none" spc="0" normalizeH="0" baseline="0" noProof="0" dirty="0">
                <a:ln>
                  <a:noFill/>
                </a:ln>
                <a:solidFill>
                  <a:srgbClr val="003A60"/>
                </a:solidFill>
                <a:effectLst/>
                <a:uLnTx/>
                <a:uFillTx/>
                <a:latin typeface="Trebuchet MS"/>
                <a:ea typeface="+mn-ea"/>
                <a:cs typeface="+mn-cs"/>
              </a:rPr>
              <a:t> or because they filed an EEO complaint.</a:t>
            </a:r>
            <a:endParaRPr kumimoji="0" lang="en-US" sz="2200" b="1" i="0" u="none" strike="noStrike" kern="1200" cap="none" spc="0" normalizeH="0" baseline="0" noProof="0" dirty="0">
              <a:ln>
                <a:noFill/>
              </a:ln>
              <a:solidFill>
                <a:srgbClr val="003A60"/>
              </a:solidFill>
              <a:effectLst/>
              <a:uLnTx/>
              <a:uFillTx/>
              <a:latin typeface="Trebuchet MS"/>
              <a:ea typeface="+mn-ea"/>
              <a:cs typeface="+mn-cs"/>
            </a:endParaRPr>
          </a:p>
          <a:p>
            <a:pPr marL="228600" marR="0" lvl="0" indent="-274320" algn="l" defTabSz="914400" rtl="0" eaLnBrk="1" fontAlgn="auto" latinLnBrk="0" hangingPunct="1">
              <a:lnSpc>
                <a:spcPct val="80000"/>
              </a:lnSpc>
              <a:spcBef>
                <a:spcPts val="1800"/>
              </a:spcBef>
              <a:spcAft>
                <a:spcPts val="0"/>
              </a:spcAft>
              <a:buClrTx/>
              <a:buSzPct val="90000"/>
              <a:buFont typeface="Wingdings" panose="05000000000000000000" pitchFamily="2" charset="2"/>
              <a:buChar char="Ø"/>
              <a:tabLst/>
              <a:defRPr/>
            </a:pPr>
            <a:r>
              <a:rPr kumimoji="0" lang="en-US" sz="2200" b="0" i="0" u="none" strike="noStrike" kern="1200" cap="none" spc="0" normalizeH="0" baseline="0" noProof="0" dirty="0">
                <a:ln>
                  <a:noFill/>
                </a:ln>
                <a:solidFill>
                  <a:srgbClr val="003A60"/>
                </a:solidFill>
                <a:effectLst/>
                <a:uLnTx/>
                <a:uFillTx/>
                <a:latin typeface="Trebuchet MS"/>
                <a:ea typeface="+mn-ea"/>
                <a:cs typeface="+mn-cs"/>
              </a:rPr>
              <a:t>It is unwelcome and so frequent or severe that it creates a hostile or offensive work environment or results in an adverse employment decision</a:t>
            </a:r>
            <a:r>
              <a:rPr kumimoji="0" lang="en-US" sz="2200" b="0" i="0" u="none" strike="noStrike" kern="1200" cap="none" spc="0" normalizeH="0" baseline="0" noProof="0" dirty="0">
                <a:ln>
                  <a:noFill/>
                </a:ln>
                <a:solidFill>
                  <a:srgbClr val="323332"/>
                </a:solidFill>
                <a:effectLst/>
                <a:uLnTx/>
                <a:uFillTx/>
                <a:latin typeface="Trebuchet MS"/>
                <a:ea typeface="+mn-ea"/>
                <a:cs typeface="+mn-cs"/>
              </a:rPr>
              <a:t>.</a:t>
            </a:r>
            <a:endParaRPr kumimoji="0" lang="en-US" sz="2200" b="1" i="0" u="none" strike="noStrike" kern="1200" cap="none" spc="0" normalizeH="0" baseline="0" noProof="0" dirty="0">
              <a:ln>
                <a:noFill/>
              </a:ln>
              <a:solidFill>
                <a:srgbClr val="003A60"/>
              </a:solidFill>
              <a:effectLst/>
              <a:uLnTx/>
              <a:uFillTx/>
              <a:latin typeface="Trebuchet MS"/>
              <a:ea typeface="+mn-ea"/>
              <a:cs typeface="+mn-cs"/>
            </a:endParaRPr>
          </a:p>
        </p:txBody>
      </p:sp>
      <p:pic>
        <p:nvPicPr>
          <p:cNvPr id="15" name="Content Placeholder 14">
            <a:extLst>
              <a:ext uri="{FF2B5EF4-FFF2-40B4-BE49-F238E27FC236}">
                <a16:creationId xmlns:a16="http://schemas.microsoft.com/office/drawing/2014/main" id="{0D9CB5F7-39A7-4822-9EAF-8EA68FCCCDC4}"/>
              </a:ext>
              <a:ext uri="{C183D7F6-B498-43B3-948B-1728B52AA6E4}">
                <adec:decorative xmlns:adec="http://schemas.microsoft.com/office/drawing/2017/decorative" val="1"/>
              </a:ext>
            </a:extLst>
          </p:cNvPr>
          <p:cNvPicPr>
            <a:picLocks noGrp="1" noChangeAspect="1"/>
          </p:cNvPicPr>
          <p:nvPr>
            <p:ph sz="half" idx="11"/>
          </p:nvPr>
        </p:nvPicPr>
        <p:blipFill>
          <a:blip r:embed="rId3">
            <a:extLst>
              <a:ext uri="{28A0092B-C50C-407E-A947-70E740481C1C}">
                <a14:useLocalDpi xmlns:a14="http://schemas.microsoft.com/office/drawing/2010/main" val="0"/>
              </a:ext>
            </a:extLst>
          </a:blip>
          <a:stretch>
            <a:fillRect/>
          </a:stretch>
        </p:blipFill>
        <p:spPr>
          <a:xfrm>
            <a:off x="5551815" y="1789113"/>
            <a:ext cx="3056785" cy="3792537"/>
          </a:xfrm>
          <a:prstGeom prst="rect">
            <a:avLst/>
          </a:prstGeom>
          <a:ln w="57150" cmpd="sng">
            <a:solidFill>
              <a:schemeClr val="accent3"/>
            </a:solidFill>
          </a:ln>
        </p:spPr>
      </p:pic>
    </p:spTree>
    <p:extLst>
      <p:ext uri="{BB962C8B-B14F-4D97-AF65-F5344CB8AC3E}">
        <p14:creationId xmlns:p14="http://schemas.microsoft.com/office/powerpoint/2010/main" val="2970228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E32FD54-8A8C-47AE-8EB2-75330895DADC}"/>
              </a:ext>
            </a:extLst>
          </p:cNvPr>
          <p:cNvSpPr>
            <a:spLocks noGrp="1"/>
          </p:cNvSpPr>
          <p:nvPr>
            <p:ph type="title"/>
          </p:nvPr>
        </p:nvSpPr>
        <p:spPr/>
        <p:txBody>
          <a:bodyPr/>
          <a:lstStyle/>
          <a:p>
            <a:r>
              <a:rPr kumimoji="0" lang="en-US" sz="2800" b="1" i="0" u="none" strike="noStrike" kern="1200" cap="none" spc="0" normalizeH="0" baseline="0" noProof="0" dirty="0">
                <a:ln>
                  <a:noFill/>
                </a:ln>
                <a:solidFill>
                  <a:prstClr val="white"/>
                </a:solidFill>
                <a:effectLst>
                  <a:outerShdw blurRad="50800" dist="38100" dir="7200000" algn="tr" rotWithShape="0">
                    <a:prstClr val="black">
                      <a:alpha val="40000"/>
                    </a:prstClr>
                  </a:outerShdw>
                </a:effectLst>
                <a:uLnTx/>
                <a:uFillTx/>
                <a:latin typeface="Trebuchet MS"/>
                <a:ea typeface="+mj-ea"/>
                <a:cs typeface="+mj-cs"/>
              </a:rPr>
              <a:t>Harassment Will Not Be Tolerated</a:t>
            </a:r>
            <a:endParaRPr lang="en-US" dirty="0"/>
          </a:p>
        </p:txBody>
      </p:sp>
      <p:sp>
        <p:nvSpPr>
          <p:cNvPr id="13" name="Content Placeholder 12">
            <a:extLst>
              <a:ext uri="{FF2B5EF4-FFF2-40B4-BE49-F238E27FC236}">
                <a16:creationId xmlns:a16="http://schemas.microsoft.com/office/drawing/2014/main" id="{F59F547F-5632-4F02-BD0F-679A0515942D}"/>
              </a:ext>
            </a:extLst>
          </p:cNvPr>
          <p:cNvSpPr>
            <a:spLocks noGrp="1"/>
          </p:cNvSpPr>
          <p:nvPr>
            <p:ph sz="half" idx="2"/>
          </p:nvPr>
        </p:nvSpPr>
        <p:spPr>
          <a:xfrm>
            <a:off x="3971925" y="2421062"/>
            <a:ext cx="4714875" cy="1455614"/>
          </a:xfrm>
        </p:spPr>
        <p:txBody>
          <a:bodyPr/>
          <a:lstStyle/>
          <a:p>
            <a:pPr marL="0" marR="0" lvl="0" indent="0" algn="l" defTabSz="914400" rtl="0" eaLnBrk="1" fontAlgn="auto" latinLnBrk="0" hangingPunct="1">
              <a:lnSpc>
                <a:spcPct val="95000"/>
              </a:lnSpc>
              <a:spcBef>
                <a:spcPts val="1800"/>
              </a:spcBef>
              <a:spcAft>
                <a:spcPts val="0"/>
              </a:spcAft>
              <a:buClrTx/>
              <a:buSzPct val="90000"/>
              <a:buFont typeface="Wingdings" panose="05000000000000000000" pitchFamily="2" charset="2"/>
              <a:buNone/>
              <a:tabLst/>
              <a:defRPr/>
            </a:pPr>
            <a:r>
              <a:rPr kumimoji="0" lang="en-US" sz="2800" b="1" i="0" u="none" strike="noStrike" kern="1200" cap="none" spc="0" normalizeH="0" baseline="0" noProof="0" dirty="0">
                <a:ln>
                  <a:noFill/>
                </a:ln>
                <a:solidFill>
                  <a:srgbClr val="003A60"/>
                </a:solidFill>
                <a:effectLst/>
                <a:uLnTx/>
                <a:uFillTx/>
                <a:latin typeface="Trebuchet MS"/>
                <a:ea typeface="+mn-ea"/>
                <a:cs typeface="+mn-cs"/>
              </a:rPr>
              <a:t>This program does not tolerate harassment of any kind…</a:t>
            </a:r>
          </a:p>
        </p:txBody>
      </p:sp>
      <p:sp>
        <p:nvSpPr>
          <p:cNvPr id="14" name="Content Placeholder 13">
            <a:extLst>
              <a:ext uri="{FF2B5EF4-FFF2-40B4-BE49-F238E27FC236}">
                <a16:creationId xmlns:a16="http://schemas.microsoft.com/office/drawing/2014/main" id="{F3D537C0-BE27-4BB6-887C-89A3AA14DD8F}"/>
              </a:ext>
            </a:extLst>
          </p:cNvPr>
          <p:cNvSpPr>
            <a:spLocks noGrp="1"/>
          </p:cNvSpPr>
          <p:nvPr>
            <p:ph sz="half" idx="10"/>
          </p:nvPr>
        </p:nvSpPr>
        <p:spPr>
          <a:xfrm>
            <a:off x="3971925" y="3854600"/>
            <a:ext cx="4286250" cy="2179514"/>
          </a:xfrm>
        </p:spPr>
        <p:txBody>
          <a:bodyPr/>
          <a:lstStyle/>
          <a:p>
            <a:pPr marL="0" marR="0" lvl="0" indent="0" algn="l" defTabSz="914400" rtl="0" eaLnBrk="1" fontAlgn="auto" latinLnBrk="0" hangingPunct="1">
              <a:lnSpc>
                <a:spcPct val="95000"/>
              </a:lnSpc>
              <a:spcBef>
                <a:spcPts val="1800"/>
              </a:spcBef>
              <a:spcAft>
                <a:spcPts val="0"/>
              </a:spcAft>
              <a:buClrTx/>
              <a:buSzPct val="90000"/>
              <a:buFont typeface="Wingdings" panose="05000000000000000000" pitchFamily="2" charset="2"/>
              <a:buNone/>
              <a:tabLst/>
              <a:defRPr/>
            </a:pPr>
            <a:r>
              <a:rPr kumimoji="0" lang="en-US" sz="2800" b="1" i="0" u="none" strike="noStrike" kern="1200" cap="none" spc="0" normalizeH="0" baseline="0" noProof="0" dirty="0">
                <a:ln>
                  <a:noFill/>
                </a:ln>
                <a:solidFill>
                  <a:srgbClr val="003A60"/>
                </a:solidFill>
                <a:effectLst/>
                <a:uLnTx/>
                <a:uFillTx/>
                <a:latin typeface="Trebuchet MS"/>
                <a:ea typeface="+mn-ea"/>
                <a:cs typeface="+mn-cs"/>
              </a:rPr>
              <a:t>…whether or not the conduct meets the definition of “unlawful” harassment.</a:t>
            </a:r>
          </a:p>
        </p:txBody>
      </p:sp>
      <p:pic>
        <p:nvPicPr>
          <p:cNvPr id="15" name="Picture 2">
            <a:extLst>
              <a:ext uri="{FF2B5EF4-FFF2-40B4-BE49-F238E27FC236}">
                <a16:creationId xmlns:a16="http://schemas.microsoft.com/office/drawing/2014/main" id="{817B495D-3307-4DF0-AD04-AC0F9CEAFFB9}"/>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586321" y="2266950"/>
            <a:ext cx="2947454" cy="45910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28882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182D2DD-9A19-42B8-ADF0-7A49E2D77B1E}"/>
              </a:ext>
            </a:extLst>
          </p:cNvPr>
          <p:cNvSpPr>
            <a:spLocks noGrp="1"/>
          </p:cNvSpPr>
          <p:nvPr>
            <p:ph type="title"/>
          </p:nvPr>
        </p:nvSpPr>
        <p:spPr/>
        <p:txBody>
          <a:bodyPr/>
          <a:lstStyle/>
          <a:p>
            <a:r>
              <a:rPr kumimoji="0" lang="en-US" sz="2800" b="1" i="0" u="none" strike="noStrike" kern="1200" cap="none" spc="0" normalizeH="0" baseline="0" noProof="0" dirty="0">
                <a:ln>
                  <a:noFill/>
                </a:ln>
                <a:solidFill>
                  <a:prstClr val="white"/>
                </a:solidFill>
                <a:effectLst>
                  <a:outerShdw blurRad="50800" dist="38100" dir="7200000" algn="tr" rotWithShape="0">
                    <a:prstClr val="black">
                      <a:alpha val="40000"/>
                    </a:prstClr>
                  </a:outerShdw>
                </a:effectLst>
                <a:uLnTx/>
                <a:uFillTx/>
                <a:latin typeface="Trebuchet MS"/>
                <a:ea typeface="+mj-ea"/>
                <a:cs typeface="+mj-cs"/>
              </a:rPr>
              <a:t>Examples of Unlawful Harassment</a:t>
            </a:r>
            <a:endParaRPr lang="en-US" dirty="0"/>
          </a:p>
        </p:txBody>
      </p:sp>
      <p:sp>
        <p:nvSpPr>
          <p:cNvPr id="10" name="Content Placeholder 9">
            <a:extLst>
              <a:ext uri="{FF2B5EF4-FFF2-40B4-BE49-F238E27FC236}">
                <a16:creationId xmlns:a16="http://schemas.microsoft.com/office/drawing/2014/main" id="{F3A48CC6-9FFD-4489-A35A-8F39FC303A81}"/>
              </a:ext>
            </a:extLst>
          </p:cNvPr>
          <p:cNvSpPr>
            <a:spLocks noGrp="1"/>
          </p:cNvSpPr>
          <p:nvPr>
            <p:ph sz="half" idx="1"/>
          </p:nvPr>
        </p:nvSpPr>
        <p:spPr>
          <a:xfrm>
            <a:off x="628650" y="1611437"/>
            <a:ext cx="3886200" cy="666948"/>
          </a:xfrm>
        </p:spPr>
        <p:txBody>
          <a:bodyPr>
            <a:noAutofit/>
          </a:bodyPr>
          <a:lstStyle/>
          <a:p>
            <a:pPr marL="0" marR="0" lvl="0" indent="0" algn="l" defTabSz="914400" rtl="0" eaLnBrk="1" fontAlgn="auto" latinLnBrk="0" hangingPunct="1">
              <a:lnSpc>
                <a:spcPct val="95000"/>
              </a:lnSpc>
              <a:spcBef>
                <a:spcPts val="1800"/>
              </a:spcBef>
              <a:spcAft>
                <a:spcPts val="0"/>
              </a:spcAft>
              <a:buClrTx/>
              <a:buSzPct val="90000"/>
              <a:buFont typeface="Wingdings" panose="05000000000000000000" pitchFamily="2" charset="2"/>
              <a:buNone/>
              <a:tabLst/>
              <a:defRPr/>
            </a:pPr>
            <a:r>
              <a:rPr kumimoji="0" lang="en-US" b="0" i="0" u="none" strike="noStrike" kern="1200" cap="none" spc="0" normalizeH="0" baseline="0" noProof="0" dirty="0">
                <a:ln>
                  <a:noFill/>
                </a:ln>
                <a:solidFill>
                  <a:srgbClr val="003A60"/>
                </a:solidFill>
                <a:effectLst/>
                <a:uLnTx/>
                <a:uFillTx/>
                <a:latin typeface="Trebuchet MS"/>
                <a:ea typeface="+mn-ea"/>
                <a:cs typeface="+mn-cs"/>
              </a:rPr>
              <a:t>Unlawful harassment may include</a:t>
            </a:r>
          </a:p>
        </p:txBody>
      </p:sp>
      <p:sp>
        <p:nvSpPr>
          <p:cNvPr id="11" name="Content Placeholder 10">
            <a:extLst>
              <a:ext uri="{FF2B5EF4-FFF2-40B4-BE49-F238E27FC236}">
                <a16:creationId xmlns:a16="http://schemas.microsoft.com/office/drawing/2014/main" id="{AD599198-2D00-4D59-A0C8-DA35EE1CFE9C}"/>
              </a:ext>
            </a:extLst>
          </p:cNvPr>
          <p:cNvSpPr>
            <a:spLocks noGrp="1"/>
          </p:cNvSpPr>
          <p:nvPr>
            <p:ph sz="half" idx="2"/>
          </p:nvPr>
        </p:nvSpPr>
        <p:spPr>
          <a:xfrm>
            <a:off x="628650" y="2551583"/>
            <a:ext cx="3733800" cy="2265239"/>
          </a:xfrm>
        </p:spPr>
        <p:txBody>
          <a:bodyPr>
            <a:noAutofit/>
          </a:bodyPr>
          <a:lstStyle/>
          <a:p>
            <a:pPr marL="342900" marR="0" lvl="0" indent="-342900" algn="l" defTabSz="914400" rtl="0" eaLnBrk="1" fontAlgn="auto" latinLnBrk="0" hangingPunct="1">
              <a:lnSpc>
                <a:spcPct val="95000"/>
              </a:lnSpc>
              <a:spcBef>
                <a:spcPts val="1800"/>
              </a:spcBef>
              <a:spcAft>
                <a:spcPts val="0"/>
              </a:spcAft>
              <a:buClrTx/>
              <a:buSzPct val="90000"/>
              <a:buFont typeface="Wingdings" charset="2"/>
              <a:buChar char="Ø"/>
              <a:tabLst/>
              <a:defRPr/>
            </a:pPr>
            <a:r>
              <a:rPr kumimoji="0" lang="en-US" b="0" i="0" u="none" strike="noStrike" kern="1200" cap="none" spc="0" normalizeH="0" baseline="0" noProof="0" dirty="0">
                <a:ln>
                  <a:noFill/>
                </a:ln>
                <a:solidFill>
                  <a:srgbClr val="003A60"/>
                </a:solidFill>
                <a:effectLst/>
                <a:uLnTx/>
                <a:uFillTx/>
                <a:latin typeface="Trebuchet MS"/>
                <a:ea typeface="+mn-ea"/>
                <a:cs typeface="+mn-cs"/>
              </a:rPr>
              <a:t>Sexual comments</a:t>
            </a:r>
          </a:p>
          <a:p>
            <a:pPr marL="342900" marR="0" lvl="0" indent="-342900" algn="l" defTabSz="914400" rtl="0" eaLnBrk="1" fontAlgn="auto" latinLnBrk="0" hangingPunct="1">
              <a:lnSpc>
                <a:spcPct val="95000"/>
              </a:lnSpc>
              <a:spcBef>
                <a:spcPts val="1800"/>
              </a:spcBef>
              <a:spcAft>
                <a:spcPts val="0"/>
              </a:spcAft>
              <a:buClrTx/>
              <a:buSzPct val="90000"/>
              <a:buFont typeface="Wingdings" charset="2"/>
              <a:buChar char="Ø"/>
              <a:tabLst/>
              <a:defRPr/>
            </a:pPr>
            <a:r>
              <a:rPr kumimoji="0" lang="en-US" b="0" i="0" u="none" strike="noStrike" kern="1200" cap="none" spc="0" normalizeH="0" baseline="0" noProof="0" dirty="0">
                <a:ln>
                  <a:noFill/>
                </a:ln>
                <a:solidFill>
                  <a:srgbClr val="003A60"/>
                </a:solidFill>
                <a:effectLst/>
                <a:uLnTx/>
                <a:uFillTx/>
                <a:latin typeface="Trebuchet MS"/>
                <a:ea typeface="+mn-ea"/>
                <a:cs typeface="+mn-cs"/>
              </a:rPr>
              <a:t>Racial slurs </a:t>
            </a:r>
          </a:p>
          <a:p>
            <a:pPr marL="342900" marR="0" lvl="0" indent="-342900" algn="l" defTabSz="914400" rtl="0" eaLnBrk="1" fontAlgn="auto" latinLnBrk="0" hangingPunct="1">
              <a:lnSpc>
                <a:spcPct val="95000"/>
              </a:lnSpc>
              <a:spcBef>
                <a:spcPts val="1800"/>
              </a:spcBef>
              <a:spcAft>
                <a:spcPts val="0"/>
              </a:spcAft>
              <a:buClrTx/>
              <a:buSzPct val="90000"/>
              <a:buFont typeface="Wingdings" charset="2"/>
              <a:buChar char="Ø"/>
              <a:tabLst/>
              <a:defRPr/>
            </a:pPr>
            <a:r>
              <a:rPr kumimoji="0" lang="en-US" b="0" i="0" u="none" strike="noStrike" kern="1200" cap="none" spc="0" normalizeH="0" baseline="0" noProof="0" dirty="0">
                <a:ln>
                  <a:noFill/>
                </a:ln>
                <a:solidFill>
                  <a:srgbClr val="003A60"/>
                </a:solidFill>
                <a:effectLst/>
                <a:uLnTx/>
                <a:uFillTx/>
                <a:latin typeface="Trebuchet MS"/>
                <a:ea typeface="+mn-ea"/>
                <a:cs typeface="+mn-cs"/>
              </a:rPr>
              <a:t>Physical aggression or verbal abuse directed only at individuals with disabilities</a:t>
            </a:r>
          </a:p>
        </p:txBody>
      </p:sp>
      <p:pic>
        <p:nvPicPr>
          <p:cNvPr id="13" name="Content Placeholder 12">
            <a:extLst>
              <a:ext uri="{FF2B5EF4-FFF2-40B4-BE49-F238E27FC236}">
                <a16:creationId xmlns:a16="http://schemas.microsoft.com/office/drawing/2014/main" id="{11B0BD5B-5795-4947-916E-E1245B50D571}"/>
              </a:ext>
              <a:ext uri="{C183D7F6-B498-43B3-948B-1728B52AA6E4}">
                <adec:decorative xmlns:adec="http://schemas.microsoft.com/office/drawing/2017/decorative" val="1"/>
              </a:ext>
            </a:extLst>
          </p:cNvPr>
          <p:cNvPicPr>
            <a:picLocks noGrp="1" noChangeAspect="1"/>
          </p:cNvPicPr>
          <p:nvPr>
            <p:ph sz="half" idx="10"/>
          </p:nvPr>
        </p:nvPicPr>
        <p:blipFill>
          <a:blip r:embed="rId3">
            <a:extLst>
              <a:ext uri="{28A0092B-C50C-407E-A947-70E740481C1C}">
                <a14:useLocalDpi xmlns:a14="http://schemas.microsoft.com/office/drawing/2010/main" val="0"/>
              </a:ext>
            </a:extLst>
          </a:blip>
          <a:stretch>
            <a:fillRect/>
          </a:stretch>
        </p:blipFill>
        <p:spPr>
          <a:xfrm>
            <a:off x="4781552" y="2475457"/>
            <a:ext cx="3813297" cy="2341365"/>
          </a:xfrm>
          <a:prstGeom prst="rect">
            <a:avLst/>
          </a:prstGeom>
          <a:ln w="57150" cmpd="sng">
            <a:solidFill>
              <a:srgbClr val="A5A5A5"/>
            </a:solidFill>
          </a:ln>
        </p:spPr>
      </p:pic>
    </p:spTree>
    <p:extLst>
      <p:ext uri="{BB962C8B-B14F-4D97-AF65-F5344CB8AC3E}">
        <p14:creationId xmlns:p14="http://schemas.microsoft.com/office/powerpoint/2010/main" val="54821564"/>
      </p:ext>
    </p:extLst>
  </p:cSld>
  <p:clrMapOvr>
    <a:masterClrMapping/>
  </p:clrMapOvr>
</p:sld>
</file>

<file path=ppt/theme/theme1.xml><?xml version="1.0" encoding="utf-8"?>
<a:theme xmlns:a="http://schemas.openxmlformats.org/drawingml/2006/main" name="Office Theme">
  <a:themeElements>
    <a:clrScheme name="Dept. of Labor">
      <a:dk1>
        <a:srgbClr val="323332"/>
      </a:dk1>
      <a:lt1>
        <a:sysClr val="window" lastClr="FFFFFF"/>
      </a:lt1>
      <a:dk2>
        <a:srgbClr val="44546A"/>
      </a:dk2>
      <a:lt2>
        <a:srgbClr val="E7E6E6"/>
      </a:lt2>
      <a:accent1>
        <a:srgbClr val="2A5681"/>
      </a:accent1>
      <a:accent2>
        <a:srgbClr val="F35B2D"/>
      </a:accent2>
      <a:accent3>
        <a:srgbClr val="A5A5A5"/>
      </a:accent3>
      <a:accent4>
        <a:srgbClr val="F5AE6C"/>
      </a:accent4>
      <a:accent5>
        <a:srgbClr val="0074BF"/>
      </a:accent5>
      <a:accent6>
        <a:srgbClr val="44546A"/>
      </a:accent6>
      <a:hlink>
        <a:srgbClr val="F35B2D"/>
      </a:hlink>
      <a:folHlink>
        <a:srgbClr val="2A5681"/>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C84348D33C50F4FB89D5BF2E0DADE92" ma:contentTypeVersion="" ma:contentTypeDescription="Create a new document." ma:contentTypeScope="" ma:versionID="9cb4fbca2089b21c31a70d30d3e5cade">
  <xsd:schema xmlns:xsd="http://www.w3.org/2001/XMLSchema" xmlns:xs="http://www.w3.org/2001/XMLSchema" xmlns:p="http://schemas.microsoft.com/office/2006/metadata/properties" xmlns:ns2="bdfd28cc-f485-46e8-bcf6-b555ff9859c5" xmlns:ns3="567f88b7-e539-4125-a6bf-9f5c9d0b8eb9" targetNamespace="http://schemas.microsoft.com/office/2006/metadata/properties" ma:root="true" ma:fieldsID="7229999178f90750a35a1c3f119982ef" ns2:_="" ns3:_="">
    <xsd:import namespace="bdfd28cc-f485-46e8-bcf6-b555ff9859c5"/>
    <xsd:import namespace="567f88b7-e539-4125-a6bf-9f5c9d0b8eb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fd28cc-f485-46e8-bcf6-b555ff9859c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67f88b7-e539-4125-a6bf-9f5c9d0b8eb9"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FC4686-802F-4A8C-B62F-765283877347}">
  <ds:schemaRefs>
    <ds:schemaRef ds:uri="http://schemas.microsoft.com/sharepoint/v3/contenttype/forms"/>
  </ds:schemaRefs>
</ds:datastoreItem>
</file>

<file path=customXml/itemProps2.xml><?xml version="1.0" encoding="utf-8"?>
<ds:datastoreItem xmlns:ds="http://schemas.openxmlformats.org/officeDocument/2006/customXml" ds:itemID="{E02BED31-1665-4C0C-ACA1-84C57867C3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fd28cc-f485-46e8-bcf6-b555ff9859c5"/>
    <ds:schemaRef ds:uri="567f88b7-e539-4125-a6bf-9f5c9d0b8e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52FD94-CFD1-4E16-99F6-2DC811F43867}">
  <ds:schemaRefs>
    <ds:schemaRef ds:uri="http://www.w3.org/XML/1998/namespace"/>
    <ds:schemaRef ds:uri="http://schemas.microsoft.com/office/infopath/2007/PartnerControls"/>
    <ds:schemaRef ds:uri="http://purl.org/dc/elements/1.1/"/>
    <ds:schemaRef ds:uri="http://schemas.openxmlformats.org/package/2006/metadata/core-properties"/>
    <ds:schemaRef ds:uri="http://schemas.microsoft.com/office/2006/documentManagement/types"/>
    <ds:schemaRef ds:uri="http://purl.org/dc/dcmitype/"/>
    <ds:schemaRef ds:uri="http://purl.org/dc/terms/"/>
    <ds:schemaRef ds:uri="567f88b7-e539-4125-a6bf-9f5c9d0b8eb9"/>
    <ds:schemaRef ds:uri="bdfd28cc-f485-46e8-bcf6-b555ff9859c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7529</TotalTime>
  <Words>6156</Words>
  <Application>Microsoft Office PowerPoint</Application>
  <PresentationFormat>On-screen Show (4:3)</PresentationFormat>
  <Paragraphs>421</Paragraphs>
  <Slides>38</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Trebuchet MS</vt:lpstr>
      <vt:lpstr>Wingdings</vt:lpstr>
      <vt:lpstr>Wingdings 3</vt:lpstr>
      <vt:lpstr>Office Theme</vt:lpstr>
      <vt:lpstr>Unlawful Harassment in Apprenticeship Programs</vt:lpstr>
      <vt:lpstr>Introduction</vt:lpstr>
      <vt:lpstr>Objectives</vt:lpstr>
      <vt:lpstr>What is Harassment?</vt:lpstr>
      <vt:lpstr>What is Harassment? </vt:lpstr>
      <vt:lpstr>Examples of Harassment</vt:lpstr>
      <vt:lpstr>Harassment May Be Unlawful</vt:lpstr>
      <vt:lpstr>Harassment Will Not Be Tolerated</vt:lpstr>
      <vt:lpstr>Examples of Unlawful Harassment</vt:lpstr>
      <vt:lpstr>What Do You Think?</vt:lpstr>
      <vt:lpstr>Scenario 1</vt:lpstr>
      <vt:lpstr>Out of Line</vt:lpstr>
      <vt:lpstr>What Do You Think? </vt:lpstr>
      <vt:lpstr>Quid Pro Quo Sexual Harassment</vt:lpstr>
      <vt:lpstr>Scenario 2</vt:lpstr>
      <vt:lpstr>Same Thing, Different Day</vt:lpstr>
      <vt:lpstr>What Do You Think?  </vt:lpstr>
      <vt:lpstr>Witnesses and Bystanders May Also Be Impacted</vt:lpstr>
      <vt:lpstr>Scenario 3</vt:lpstr>
      <vt:lpstr>“Harmless” Talk</vt:lpstr>
      <vt:lpstr>What Do You Think?   </vt:lpstr>
      <vt:lpstr>Hostile Environment Harassment</vt:lpstr>
      <vt:lpstr>Intent Doesn’t Matter</vt:lpstr>
      <vt:lpstr>Scenario 4</vt:lpstr>
      <vt:lpstr>Out in the Open</vt:lpstr>
      <vt:lpstr>What Do You Think?    </vt:lpstr>
      <vt:lpstr>Unlawful Harassment Can Happen Anytime, Anywhere</vt:lpstr>
      <vt:lpstr>Bullying Can Lead to Harassment </vt:lpstr>
      <vt:lpstr>Scenario 5</vt:lpstr>
      <vt:lpstr>Just Let it Go?</vt:lpstr>
      <vt:lpstr>What Do You Think?     </vt:lpstr>
      <vt:lpstr>Speak Up!</vt:lpstr>
      <vt:lpstr>Retaliation Is Unlawful  and Will Not Be Tolerated</vt:lpstr>
      <vt:lpstr>Report It!</vt:lpstr>
      <vt:lpstr>Report it! </vt:lpstr>
      <vt:lpstr>Report it!  </vt:lpstr>
      <vt:lpstr>Your Right and Your Responsibility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Unlawful Harassment in Apprenticeship Programs</dc:title>
  <dc:creator>Office of Apprenticeship</dc:creator>
  <cp:keywords>US; Department; Labor; Office; Apprenticeship; Unlawful; Harassment; Apprenticeship; Programs</cp:keywords>
  <cp:lastModifiedBy>Rem. Team Member CAN</cp:lastModifiedBy>
  <cp:revision>146</cp:revision>
  <dcterms:created xsi:type="dcterms:W3CDTF">2017-03-13T18:47:32Z</dcterms:created>
  <dcterms:modified xsi:type="dcterms:W3CDTF">2021-03-10T17:06:24Z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0x010100BC84348D33C50F4FB89D5BF2E0DADE92</vt:lpwstr>
  </property>
</Properties>
</file>