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661" r:id="rId5"/>
  </p:sldMasterIdLst>
  <p:notesMasterIdLst>
    <p:notesMasterId r:id="rId43"/>
  </p:notesMasterIdLst>
  <p:sldIdLst>
    <p:sldId id="257" r:id="rId6"/>
    <p:sldId id="337" r:id="rId7"/>
    <p:sldId id="320" r:id="rId8"/>
    <p:sldId id="356" r:id="rId9"/>
    <p:sldId id="298" r:id="rId10"/>
    <p:sldId id="317" r:id="rId11"/>
    <p:sldId id="304" r:id="rId12"/>
    <p:sldId id="318" r:id="rId13"/>
    <p:sldId id="305" r:id="rId14"/>
    <p:sldId id="319" r:id="rId15"/>
    <p:sldId id="339" r:id="rId16"/>
    <p:sldId id="338" r:id="rId17"/>
    <p:sldId id="335" r:id="rId18"/>
    <p:sldId id="417" r:id="rId19"/>
    <p:sldId id="334" r:id="rId20"/>
    <p:sldId id="469" r:id="rId21"/>
    <p:sldId id="265" r:id="rId22"/>
    <p:sldId id="447" r:id="rId23"/>
    <p:sldId id="460" r:id="rId24"/>
    <p:sldId id="462" r:id="rId25"/>
    <p:sldId id="448" r:id="rId26"/>
    <p:sldId id="468" r:id="rId27"/>
    <p:sldId id="449" r:id="rId28"/>
    <p:sldId id="463" r:id="rId29"/>
    <p:sldId id="450" r:id="rId30"/>
    <p:sldId id="451" r:id="rId31"/>
    <p:sldId id="459" r:id="rId32"/>
    <p:sldId id="466" r:id="rId33"/>
    <p:sldId id="452" r:id="rId34"/>
    <p:sldId id="454" r:id="rId35"/>
    <p:sldId id="455" r:id="rId36"/>
    <p:sldId id="456" r:id="rId37"/>
    <p:sldId id="458" r:id="rId38"/>
    <p:sldId id="467" r:id="rId39"/>
    <p:sldId id="368" r:id="rId40"/>
    <p:sldId id="419" r:id="rId41"/>
    <p:sldId id="45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64E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5753F-C36D-4465-8C26-AC3569BEEDCE}" v="30" dt="2022-09-26T13:17:2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2714" autoAdjust="0"/>
  </p:normalViewPr>
  <p:slideViewPr>
    <p:cSldViewPr snapToGrid="0">
      <p:cViewPr varScale="1">
        <p:scale>
          <a:sx n="62" d="100"/>
          <a:sy n="62" d="100"/>
        </p:scale>
        <p:origin x="8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8581-A443-492E-9A25-8DE8CA230EFE}" type="datetimeFigureOut">
              <a:rPr lang="en-US" smtClean="0"/>
              <a:t>9/26/2022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39034-A118-4766-B7F5-7751657B38C1}" type="slidenum">
              <a:rPr lang="en-US" smtClean="0"/>
              <a:t>‹#›</a:t>
            </a:fld>
            <a:endParaRPr lang="en-US" dirty="0"/>
          </a:p>
        </p:txBody>
      </p:sp>
    </p:spTree>
    <p:extLst>
      <p:ext uri="{BB962C8B-B14F-4D97-AF65-F5344CB8AC3E}">
        <p14:creationId xmlns:p14="http://schemas.microsoft.com/office/powerpoint/2010/main" val="298825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DDF39034-A118-4766-B7F5-7751657B38C1}" type="slidenum">
              <a:rPr lang="en-US" smtClean="0"/>
              <a:t>1</a:t>
            </a:fld>
            <a:endParaRPr lang="en-US" dirty="0"/>
          </a:p>
        </p:txBody>
      </p:sp>
    </p:spTree>
    <p:extLst>
      <p:ext uri="{BB962C8B-B14F-4D97-AF65-F5344CB8AC3E}">
        <p14:creationId xmlns:p14="http://schemas.microsoft.com/office/powerpoint/2010/main" val="107445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DDF39034-A118-4766-B7F5-7751657B38C1}" type="slidenum">
              <a:rPr lang="en-US" smtClean="0"/>
              <a:t>28</a:t>
            </a:fld>
            <a:endParaRPr lang="en-US" dirty="0"/>
          </a:p>
        </p:txBody>
      </p:sp>
    </p:spTree>
    <p:extLst>
      <p:ext uri="{BB962C8B-B14F-4D97-AF65-F5344CB8AC3E}">
        <p14:creationId xmlns:p14="http://schemas.microsoft.com/office/powerpoint/2010/main" val="4157887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Cierra and Jim</a:t>
            </a:r>
          </a:p>
        </p:txBody>
      </p:sp>
      <p:sp>
        <p:nvSpPr>
          <p:cNvPr id="4" name="Slide Number Placeholder 3"/>
          <p:cNvSpPr>
            <a:spLocks noGrp="1"/>
          </p:cNvSpPr>
          <p:nvPr>
            <p:ph type="sldNum" sz="quarter" idx="5"/>
          </p:nvPr>
        </p:nvSpPr>
        <p:spPr/>
        <p:txBody>
          <a:bodyPr/>
          <a:lstStyle/>
          <a:p>
            <a:fld id="{DDF39034-A118-4766-B7F5-7751657B38C1}" type="slidenum">
              <a:rPr lang="en-US" smtClean="0"/>
              <a:t>29</a:t>
            </a:fld>
            <a:endParaRPr lang="en-US" dirty="0"/>
          </a:p>
        </p:txBody>
      </p:sp>
    </p:spTree>
    <p:extLst>
      <p:ext uri="{BB962C8B-B14F-4D97-AF65-F5344CB8AC3E}">
        <p14:creationId xmlns:p14="http://schemas.microsoft.com/office/powerpoint/2010/main" val="390487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Megan</a:t>
            </a:r>
          </a:p>
        </p:txBody>
      </p:sp>
      <p:sp>
        <p:nvSpPr>
          <p:cNvPr id="4" name="Slide Number Placeholder 3"/>
          <p:cNvSpPr>
            <a:spLocks noGrp="1"/>
          </p:cNvSpPr>
          <p:nvPr>
            <p:ph type="sldNum" sz="quarter" idx="5"/>
          </p:nvPr>
        </p:nvSpPr>
        <p:spPr/>
        <p:txBody>
          <a:bodyPr/>
          <a:lstStyle/>
          <a:p>
            <a:fld id="{DDF39034-A118-4766-B7F5-7751657B38C1}" type="slidenum">
              <a:rPr lang="en-US" smtClean="0"/>
              <a:t>30</a:t>
            </a:fld>
            <a:endParaRPr lang="en-US" dirty="0"/>
          </a:p>
        </p:txBody>
      </p:sp>
    </p:spTree>
    <p:extLst>
      <p:ext uri="{BB962C8B-B14F-4D97-AF65-F5344CB8AC3E}">
        <p14:creationId xmlns:p14="http://schemas.microsoft.com/office/powerpoint/2010/main" val="171068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p:txBody>
      </p:sp>
      <p:sp>
        <p:nvSpPr>
          <p:cNvPr id="4" name="Slide Number Placeholder 3"/>
          <p:cNvSpPr>
            <a:spLocks noGrp="1"/>
          </p:cNvSpPr>
          <p:nvPr>
            <p:ph type="sldNum" sz="quarter" idx="5"/>
          </p:nvPr>
        </p:nvSpPr>
        <p:spPr/>
        <p:txBody>
          <a:bodyPr/>
          <a:lstStyle/>
          <a:p>
            <a:fld id="{DDF39034-A118-4766-B7F5-7751657B38C1}" type="slidenum">
              <a:rPr lang="en-US" smtClean="0"/>
              <a:t>31</a:t>
            </a:fld>
            <a:endParaRPr lang="en-US" dirty="0"/>
          </a:p>
        </p:txBody>
      </p:sp>
    </p:spTree>
    <p:extLst>
      <p:ext uri="{BB962C8B-B14F-4D97-AF65-F5344CB8AC3E}">
        <p14:creationId xmlns:p14="http://schemas.microsoft.com/office/powerpoint/2010/main" val="14635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Vanietta and Julie</a:t>
            </a:r>
          </a:p>
        </p:txBody>
      </p:sp>
      <p:sp>
        <p:nvSpPr>
          <p:cNvPr id="4" name="Slide Number Placeholder 3"/>
          <p:cNvSpPr>
            <a:spLocks noGrp="1"/>
          </p:cNvSpPr>
          <p:nvPr>
            <p:ph type="sldNum" sz="quarter" idx="5"/>
          </p:nvPr>
        </p:nvSpPr>
        <p:spPr/>
        <p:txBody>
          <a:bodyPr/>
          <a:lstStyle/>
          <a:p>
            <a:fld id="{DDF39034-A118-4766-B7F5-7751657B38C1}" type="slidenum">
              <a:rPr lang="en-US" smtClean="0"/>
              <a:t>32</a:t>
            </a:fld>
            <a:endParaRPr lang="en-US" dirty="0"/>
          </a:p>
        </p:txBody>
      </p:sp>
    </p:spTree>
    <p:extLst>
      <p:ext uri="{BB962C8B-B14F-4D97-AF65-F5344CB8AC3E}">
        <p14:creationId xmlns:p14="http://schemas.microsoft.com/office/powerpoint/2010/main" val="21625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Qualter</a:t>
            </a:r>
          </a:p>
        </p:txBody>
      </p:sp>
      <p:sp>
        <p:nvSpPr>
          <p:cNvPr id="4" name="Slide Number Placeholder 3"/>
          <p:cNvSpPr>
            <a:spLocks noGrp="1"/>
          </p:cNvSpPr>
          <p:nvPr>
            <p:ph type="sldNum" sz="quarter" idx="5"/>
          </p:nvPr>
        </p:nvSpPr>
        <p:spPr/>
        <p:txBody>
          <a:bodyPr/>
          <a:lstStyle/>
          <a:p>
            <a:fld id="{DDF39034-A118-4766-B7F5-7751657B38C1}" type="slidenum">
              <a:rPr lang="en-US" smtClean="0"/>
              <a:t>33</a:t>
            </a:fld>
            <a:endParaRPr lang="en-US" dirty="0"/>
          </a:p>
        </p:txBody>
      </p:sp>
    </p:spTree>
    <p:extLst>
      <p:ext uri="{BB962C8B-B14F-4D97-AF65-F5344CB8AC3E}">
        <p14:creationId xmlns:p14="http://schemas.microsoft.com/office/powerpoint/2010/main" val="1507443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DDF39034-A118-4766-B7F5-7751657B38C1}" type="slidenum">
              <a:rPr lang="en-US" smtClean="0"/>
              <a:t>5</a:t>
            </a:fld>
            <a:endParaRPr lang="en-US" dirty="0"/>
          </a:p>
        </p:txBody>
      </p:sp>
    </p:spTree>
    <p:extLst>
      <p:ext uri="{BB962C8B-B14F-4D97-AF65-F5344CB8AC3E}">
        <p14:creationId xmlns:p14="http://schemas.microsoft.com/office/powerpoint/2010/main" val="238738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DDF39034-A118-4766-B7F5-7751657B38C1}" type="slidenum">
              <a:rPr lang="en-US" smtClean="0"/>
              <a:t>13</a:t>
            </a:fld>
            <a:endParaRPr lang="en-US" dirty="0"/>
          </a:p>
        </p:txBody>
      </p:sp>
    </p:spTree>
    <p:extLst>
      <p:ext uri="{BB962C8B-B14F-4D97-AF65-F5344CB8AC3E}">
        <p14:creationId xmlns:p14="http://schemas.microsoft.com/office/powerpoint/2010/main" val="427918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DDF39034-A118-4766-B7F5-7751657B38C1}" type="slidenum">
              <a:rPr lang="en-US" smtClean="0"/>
              <a:t>17</a:t>
            </a:fld>
            <a:endParaRPr lang="en-US" dirty="0"/>
          </a:p>
        </p:txBody>
      </p:sp>
    </p:spTree>
    <p:extLst>
      <p:ext uri="{BB962C8B-B14F-4D97-AF65-F5344CB8AC3E}">
        <p14:creationId xmlns:p14="http://schemas.microsoft.com/office/powerpoint/2010/main" val="2696551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DDF39034-A118-4766-B7F5-7751657B38C1}" type="slidenum">
              <a:rPr lang="en-US" smtClean="0"/>
              <a:t>21</a:t>
            </a:fld>
            <a:endParaRPr lang="en-US" dirty="0"/>
          </a:p>
        </p:txBody>
      </p:sp>
    </p:spTree>
    <p:extLst>
      <p:ext uri="{BB962C8B-B14F-4D97-AF65-F5344CB8AC3E}">
        <p14:creationId xmlns:p14="http://schemas.microsoft.com/office/powerpoint/2010/main" val="202012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Bernadette</a:t>
            </a:r>
          </a:p>
        </p:txBody>
      </p:sp>
      <p:sp>
        <p:nvSpPr>
          <p:cNvPr id="4" name="Slide Number Placeholder 3"/>
          <p:cNvSpPr>
            <a:spLocks noGrp="1"/>
          </p:cNvSpPr>
          <p:nvPr>
            <p:ph type="sldNum" sz="quarter" idx="5"/>
          </p:nvPr>
        </p:nvSpPr>
        <p:spPr/>
        <p:txBody>
          <a:bodyPr/>
          <a:lstStyle/>
          <a:p>
            <a:fld id="{DDF39034-A118-4766-B7F5-7751657B38C1}" type="slidenum">
              <a:rPr lang="en-US" smtClean="0"/>
              <a:t>22</a:t>
            </a:fld>
            <a:endParaRPr lang="en-US" dirty="0"/>
          </a:p>
        </p:txBody>
      </p:sp>
    </p:spTree>
    <p:extLst>
      <p:ext uri="{BB962C8B-B14F-4D97-AF65-F5344CB8AC3E}">
        <p14:creationId xmlns:p14="http://schemas.microsoft.com/office/powerpoint/2010/main" val="296213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Noel</a:t>
            </a:r>
          </a:p>
        </p:txBody>
      </p:sp>
      <p:sp>
        <p:nvSpPr>
          <p:cNvPr id="4" name="Slide Number Placeholder 3"/>
          <p:cNvSpPr>
            <a:spLocks noGrp="1"/>
          </p:cNvSpPr>
          <p:nvPr>
            <p:ph type="sldNum" sz="quarter" idx="5"/>
          </p:nvPr>
        </p:nvSpPr>
        <p:spPr/>
        <p:txBody>
          <a:bodyPr/>
          <a:lstStyle/>
          <a:p>
            <a:fld id="{DDF39034-A118-4766-B7F5-7751657B38C1}" type="slidenum">
              <a:rPr lang="en-US" smtClean="0"/>
              <a:t>23</a:t>
            </a:fld>
            <a:endParaRPr lang="en-US" dirty="0"/>
          </a:p>
        </p:txBody>
      </p:sp>
    </p:spTree>
    <p:extLst>
      <p:ext uri="{BB962C8B-B14F-4D97-AF65-F5344CB8AC3E}">
        <p14:creationId xmlns:p14="http://schemas.microsoft.com/office/powerpoint/2010/main" val="188573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DDF39034-A118-4766-B7F5-7751657B38C1}" type="slidenum">
              <a:rPr lang="en-US" smtClean="0"/>
              <a:t>24</a:t>
            </a:fld>
            <a:endParaRPr lang="en-US" dirty="0"/>
          </a:p>
        </p:txBody>
      </p:sp>
    </p:spTree>
    <p:extLst>
      <p:ext uri="{BB962C8B-B14F-4D97-AF65-F5344CB8AC3E}">
        <p14:creationId xmlns:p14="http://schemas.microsoft.com/office/powerpoint/2010/main" val="3591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DDF39034-A118-4766-B7F5-7751657B38C1}" type="slidenum">
              <a:rPr lang="en-US" smtClean="0"/>
              <a:t>27</a:t>
            </a:fld>
            <a:endParaRPr lang="en-US" dirty="0"/>
          </a:p>
        </p:txBody>
      </p:sp>
    </p:spTree>
    <p:extLst>
      <p:ext uri="{BB962C8B-B14F-4D97-AF65-F5344CB8AC3E}">
        <p14:creationId xmlns:p14="http://schemas.microsoft.com/office/powerpoint/2010/main" val="28238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087E1B-0268-457A-AFD0-9598A84D9F24}"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461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FFA3-0706-4758-A9DF-42A99BD19D9F}"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405223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62227"/>
            <a:ext cx="2628900" cy="50147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162227"/>
            <a:ext cx="7734300" cy="50147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48747-EEC0-440B-A295-A8EEF09FC35B}"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9233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391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B087E1B-0268-457A-AFD0-9598A84D9F24}"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208459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CF702-0753-4150-A847-D763E8DC96B2}"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67712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99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7995D-8EC7-48E9-9C9A-528808478995}"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312497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382E2-3C16-4D90-BF12-EAEAAE53F002}" type="datetime1">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98248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2946"/>
            <a:ext cx="10515600" cy="76774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5F160-2345-4DC5-8C33-B879195B3584}" type="datetime1">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855028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088DF-F894-4124-8928-77CF5235184E}" type="datetime1">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2125996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8BFEC-9096-4F19-9A27-DD19FFB7C1DC}" type="datetime1">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3685177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CF702-0753-4150-A847-D763E8DC96B2}"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980326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A12DE-6388-433F-BFBD-7C45419AE31B}" type="datetime1">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459573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77101-2743-4C06-B0BD-C11E22A1D552}" type="datetime1">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53211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9DFFA3-0706-4758-A9DF-42A99BD19D9F}"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3722311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62227"/>
            <a:ext cx="2628900" cy="50147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162227"/>
            <a:ext cx="7734300" cy="50147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648747-EEC0-440B-A295-A8EEF09FC35B}" type="datetime1">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a:p>
        </p:txBody>
      </p:sp>
    </p:spTree>
    <p:extLst>
      <p:ext uri="{BB962C8B-B14F-4D97-AF65-F5344CB8AC3E}">
        <p14:creationId xmlns:p14="http://schemas.microsoft.com/office/powerpoint/2010/main" val="1248387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96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384997"/>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47995D-8EC7-48E9-9C9A-528808478995}" type="datetime1">
              <a:rPr lang="en-US" smtClean="0"/>
              <a:t>9/26/2022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1021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B382E2-3C16-4D90-BF12-EAEAAE53F002}"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300059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2946"/>
            <a:ext cx="10515600" cy="76774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5F160-2345-4DC5-8C33-B879195B3584}" type="datetime1">
              <a:rPr lang="en-US" smtClean="0"/>
              <a:t>9/26/2022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2729458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088DF-F894-4124-8928-77CF5235184E}" type="datetime1">
              <a:rPr lang="en-US" smtClean="0"/>
              <a:t>9/26/2022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614963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8BFEC-9096-4F19-9A27-DD19FFB7C1DC}" type="datetime1">
              <a:rPr lang="en-US" smtClean="0"/>
              <a:t>9/26/2022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1439764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0A12DE-6388-433F-BFBD-7C45419AE31B}"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396429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077101-2743-4C06-B0BD-C11E22A1D552}" type="datetime1">
              <a:rPr lang="en-US" smtClean="0"/>
              <a:t>9/26/2022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27801F-9CE3-415A-8DE2-4581E6892BA4}" type="slidenum">
              <a:rPr lang="en-US" smtClean="0"/>
              <a:t>‹#›</a:t>
            </a:fld>
            <a:endParaRPr lang="en-US" dirty="0"/>
          </a:p>
        </p:txBody>
      </p:sp>
    </p:spTree>
    <p:extLst>
      <p:ext uri="{BB962C8B-B14F-4D97-AF65-F5344CB8AC3E}">
        <p14:creationId xmlns:p14="http://schemas.microsoft.com/office/powerpoint/2010/main" val="399942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7537"/>
            <a:ext cx="10515600" cy="72453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8441"/>
            <a:ext cx="10515600" cy="42285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5079B-B4EA-46B7-AAFC-F29291C37127}" type="datetime1">
              <a:rPr lang="en-US" smtClean="0"/>
              <a:t>9/26/2022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7801F-9CE3-415A-8DE2-4581E6892BA4}" type="slidenum">
              <a:rPr lang="en-US" smtClean="0"/>
              <a:t>‹#›</a:t>
            </a:fld>
            <a:endParaRPr lang="en-US" dirty="0"/>
          </a:p>
        </p:txBody>
      </p:sp>
      <p:sp>
        <p:nvSpPr>
          <p:cNvPr id="7" name="Rectangle 6"/>
          <p:cNvSpPr/>
          <p:nvPr userDrawn="1"/>
        </p:nvSpPr>
        <p:spPr>
          <a:xfrm>
            <a:off x="1" y="1"/>
            <a:ext cx="12192000" cy="846034"/>
          </a:xfrm>
          <a:prstGeom prst="rect">
            <a:avLst/>
          </a:prstGeom>
          <a:solidFill>
            <a:srgbClr val="01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7195" y="63628"/>
            <a:ext cx="718779" cy="718779"/>
          </a:xfrm>
          <a:prstGeom prst="rect">
            <a:avLst/>
          </a:prstGeom>
        </p:spPr>
      </p:pic>
      <p:sp>
        <p:nvSpPr>
          <p:cNvPr id="10" name="TextBox 9"/>
          <p:cNvSpPr txBox="1"/>
          <p:nvPr userDrawn="1"/>
        </p:nvSpPr>
        <p:spPr>
          <a:xfrm>
            <a:off x="1119498" y="85731"/>
            <a:ext cx="3537959" cy="646331"/>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Secretary’s Advisory</a:t>
            </a:r>
            <a:r>
              <a:rPr lang="en-US" baseline="0" dirty="0">
                <a:solidFill>
                  <a:schemeClr val="bg1"/>
                </a:solidFill>
                <a:latin typeface="Times New Roman" panose="02020603050405020304" pitchFamily="18" charset="0"/>
                <a:cs typeface="Times New Roman" panose="02020603050405020304" pitchFamily="18" charset="0"/>
              </a:rPr>
              <a:t> Committee on Apprenticeship (ACA)</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67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67537"/>
            <a:ext cx="10515600" cy="72453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948441"/>
            <a:ext cx="10515600" cy="42285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5079B-B4EA-46B7-AAFC-F29291C37127}" type="datetime1">
              <a:rPr lang="en-US" smtClean="0"/>
              <a:t>9/26/2022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27801F-9CE3-415A-8DE2-4581E6892BA4}" type="slidenum">
              <a:rPr lang="en-US" smtClean="0"/>
              <a:t>‹#›</a:t>
            </a:fld>
            <a:endParaRPr lang="en-US"/>
          </a:p>
        </p:txBody>
      </p:sp>
      <p:sp>
        <p:nvSpPr>
          <p:cNvPr id="7" name="Rectangle 6"/>
          <p:cNvSpPr/>
          <p:nvPr userDrawn="1"/>
        </p:nvSpPr>
        <p:spPr>
          <a:xfrm>
            <a:off x="1" y="1"/>
            <a:ext cx="12192000" cy="846034"/>
          </a:xfrm>
          <a:prstGeom prst="rect">
            <a:avLst/>
          </a:prstGeom>
          <a:solidFill>
            <a:srgbClr val="015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87195" y="63628"/>
            <a:ext cx="718779" cy="718779"/>
          </a:xfrm>
          <a:prstGeom prst="rect">
            <a:avLst/>
          </a:prstGeom>
        </p:spPr>
      </p:pic>
      <p:sp>
        <p:nvSpPr>
          <p:cNvPr id="10" name="TextBox 9"/>
          <p:cNvSpPr txBox="1"/>
          <p:nvPr userDrawn="1"/>
        </p:nvSpPr>
        <p:spPr>
          <a:xfrm>
            <a:off x="1119498" y="85731"/>
            <a:ext cx="3537959" cy="646331"/>
          </a:xfrm>
          <a:prstGeom prst="rect">
            <a:avLst/>
          </a:prstGeom>
          <a:noFill/>
        </p:spPr>
        <p:txBody>
          <a:bodyPr wrap="square" rtlCol="0">
            <a:spAutoFit/>
          </a:bodyPr>
          <a:lstStyle/>
          <a:p>
            <a:r>
              <a:rPr lang="en-US">
                <a:solidFill>
                  <a:schemeClr val="bg1"/>
                </a:solidFill>
                <a:latin typeface="Times New Roman" panose="02020603050405020304" pitchFamily="18" charset="0"/>
                <a:cs typeface="Times New Roman" panose="02020603050405020304" pitchFamily="18" charset="0"/>
              </a:rPr>
              <a:t>Secretary’s Advisory</a:t>
            </a:r>
            <a:r>
              <a:rPr lang="en-US" baseline="0">
                <a:solidFill>
                  <a:schemeClr val="bg1"/>
                </a:solidFill>
                <a:latin typeface="Times New Roman" panose="02020603050405020304" pitchFamily="18" charset="0"/>
                <a:cs typeface="Times New Roman" panose="02020603050405020304" pitchFamily="18" charset="0"/>
              </a:rPr>
              <a:t> Committee on Apprenticeship (ACA)</a:t>
            </a:r>
            <a:endParaRPr lang="en-US">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8371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00400" y="4115237"/>
            <a:ext cx="6603606" cy="580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2379" y="2959176"/>
            <a:ext cx="1007938" cy="1007938"/>
          </a:xfrm>
          <a:prstGeom prst="rect">
            <a:avLst/>
          </a:prstGeom>
        </p:spPr>
      </p:pic>
      <p:sp>
        <p:nvSpPr>
          <p:cNvPr id="22" name="Rectangle 21"/>
          <p:cNvSpPr/>
          <p:nvPr/>
        </p:nvSpPr>
        <p:spPr>
          <a:xfrm>
            <a:off x="9789281" y="2665562"/>
            <a:ext cx="2402719" cy="1403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660799" y="2865750"/>
            <a:ext cx="7479103" cy="1200329"/>
          </a:xfrm>
          <a:prstGeom prst="rect">
            <a:avLst/>
          </a:prstGeom>
          <a:noFill/>
        </p:spPr>
        <p:txBody>
          <a:bodyPr wrap="square" rtlCol="0">
            <a:spAutoFit/>
          </a:bodyPr>
          <a:lstStyle/>
          <a:p>
            <a:r>
              <a:rPr lang="en-US" sz="3600" b="1" dirty="0">
                <a:solidFill>
                  <a:schemeClr val="accent1"/>
                </a:solidFill>
              </a:rPr>
              <a:t>Advisory Committee on Apprenticeship (ACA) Meeting</a:t>
            </a:r>
          </a:p>
        </p:txBody>
      </p:sp>
      <p:sp>
        <p:nvSpPr>
          <p:cNvPr id="24" name="TextBox 23"/>
          <p:cNvSpPr txBox="1"/>
          <p:nvPr/>
        </p:nvSpPr>
        <p:spPr>
          <a:xfrm>
            <a:off x="5303545" y="4230189"/>
            <a:ext cx="4485736" cy="369332"/>
          </a:xfrm>
          <a:prstGeom prst="rect">
            <a:avLst/>
          </a:prstGeom>
          <a:noFill/>
        </p:spPr>
        <p:txBody>
          <a:bodyPr wrap="square" lIns="91440" tIns="45720" rIns="91440" bIns="45720" rtlCol="0" anchor="t">
            <a:spAutoFit/>
          </a:bodyPr>
          <a:lstStyle/>
          <a:p>
            <a:pPr algn="r"/>
            <a:r>
              <a:rPr lang="en-US" dirty="0">
                <a:solidFill>
                  <a:schemeClr val="bg1"/>
                </a:solidFill>
              </a:rPr>
              <a:t>September 27, 2022</a:t>
            </a:r>
          </a:p>
        </p:txBody>
      </p:sp>
      <p:sp>
        <p:nvSpPr>
          <p:cNvPr id="26" name="Slide Number Placeholder 25"/>
          <p:cNvSpPr>
            <a:spLocks noGrp="1"/>
          </p:cNvSpPr>
          <p:nvPr>
            <p:ph type="sldNum" sz="quarter" idx="4294967295"/>
          </p:nvPr>
        </p:nvSpPr>
        <p:spPr>
          <a:xfrm>
            <a:off x="8610600" y="6356350"/>
            <a:ext cx="2743200" cy="365125"/>
          </a:xfrm>
        </p:spPr>
        <p:txBody>
          <a:bodyPr/>
          <a:lstStyle/>
          <a:p>
            <a:fld id="{9427801F-9CE3-415A-8DE2-4581E6892BA4}" type="slidenum">
              <a:rPr lang="en-US" smtClean="0"/>
              <a:t>1</a:t>
            </a:fld>
            <a:endParaRPr lang="en-US" dirty="0"/>
          </a:p>
        </p:txBody>
      </p:sp>
      <p:pic>
        <p:nvPicPr>
          <p:cNvPr id="27" name="Picture 2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1" y="2811774"/>
            <a:ext cx="3226278" cy="1884384"/>
          </a:xfrm>
          <a:prstGeom prst="rect">
            <a:avLst/>
          </a:prstGeom>
        </p:spPr>
      </p:pic>
      <p:pic>
        <p:nvPicPr>
          <p:cNvPr id="20" name="Picture 1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4696158"/>
            <a:ext cx="5383531" cy="2161842"/>
          </a:xfrm>
          <a:prstGeom prst="rect">
            <a:avLst/>
          </a:prstGeom>
        </p:spPr>
      </p:pic>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60670" y="4681691"/>
            <a:ext cx="4443336" cy="2176309"/>
          </a:xfrm>
          <a:prstGeom prst="rect">
            <a:avLst/>
          </a:prstGeom>
        </p:spPr>
      </p:pic>
      <p:pic>
        <p:nvPicPr>
          <p:cNvPr id="34" name="Picture 3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046" y="1394245"/>
            <a:ext cx="1417320" cy="1417320"/>
          </a:xfrm>
          <a:prstGeom prst="rect">
            <a:avLst/>
          </a:prstGeom>
        </p:spPr>
      </p:pic>
      <p:pic>
        <p:nvPicPr>
          <p:cNvPr id="36" name="Picture 3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148311" y="1394245"/>
            <a:ext cx="1417320" cy="1417320"/>
          </a:xfrm>
          <a:prstGeom prst="rect">
            <a:avLst/>
          </a:prstGeom>
        </p:spPr>
      </p:pic>
      <p:pic>
        <p:nvPicPr>
          <p:cNvPr id="38" name="Pictur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95219" y="1394245"/>
            <a:ext cx="2794707" cy="1417320"/>
          </a:xfrm>
          <a:prstGeom prst="rect">
            <a:avLst/>
          </a:prstGeom>
        </p:spPr>
      </p:pic>
      <p:pic>
        <p:nvPicPr>
          <p:cNvPr id="41" name="Picture 40"/>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396848" y="1404011"/>
            <a:ext cx="1417320" cy="1407554"/>
          </a:xfrm>
          <a:prstGeom prst="rect">
            <a:avLst/>
          </a:prstGeom>
        </p:spPr>
      </p:pic>
      <p:pic>
        <p:nvPicPr>
          <p:cNvPr id="42" name="Picture 4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979528" y="1394245"/>
            <a:ext cx="1417320" cy="1417320"/>
          </a:xfrm>
          <a:prstGeom prst="rect">
            <a:avLst/>
          </a:prstGeom>
        </p:spPr>
      </p:pic>
      <p:pic>
        <p:nvPicPr>
          <p:cNvPr id="43" name="Picture 42"/>
          <p:cNvPicPr>
            <a:picLocks noChangeAspect="1"/>
          </p:cNvPicPr>
          <p:nvPr/>
        </p:nvPicPr>
        <p:blipFill rotWithShape="1">
          <a:blip r:embed="rId12" cstate="screen">
            <a:extLst>
              <a:ext uri="{28A0092B-C50C-407E-A947-70E740481C1C}">
                <a14:useLocalDpi xmlns:a14="http://schemas.microsoft.com/office/drawing/2010/main"/>
              </a:ext>
            </a:extLst>
          </a:blip>
          <a:srcRect t="-293"/>
          <a:stretch/>
        </p:blipFill>
        <p:spPr>
          <a:xfrm>
            <a:off x="5560978" y="1394245"/>
            <a:ext cx="1417320" cy="1417320"/>
          </a:xfrm>
          <a:prstGeom prst="rect">
            <a:avLst/>
          </a:prstGeom>
        </p:spPr>
      </p:pic>
      <p:pic>
        <p:nvPicPr>
          <p:cNvPr id="30" name="Picture 29"/>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228096" y="2596"/>
            <a:ext cx="3064244" cy="1417527"/>
          </a:xfrm>
          <a:prstGeom prst="rect">
            <a:avLst/>
          </a:prstGeom>
        </p:spPr>
      </p:pic>
      <p:pic>
        <p:nvPicPr>
          <p:cNvPr id="25" name="Picture 24"/>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2804"/>
            <a:ext cx="1417320" cy="1417320"/>
          </a:xfrm>
          <a:prstGeom prst="rect">
            <a:avLst/>
          </a:prstGeom>
        </p:spPr>
      </p:pic>
      <p:pic>
        <p:nvPicPr>
          <p:cNvPr id="2" name="Picture 1"/>
          <p:cNvPicPr>
            <a:picLocks noChangeAspect="1"/>
          </p:cNvPicPr>
          <p:nvPr/>
        </p:nvPicPr>
        <p:blipFill rotWithShape="1">
          <a:blip r:embed="rId15" cstate="screen">
            <a:extLst>
              <a:ext uri="{28A0092B-C50C-407E-A947-70E740481C1C}">
                <a14:useLocalDpi xmlns:a14="http://schemas.microsoft.com/office/drawing/2010/main"/>
              </a:ext>
            </a:extLst>
          </a:blip>
          <a:srcRect b="-167"/>
          <a:stretch/>
        </p:blipFill>
        <p:spPr>
          <a:xfrm>
            <a:off x="2813216" y="2804"/>
            <a:ext cx="1417320" cy="1417320"/>
          </a:xfrm>
          <a:prstGeom prst="rect">
            <a:avLst/>
          </a:prstGeom>
        </p:spPr>
      </p:pic>
      <p:pic>
        <p:nvPicPr>
          <p:cNvPr id="29" name="Picture 28"/>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414880" y="2804"/>
            <a:ext cx="1417320" cy="1417320"/>
          </a:xfrm>
          <a:prstGeom prst="rect">
            <a:avLst/>
          </a:prstGeom>
        </p:spPr>
      </p:pic>
      <p:pic>
        <p:nvPicPr>
          <p:cNvPr id="48" name="Picture 47"/>
          <p:cNvPicPr>
            <a:picLocks noChangeAspect="1"/>
          </p:cNvPicPr>
          <p:nvPr/>
        </p:nvPicPr>
        <p:blipFill rotWithShape="1">
          <a:blip r:embed="rId17" cstate="screen">
            <a:extLst>
              <a:ext uri="{28A0092B-C50C-407E-A947-70E740481C1C}">
                <a14:useLocalDpi xmlns:a14="http://schemas.microsoft.com/office/drawing/2010/main"/>
              </a:ext>
            </a:extLst>
          </a:blip>
          <a:srcRect b="-311"/>
          <a:stretch/>
        </p:blipFill>
        <p:spPr>
          <a:xfrm>
            <a:off x="8383175" y="-18192"/>
            <a:ext cx="1417320" cy="1417320"/>
          </a:xfrm>
          <a:prstGeom prst="rect">
            <a:avLst/>
          </a:prstGeom>
        </p:spPr>
      </p:pic>
      <p:pic>
        <p:nvPicPr>
          <p:cNvPr id="49" name="Picture 48"/>
          <p:cNvPicPr>
            <a:picLocks noChangeAspect="1"/>
          </p:cNvPicPr>
          <p:nvPr/>
        </p:nvPicPr>
        <p:blipFill rotWithShape="1">
          <a:blip r:embed="rId18" cstate="screen">
            <a:extLst>
              <a:ext uri="{28A0092B-C50C-407E-A947-70E740481C1C}">
                <a14:useLocalDpi xmlns:a14="http://schemas.microsoft.com/office/drawing/2010/main"/>
              </a:ext>
            </a:extLst>
          </a:blip>
          <a:srcRect t="-527"/>
          <a:stretch/>
        </p:blipFill>
        <p:spPr>
          <a:xfrm>
            <a:off x="6971392" y="-18192"/>
            <a:ext cx="1417320" cy="1417320"/>
          </a:xfrm>
          <a:prstGeom prst="rect">
            <a:avLst/>
          </a:prstGeom>
        </p:spPr>
      </p:pic>
    </p:spTree>
    <p:extLst>
      <p:ext uri="{BB962C8B-B14F-4D97-AF65-F5344CB8AC3E}">
        <p14:creationId xmlns:p14="http://schemas.microsoft.com/office/powerpoint/2010/main" val="1128526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Member Roll Call – </a:t>
            </a:r>
            <a:r>
              <a:rPr lang="en-US" b="1" dirty="0">
                <a:solidFill>
                  <a:schemeClr val="accent1"/>
                </a:solidFill>
              </a:rPr>
              <a:t>Public Representatives</a:t>
            </a:r>
            <a:endParaRPr lang="en-US" dirty="0">
              <a:solidFill>
                <a:schemeClr val="accent1"/>
              </a:solidFill>
            </a:endParaRPr>
          </a:p>
        </p:txBody>
      </p:sp>
      <p:sp>
        <p:nvSpPr>
          <p:cNvPr id="3" name="Content Placeholder 2"/>
          <p:cNvSpPr>
            <a:spLocks noGrp="1"/>
          </p:cNvSpPr>
          <p:nvPr>
            <p:ph idx="1"/>
          </p:nvPr>
        </p:nvSpPr>
        <p:spPr>
          <a:xfrm>
            <a:off x="838200" y="1662571"/>
            <a:ext cx="10515600" cy="4228522"/>
          </a:xfrm>
        </p:spPr>
        <p:txBody>
          <a:bodyPr vert="horz" lIns="91440" tIns="45720" rIns="91440" bIns="45720" rtlCol="0" anchor="t">
            <a:noAutofit/>
          </a:bodyPr>
          <a:lstStyle/>
          <a:p>
            <a:pPr>
              <a:lnSpc>
                <a:spcPct val="100000"/>
              </a:lnSpc>
            </a:pPr>
            <a:endParaRPr lang="en-US" sz="2200" dirty="0"/>
          </a:p>
          <a:p>
            <a:pPr>
              <a:lnSpc>
                <a:spcPct val="100000"/>
              </a:lnSpc>
            </a:pPr>
            <a:r>
              <a:rPr lang="en-US" b="1" dirty="0">
                <a:ea typeface="+mn-lt"/>
                <a:cs typeface="+mn-lt"/>
              </a:rPr>
              <a:t>Robbie Melton, PhD,</a:t>
            </a:r>
            <a:r>
              <a:rPr lang="en-US" dirty="0">
                <a:ea typeface="+mn-lt"/>
                <a:cs typeface="+mn-lt"/>
              </a:rPr>
              <a:t> Associate Vice President, Tennessee State University, Smart Global Technology Innovation Center</a:t>
            </a:r>
          </a:p>
          <a:p>
            <a:pPr>
              <a:lnSpc>
                <a:spcPct val="100000"/>
              </a:lnSpc>
            </a:pPr>
            <a:r>
              <a:rPr lang="en-US" b="1" dirty="0"/>
              <a:t>Traci R. Scott</a:t>
            </a:r>
            <a:r>
              <a:rPr lang="en-US" dirty="0"/>
              <a:t>, Vice President of Workforce Development, National Urban League</a:t>
            </a:r>
            <a:endParaRPr lang="en-US" dirty="0">
              <a:cs typeface="Arial" panose="020B0604020202020204"/>
            </a:endParaRPr>
          </a:p>
          <a:p>
            <a:pPr>
              <a:lnSpc>
                <a:spcPct val="100000"/>
              </a:lnSpc>
            </a:pPr>
            <a:r>
              <a:rPr lang="en-US" b="1" dirty="0"/>
              <a:t>Orrian Willis</a:t>
            </a:r>
            <a:r>
              <a:rPr lang="en-US" dirty="0"/>
              <a:t>, Senior Workforce Development Specialist, San Francisco Office of Economic &amp; Workforce Development</a:t>
            </a:r>
            <a:endParaRPr lang="en-US" dirty="0">
              <a:cs typeface="Arial"/>
            </a:endParaRPr>
          </a:p>
          <a:p>
            <a:pPr>
              <a:lnSpc>
                <a:spcPct val="100000"/>
              </a:lnSpc>
            </a:pPr>
            <a:r>
              <a:rPr lang="en-US" b="1" dirty="0"/>
              <a:t>Randi Beth Wolfe, PhD, </a:t>
            </a:r>
            <a:r>
              <a:rPr lang="en-US" dirty="0"/>
              <a:t>Executive Director, Early Care &amp; Education Pathways to Success</a:t>
            </a:r>
            <a:endParaRPr lang="en-US"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10</a:t>
            </a:fld>
            <a:endParaRPr lang="en-US" dirty="0"/>
          </a:p>
        </p:txBody>
      </p:sp>
    </p:spTree>
    <p:extLst>
      <p:ext uri="{BB962C8B-B14F-4D97-AF65-F5344CB8AC3E}">
        <p14:creationId xmlns:p14="http://schemas.microsoft.com/office/powerpoint/2010/main" val="14793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Ex Officio Representatives</a:t>
            </a:r>
            <a:endParaRPr lang="en-US" dirty="0">
              <a:solidFill>
                <a:schemeClr val="accent1"/>
              </a:solidFill>
            </a:endParaRPr>
          </a:p>
        </p:txBody>
      </p:sp>
      <p:sp>
        <p:nvSpPr>
          <p:cNvPr id="3" name="Content Placeholder 2"/>
          <p:cNvSpPr>
            <a:spLocks noGrp="1"/>
          </p:cNvSpPr>
          <p:nvPr>
            <p:ph idx="1"/>
          </p:nvPr>
        </p:nvSpPr>
        <p:spPr>
          <a:xfrm>
            <a:off x="838200" y="2054831"/>
            <a:ext cx="10515600" cy="4301518"/>
          </a:xfrm>
        </p:spPr>
        <p:txBody>
          <a:bodyPr vert="horz" lIns="91440" tIns="45720" rIns="91440" bIns="45720" rtlCol="0" anchor="t">
            <a:noAutofit/>
          </a:bodyPr>
          <a:lstStyle/>
          <a:p>
            <a:pPr>
              <a:lnSpc>
                <a:spcPct val="100000"/>
              </a:lnSpc>
            </a:pPr>
            <a:r>
              <a:rPr lang="en-US" b="1" dirty="0">
                <a:cs typeface="Arial"/>
              </a:rPr>
              <a:t>Johnathan J. Gardner, </a:t>
            </a:r>
            <a:r>
              <a:rPr lang="en-US" dirty="0">
                <a:ea typeface="+mn-lt"/>
                <a:cs typeface="+mn-lt"/>
              </a:rPr>
              <a:t>Director</a:t>
            </a:r>
            <a:r>
              <a:rPr lang="en-US" dirty="0">
                <a:cs typeface="Arial"/>
              </a:rPr>
              <a:t>, Human Capital Programs and Chief Learning Officer</a:t>
            </a:r>
            <a:r>
              <a:rPr lang="en-US" dirty="0">
                <a:solidFill>
                  <a:srgbClr val="000000"/>
                </a:solidFill>
                <a:cs typeface="Arial"/>
              </a:rPr>
              <a:t>, </a:t>
            </a:r>
            <a:r>
              <a:rPr lang="en-US" dirty="0">
                <a:cs typeface="Arial"/>
              </a:rPr>
              <a:t>Department of Health and Human Services</a:t>
            </a:r>
            <a:r>
              <a:rPr lang="en-US" dirty="0">
                <a:solidFill>
                  <a:srgbClr val="000000"/>
                </a:solidFill>
                <a:cs typeface="Arial"/>
              </a:rPr>
              <a:t> </a:t>
            </a:r>
            <a:endParaRPr lang="en-US" b="1" dirty="0"/>
          </a:p>
          <a:p>
            <a:pPr>
              <a:lnSpc>
                <a:spcPct val="100000"/>
              </a:lnSpc>
            </a:pPr>
            <a:r>
              <a:rPr lang="en-US" b="1" dirty="0"/>
              <a:t>Amy Peterson, </a:t>
            </a:r>
            <a:r>
              <a:rPr lang="en-US" dirty="0">
                <a:ea typeface="+mn-lt"/>
                <a:cs typeface="+mn-lt"/>
              </a:rPr>
              <a:t>Senior</a:t>
            </a:r>
            <a:r>
              <a:rPr lang="en-US" dirty="0"/>
              <a:t> Advisor, Industry Relations</a:t>
            </a:r>
            <a:r>
              <a:rPr lang="en-US" dirty="0">
                <a:solidFill>
                  <a:srgbClr val="000000"/>
                </a:solidFill>
                <a:ea typeface="+mn-lt"/>
                <a:cs typeface="+mn-lt"/>
              </a:rPr>
              <a:t>, </a:t>
            </a:r>
            <a:r>
              <a:rPr lang="en-US" dirty="0">
                <a:ea typeface="+mn-lt"/>
                <a:cs typeface="+mn-lt"/>
              </a:rPr>
              <a:t>U.S. Department of Energy</a:t>
            </a:r>
            <a:r>
              <a:rPr lang="en-US" dirty="0">
                <a:solidFill>
                  <a:srgbClr val="000000"/>
                </a:solidFill>
                <a:ea typeface="+mn-lt"/>
                <a:cs typeface="+mn-lt"/>
              </a:rPr>
              <a:t> </a:t>
            </a:r>
            <a:endParaRPr lang="it-IT" dirty="0">
              <a:solidFill>
                <a:srgbClr val="FF0000"/>
              </a:solidFill>
              <a:ea typeface="+mn-lt"/>
              <a:cs typeface="+mn-lt"/>
            </a:endParaRPr>
          </a:p>
          <a:p>
            <a:pPr>
              <a:lnSpc>
                <a:spcPct val="100000"/>
              </a:lnSpc>
            </a:pPr>
            <a:r>
              <a:rPr lang="en-US" b="1" dirty="0"/>
              <a:t>Michael Shapiro</a:t>
            </a:r>
            <a:r>
              <a:rPr lang="en-US" dirty="0"/>
              <a:t>, Deputy Assistant Secretary for Economic Policy, U.S. Department of Transportation</a:t>
            </a:r>
          </a:p>
          <a:p>
            <a:pPr>
              <a:lnSpc>
                <a:spcPct val="100000"/>
              </a:lnSpc>
            </a:pPr>
            <a:endParaRPr lang="en-US" dirty="0">
              <a:cs typeface="Arial" panose="020B0604020202020204"/>
            </a:endParaRPr>
          </a:p>
          <a:p>
            <a:pPr marL="0" indent="0">
              <a:buNone/>
            </a:pPr>
            <a:endParaRPr lang="en-US" dirty="0">
              <a:cs typeface="Arial" panose="020B0604020202020204"/>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11</a:t>
            </a:fld>
            <a:endParaRPr lang="en-US" dirty="0"/>
          </a:p>
        </p:txBody>
      </p:sp>
    </p:spTree>
    <p:extLst>
      <p:ext uri="{BB962C8B-B14F-4D97-AF65-F5344CB8AC3E}">
        <p14:creationId xmlns:p14="http://schemas.microsoft.com/office/powerpoint/2010/main" val="275631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Ex Officio Representatives</a:t>
            </a:r>
            <a:endParaRPr lang="en-US" dirty="0">
              <a:solidFill>
                <a:schemeClr val="accent1"/>
              </a:solidFill>
            </a:endParaRPr>
          </a:p>
        </p:txBody>
      </p:sp>
      <p:sp>
        <p:nvSpPr>
          <p:cNvPr id="3" name="Content Placeholder 2"/>
          <p:cNvSpPr>
            <a:spLocks noGrp="1"/>
          </p:cNvSpPr>
          <p:nvPr>
            <p:ph idx="1"/>
          </p:nvPr>
        </p:nvSpPr>
        <p:spPr>
          <a:xfrm>
            <a:off x="838200" y="1622322"/>
            <a:ext cx="10515600" cy="4734027"/>
          </a:xfrm>
        </p:spPr>
        <p:txBody>
          <a:bodyPr vert="horz" lIns="91440" tIns="45720" rIns="91440" bIns="45720" rtlCol="0" anchor="t">
            <a:noAutofit/>
          </a:bodyPr>
          <a:lstStyle/>
          <a:p>
            <a:pPr marL="0" indent="0">
              <a:buNone/>
            </a:pPr>
            <a:endParaRPr lang="en-US" dirty="0"/>
          </a:p>
          <a:p>
            <a:pPr>
              <a:lnSpc>
                <a:spcPct val="100000"/>
              </a:lnSpc>
            </a:pPr>
            <a:r>
              <a:rPr lang="en-US" b="1" dirty="0"/>
              <a:t>Diane Shelly</a:t>
            </a:r>
            <a:r>
              <a:rPr lang="en-US" dirty="0"/>
              <a:t>, Regional Administrator, </a:t>
            </a:r>
            <a:r>
              <a:rPr lang="en-US" dirty="0">
                <a:ea typeface="+mn-lt"/>
                <a:cs typeface="+mn-lt"/>
              </a:rPr>
              <a:t>U.S. Department of Housing and Urban Development</a:t>
            </a:r>
          </a:p>
          <a:p>
            <a:pPr>
              <a:lnSpc>
                <a:spcPct val="100000"/>
              </a:lnSpc>
            </a:pPr>
            <a:r>
              <a:rPr lang="en-US" b="1" dirty="0"/>
              <a:t>Kevin Gallagher</a:t>
            </a:r>
            <a:r>
              <a:rPr lang="en-US" dirty="0"/>
              <a:t>, Senior Advisor, Upskilling and Broadband, U.S. Department of Commerce </a:t>
            </a:r>
            <a:endParaRPr lang="en-US" dirty="0">
              <a:cs typeface="Arial"/>
            </a:endParaRPr>
          </a:p>
          <a:p>
            <a:pPr>
              <a:lnSpc>
                <a:spcPct val="100000"/>
              </a:lnSpc>
            </a:pPr>
            <a:r>
              <a:rPr lang="en-US" b="1" dirty="0"/>
              <a:t>Amy Loyd</a:t>
            </a:r>
            <a:r>
              <a:rPr lang="en-US" dirty="0"/>
              <a:t>, Senior Advisor, U.S. Department of Education</a:t>
            </a:r>
            <a:endParaRPr lang="en-US" dirty="0">
              <a:cs typeface="Arial"/>
            </a:endParaRPr>
          </a:p>
          <a:p>
            <a:pPr marL="0" indent="0">
              <a:buNone/>
            </a:pPr>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12</a:t>
            </a:fld>
            <a:endParaRPr lang="en-US" dirty="0"/>
          </a:p>
        </p:txBody>
      </p:sp>
    </p:spTree>
    <p:extLst>
      <p:ext uri="{BB962C8B-B14F-4D97-AF65-F5344CB8AC3E}">
        <p14:creationId xmlns:p14="http://schemas.microsoft.com/office/powerpoint/2010/main" val="410023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- 1</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2069527944"/>
              </p:ext>
            </p:extLst>
          </p:nvPr>
        </p:nvGraphicFramePr>
        <p:xfrm>
          <a:off x="285392" y="1521365"/>
          <a:ext cx="11365502" cy="5120640"/>
        </p:xfrm>
        <a:graphic>
          <a:graphicData uri="http://schemas.openxmlformats.org/drawingml/2006/table">
            <a:tbl>
              <a:tblPr firstRow="1" bandRow="1">
                <a:tableStyleId>{D27102A9-8310-4765-A935-A1911B00CA55}</a:tableStyleId>
              </a:tblPr>
              <a:tblGrid>
                <a:gridCol w="2724936">
                  <a:extLst>
                    <a:ext uri="{9D8B030D-6E8A-4147-A177-3AD203B41FA5}">
                      <a16:colId xmlns:a16="http://schemas.microsoft.com/office/drawing/2014/main" val="2762267140"/>
                    </a:ext>
                  </a:extLst>
                </a:gridCol>
                <a:gridCol w="8640566">
                  <a:extLst>
                    <a:ext uri="{9D8B030D-6E8A-4147-A177-3AD203B41FA5}">
                      <a16:colId xmlns:a16="http://schemas.microsoft.com/office/drawing/2014/main" val="2159278862"/>
                    </a:ext>
                  </a:extLst>
                </a:gridCol>
              </a:tblGrid>
              <a:tr h="370840">
                <a:tc>
                  <a:txBody>
                    <a:bodyPr/>
                    <a:lstStyle/>
                    <a:p>
                      <a:pPr algn="ctr"/>
                      <a:r>
                        <a:rPr lang="en-US" dirty="0"/>
                        <a:t>1:00 p.m. – 1:20 p.m.</a:t>
                      </a:r>
                    </a:p>
                  </a:txBody>
                  <a:tcPr/>
                </a:tc>
                <a:tc>
                  <a:txBody>
                    <a:bodyPr/>
                    <a:lstStyle/>
                    <a:p>
                      <a:pPr rtl="0" fontAlgn="base"/>
                      <a:r>
                        <a:rPr lang="en-US" sz="1800" b="1" i="0" kern="1200" dirty="0">
                          <a:solidFill>
                            <a:schemeClr val="tx1"/>
                          </a:solidFill>
                          <a:effectLst/>
                          <a:latin typeface="+mn-lt"/>
                          <a:ea typeface="+mn-ea"/>
                          <a:cs typeface="+mn-cs"/>
                        </a:rPr>
                        <a:t>Call to Order </a:t>
                      </a:r>
                      <a:r>
                        <a:rPr lang="en-US" sz="1800" b="0" i="0" kern="1200" dirty="0">
                          <a:solidFill>
                            <a:schemeClr val="tx1"/>
                          </a:solidFill>
                          <a:effectLst/>
                          <a:latin typeface="+mn-lt"/>
                          <a:ea typeface="+mn-ea"/>
                          <a:cs typeface="+mn-cs"/>
                        </a:rPr>
                        <a:t> </a:t>
                      </a:r>
                    </a:p>
                    <a:p>
                      <a:pPr rtl="0" fontAlgn="base"/>
                      <a:r>
                        <a:rPr lang="en-US" sz="1800" b="0" i="0" kern="1200" dirty="0">
                          <a:solidFill>
                            <a:schemeClr val="tx1"/>
                          </a:solidFill>
                          <a:effectLst/>
                          <a:latin typeface="+mn-lt"/>
                          <a:ea typeface="+mn-ea"/>
                          <a:cs typeface="+mn-cs"/>
                        </a:rPr>
                        <a:t>Welcome and Opening Remarks </a:t>
                      </a:r>
                    </a:p>
                    <a:p>
                      <a:pPr rtl="0" fontAlgn="base"/>
                      <a:r>
                        <a:rPr lang="en-US" sz="1800" b="0" i="0" kern="1200" dirty="0">
                          <a:solidFill>
                            <a:schemeClr val="tx1"/>
                          </a:solidFill>
                          <a:effectLst/>
                          <a:latin typeface="+mn-lt"/>
                          <a:ea typeface="+mn-ea"/>
                          <a:cs typeface="+mn-cs"/>
                        </a:rPr>
                        <a:t>Member Role Call  </a:t>
                      </a:r>
                    </a:p>
                    <a:p>
                      <a:pPr rtl="0" fontAlgn="base"/>
                      <a:r>
                        <a:rPr lang="en-US" sz="1800" b="0" i="0" kern="1200" dirty="0">
                          <a:solidFill>
                            <a:schemeClr val="tx1"/>
                          </a:solidFill>
                          <a:effectLst/>
                          <a:latin typeface="+mn-lt"/>
                          <a:ea typeface="+mn-ea"/>
                          <a:cs typeface="+mn-cs"/>
                        </a:rPr>
                        <a:t>Dr. Pam Eddinger, ACA Chairperson </a:t>
                      </a:r>
                    </a:p>
                    <a:p>
                      <a:pPr rtl="0" fontAlgn="base"/>
                      <a:endParaRPr lang="en-US" sz="1800" b="0" i="0" kern="1200" dirty="0">
                        <a:solidFill>
                          <a:schemeClr val="tx1"/>
                        </a:solidFill>
                        <a:effectLst/>
                        <a:latin typeface="+mn-lt"/>
                        <a:ea typeface="+mn-ea"/>
                        <a:cs typeface="+mn-cs"/>
                      </a:endParaRPr>
                    </a:p>
                    <a:p>
                      <a:pPr rtl="0" fontAlgn="base"/>
                      <a:r>
                        <a:rPr lang="en-US" sz="1800" b="1" i="0" kern="1200" dirty="0">
                          <a:solidFill>
                            <a:schemeClr val="tx1"/>
                          </a:solidFill>
                          <a:effectLst/>
                          <a:latin typeface="+mn-lt"/>
                          <a:ea typeface="+mn-ea"/>
                          <a:cs typeface="+mn-cs"/>
                        </a:rPr>
                        <a:t>Agenda Overview</a:t>
                      </a:r>
                      <a:r>
                        <a:rPr lang="en-US" sz="1800" b="0" i="0" kern="1200" dirty="0">
                          <a:solidFill>
                            <a:schemeClr val="tx1"/>
                          </a:solidFill>
                          <a:effectLst/>
                          <a:latin typeface="+mn-lt"/>
                          <a:ea typeface="+mn-ea"/>
                          <a:cs typeface="+mn-cs"/>
                        </a:rPr>
                        <a:t> </a:t>
                      </a:r>
                    </a:p>
                    <a:p>
                      <a:pPr rtl="0" fontAlgn="base"/>
                      <a:r>
                        <a:rPr lang="en-US" sz="1800" b="0" i="0" kern="1200" dirty="0">
                          <a:solidFill>
                            <a:schemeClr val="tx1"/>
                          </a:solidFill>
                          <a:effectLst/>
                          <a:latin typeface="+mn-lt"/>
                          <a:ea typeface="+mn-ea"/>
                          <a:cs typeface="+mn-cs"/>
                        </a:rPr>
                        <a:t>John Ladd, Administrator, Office of Apprenticeship </a:t>
                      </a:r>
                    </a:p>
                    <a:p>
                      <a:pPr rtl="0" fontAlgn="base"/>
                      <a:r>
                        <a:rPr lang="en-US" sz="1800" b="0" i="0" kern="1200" dirty="0">
                          <a:solidFill>
                            <a:schemeClr val="tx1"/>
                          </a:solidFill>
                          <a:effectLst/>
                          <a:latin typeface="+mn-lt"/>
                          <a:ea typeface="+mn-ea"/>
                          <a:cs typeface="+mn-cs"/>
                        </a:rPr>
                        <a:t>Designated Federal Official (DFO) </a:t>
                      </a:r>
                    </a:p>
                    <a:p>
                      <a:pPr rtl="0" fontAlgn="base"/>
                      <a:endParaRPr lang="en-US" sz="1800" b="0" i="0" kern="1200" dirty="0">
                        <a:solidFill>
                          <a:schemeClr val="tx1"/>
                        </a:solidFill>
                        <a:effectLst/>
                        <a:latin typeface="+mn-lt"/>
                        <a:ea typeface="+mn-ea"/>
                        <a:cs typeface="+mn-cs"/>
                      </a:endParaRPr>
                    </a:p>
                    <a:p>
                      <a:pPr rtl="0" fontAlgn="base"/>
                      <a:r>
                        <a:rPr lang="en-US" sz="1800" b="1" i="0" kern="1200" dirty="0">
                          <a:solidFill>
                            <a:schemeClr val="tx1"/>
                          </a:solidFill>
                          <a:effectLst/>
                          <a:latin typeface="+mn-lt"/>
                          <a:ea typeface="+mn-ea"/>
                          <a:cs typeface="+mn-cs"/>
                        </a:rPr>
                        <a:t>ETA Welcome</a:t>
                      </a:r>
                      <a:r>
                        <a:rPr lang="en-US" sz="1800" b="0" i="0" kern="1200" dirty="0">
                          <a:solidFill>
                            <a:schemeClr val="tx1"/>
                          </a:solidFill>
                          <a:effectLst/>
                          <a:latin typeface="+mn-lt"/>
                          <a:ea typeface="+mn-ea"/>
                          <a:cs typeface="+mn-cs"/>
                        </a:rPr>
                        <a:t> </a:t>
                      </a:r>
                    </a:p>
                    <a:p>
                      <a:pPr rtl="0" fontAlgn="base"/>
                      <a:r>
                        <a:rPr lang="en-US" sz="1800" b="0" i="0" kern="1200" dirty="0">
                          <a:solidFill>
                            <a:schemeClr val="tx1"/>
                          </a:solidFill>
                          <a:effectLst/>
                          <a:latin typeface="+mn-lt"/>
                          <a:ea typeface="+mn-ea"/>
                          <a:cs typeface="+mn-cs"/>
                        </a:rPr>
                        <a:t>Brent Parton, Acting Assistant Secretary, ETA </a:t>
                      </a:r>
                    </a:p>
                    <a:p>
                      <a:pPr rtl="0" fontAlgn="base"/>
                      <a:endParaRPr lang="en-US" sz="1800" b="0" i="0" kern="1200" dirty="0">
                        <a:solidFill>
                          <a:schemeClr val="tx1"/>
                        </a:solidFill>
                        <a:effectLst/>
                        <a:latin typeface="+mn-lt"/>
                        <a:ea typeface="+mn-ea"/>
                        <a:cs typeface="+mn-cs"/>
                      </a:endParaRPr>
                    </a:p>
                    <a:p>
                      <a:pPr rtl="0" fontAlgn="base"/>
                      <a:r>
                        <a:rPr lang="en-US" sz="1800" b="1" i="0" kern="1200" dirty="0">
                          <a:solidFill>
                            <a:schemeClr val="tx1"/>
                          </a:solidFill>
                          <a:effectLst/>
                          <a:latin typeface="+mn-lt"/>
                          <a:ea typeface="+mn-ea"/>
                          <a:cs typeface="+mn-cs"/>
                        </a:rPr>
                        <a:t>Apprentice Perspective</a:t>
                      </a:r>
                      <a:r>
                        <a:rPr lang="en-US" sz="1800" b="0" i="0" kern="1200" dirty="0">
                          <a:solidFill>
                            <a:schemeClr val="tx1"/>
                          </a:solidFill>
                          <a:effectLst/>
                          <a:latin typeface="+mn-lt"/>
                          <a:ea typeface="+mn-ea"/>
                          <a:cs typeface="+mn-cs"/>
                        </a:rPr>
                        <a:t> </a:t>
                      </a:r>
                    </a:p>
                    <a:p>
                      <a:pPr lvl="0">
                        <a:buNone/>
                      </a:pPr>
                      <a:r>
                        <a:rPr lang="en-US" sz="1800" b="0" i="0" u="none" strike="noStrike" kern="1200" baseline="0" noProof="0" dirty="0">
                          <a:solidFill>
                            <a:srgbClr val="000000"/>
                          </a:solidFill>
                          <a:effectLst/>
                          <a:latin typeface="Arial"/>
                        </a:rPr>
                        <a:t>Selena Pabon, Plumber, M. Davis &amp; Sons, Inc.</a:t>
                      </a:r>
                      <a:endParaRPr lang="en-US" dirty="0"/>
                    </a:p>
                  </a:txBody>
                  <a:tcPr/>
                </a:tc>
                <a:extLst>
                  <a:ext uri="{0D108BD9-81ED-4DB2-BD59-A6C34878D82A}">
                    <a16:rowId xmlns:a16="http://schemas.microsoft.com/office/drawing/2014/main" val="16550855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1:20 p.m. – 1:40 p.m.</a:t>
                      </a:r>
                    </a:p>
                    <a:p>
                      <a:pPr algn="ctr"/>
                      <a:endParaRPr lang="en-US" dirty="0"/>
                    </a:p>
                  </a:txBody>
                  <a:tcPr>
                    <a:lnB w="12700" cap="flat" cmpd="sng" algn="ctr">
                      <a:solidFill>
                        <a:schemeClr val="tx1"/>
                      </a:solidFill>
                      <a:prstDash val="solid"/>
                      <a:round/>
                      <a:headEnd type="none" w="med" len="med"/>
                      <a:tailEnd type="none" w="med" len="med"/>
                    </a:lnB>
                    <a:noFill/>
                  </a:tcPr>
                </a:tc>
                <a:tc>
                  <a:txBody>
                    <a:bodyPr/>
                    <a:lstStyle/>
                    <a:p>
                      <a:pPr rtl="0" fontAlgn="base"/>
                      <a:r>
                        <a:rPr lang="en-US" sz="1800" b="1" i="0" kern="1200" dirty="0">
                          <a:solidFill>
                            <a:schemeClr val="tx1"/>
                          </a:solidFill>
                          <a:effectLst/>
                          <a:latin typeface="+mn-lt"/>
                          <a:ea typeface="+mn-ea"/>
                          <a:cs typeface="+mn-cs"/>
                        </a:rPr>
                        <a:t>Departmental Update on ACA Interim Recommendations</a:t>
                      </a:r>
                      <a:endParaRPr lang="en-US" sz="1800" b="0" i="0" kern="1200" dirty="0">
                        <a:solidFill>
                          <a:schemeClr val="tx1"/>
                        </a:solidFill>
                        <a:effectLst/>
                        <a:latin typeface="+mn-lt"/>
                        <a:ea typeface="+mn-ea"/>
                        <a:cs typeface="+mn-cs"/>
                      </a:endParaRPr>
                    </a:p>
                    <a:p>
                      <a:pPr marL="0" indent="0" rtl="0" fontAlgn="base">
                        <a:buFont typeface="Wingdings" panose="05000000000000000000" pitchFamily="2" charset="2"/>
                        <a:buNone/>
                      </a:pPr>
                      <a:r>
                        <a:rPr lang="en-US" sz="1800" b="0" i="0" kern="1200" dirty="0">
                          <a:solidFill>
                            <a:schemeClr val="tx1"/>
                          </a:solidFill>
                          <a:effectLst/>
                          <a:latin typeface="+mn-lt"/>
                          <a:ea typeface="+mn-ea"/>
                          <a:cs typeface="+mn-cs"/>
                        </a:rPr>
                        <a:t>Next Steps</a:t>
                      </a:r>
                    </a:p>
                    <a:p>
                      <a:pPr rtl="0" fontAlgn="base"/>
                      <a:r>
                        <a:rPr lang="en-US" sz="1800" b="0" i="0" kern="1200" dirty="0">
                          <a:solidFill>
                            <a:schemeClr val="tx1"/>
                          </a:solidFill>
                          <a:effectLst/>
                          <a:latin typeface="+mn-lt"/>
                          <a:ea typeface="+mn-ea"/>
                          <a:cs typeface="+mn-cs"/>
                        </a:rPr>
                        <a:t>John Ladd, Administrator, Office of Apprenticeship </a:t>
                      </a:r>
                    </a:p>
                    <a:p>
                      <a:pPr rtl="0" fontAlgn="base"/>
                      <a:r>
                        <a:rPr lang="en-US" sz="1800" b="0" i="0" kern="1200" dirty="0">
                          <a:solidFill>
                            <a:schemeClr val="tx1"/>
                          </a:solidFill>
                          <a:effectLst/>
                          <a:latin typeface="+mn-lt"/>
                          <a:ea typeface="+mn-ea"/>
                          <a:cs typeface="+mn-cs"/>
                        </a:rPr>
                        <a:t>Designated Federal Official (DFO) </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1385882"/>
                  </a:ext>
                </a:extLst>
              </a:tr>
            </a:tbl>
          </a:graphicData>
        </a:graphic>
      </p:graphicFrame>
    </p:spTree>
    <p:extLst>
      <p:ext uri="{BB962C8B-B14F-4D97-AF65-F5344CB8AC3E}">
        <p14:creationId xmlns:p14="http://schemas.microsoft.com/office/powerpoint/2010/main" val="6577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53" y="796835"/>
            <a:ext cx="10754032" cy="724530"/>
          </a:xfrm>
        </p:spPr>
        <p:txBody>
          <a:bodyPr/>
          <a:lstStyle/>
          <a:p>
            <a:r>
              <a:rPr lang="en-US" b="1" dirty="0"/>
              <a:t>Agenda Overview - 2</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graphicFrame>
        <p:nvGraphicFramePr>
          <p:cNvPr id="7" name="Table 7">
            <a:extLst>
              <a:ext uri="{FF2B5EF4-FFF2-40B4-BE49-F238E27FC236}">
                <a16:creationId xmlns:a16="http://schemas.microsoft.com/office/drawing/2014/main" id="{83F678D4-4E83-4A59-92CA-3E0F0BE1DFFF}"/>
              </a:ext>
            </a:extLst>
          </p:cNvPr>
          <p:cNvGraphicFramePr>
            <a:graphicFrameLocks noGrp="1"/>
          </p:cNvGraphicFramePr>
          <p:nvPr>
            <p:extLst>
              <p:ext uri="{D42A27DB-BD31-4B8C-83A1-F6EECF244321}">
                <p14:modId xmlns:p14="http://schemas.microsoft.com/office/powerpoint/2010/main" val="2290440216"/>
              </p:ext>
            </p:extLst>
          </p:nvPr>
        </p:nvGraphicFramePr>
        <p:xfrm>
          <a:off x="285392" y="1521365"/>
          <a:ext cx="11365502" cy="4485640"/>
        </p:xfrm>
        <a:graphic>
          <a:graphicData uri="http://schemas.openxmlformats.org/drawingml/2006/table">
            <a:tbl>
              <a:tblPr firstRow="1" bandRow="1">
                <a:tableStyleId>{D27102A9-8310-4765-A935-A1911B00CA55}</a:tableStyleId>
              </a:tblPr>
              <a:tblGrid>
                <a:gridCol w="2697953">
                  <a:extLst>
                    <a:ext uri="{9D8B030D-6E8A-4147-A177-3AD203B41FA5}">
                      <a16:colId xmlns:a16="http://schemas.microsoft.com/office/drawing/2014/main" val="2762267140"/>
                    </a:ext>
                  </a:extLst>
                </a:gridCol>
                <a:gridCol w="8667549">
                  <a:extLst>
                    <a:ext uri="{9D8B030D-6E8A-4147-A177-3AD203B41FA5}">
                      <a16:colId xmlns:a16="http://schemas.microsoft.com/office/drawing/2014/main" val="2159278862"/>
                    </a:ext>
                  </a:extLst>
                </a:gridCol>
              </a:tblGrid>
              <a:tr h="370840">
                <a:tc>
                  <a:txBody>
                    <a:bodyPr/>
                    <a:lstStyle/>
                    <a:p>
                      <a:pPr algn="ctr"/>
                      <a:r>
                        <a:rPr lang="en-US" sz="1800" dirty="0"/>
                        <a:t>1:40 p.m. – 2:00 p.m.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ase"/>
                      <a:r>
                        <a:rPr lang="en-US" sz="1800" b="1" i="0" kern="1200" dirty="0">
                          <a:solidFill>
                            <a:schemeClr val="tx1"/>
                          </a:solidFill>
                          <a:effectLst/>
                          <a:latin typeface="+mn-lt"/>
                          <a:ea typeface="+mn-ea"/>
                          <a:cs typeface="+mn-cs"/>
                        </a:rPr>
                        <a:t>ACA Year 2 Plan – Strategic Discussion and Overview</a:t>
                      </a:r>
                      <a:r>
                        <a:rPr lang="en-US" sz="1800" b="0" i="0" kern="1200" dirty="0">
                          <a:solidFill>
                            <a:schemeClr val="tx1"/>
                          </a:solidFill>
                          <a:effectLst/>
                          <a:latin typeface="+mn-lt"/>
                          <a:ea typeface="+mn-ea"/>
                          <a:cs typeface="+mn-cs"/>
                        </a:rPr>
                        <a:t> </a:t>
                      </a:r>
                    </a:p>
                    <a:p>
                      <a:pPr rtl="0" fontAlgn="base"/>
                      <a:r>
                        <a:rPr lang="en-US" sz="1800" b="0" i="0" kern="1200" dirty="0">
                          <a:solidFill>
                            <a:schemeClr val="tx1"/>
                          </a:solidFill>
                          <a:effectLst/>
                          <a:latin typeface="+mn-lt"/>
                          <a:ea typeface="+mn-ea"/>
                          <a:cs typeface="+mn-cs"/>
                        </a:rPr>
                        <a:t>ACA Chair and Co-Chairs </a:t>
                      </a:r>
                    </a:p>
                    <a:p>
                      <a:pPr rtl="0" fontAlgn="base"/>
                      <a:r>
                        <a:rPr lang="en-US" sz="1800" b="0" i="0" kern="1200" dirty="0">
                          <a:solidFill>
                            <a:schemeClr val="tx1"/>
                          </a:solidFill>
                          <a:effectLst/>
                          <a:latin typeface="+mn-lt"/>
                          <a:ea typeface="+mn-ea"/>
                          <a:cs typeface="+mn-cs"/>
                        </a:rPr>
                        <a:t>Open Committee Discussion </a:t>
                      </a:r>
                    </a:p>
                    <a:p>
                      <a:pPr marL="0" indent="0" rtl="0" fontAlgn="base">
                        <a:buFont typeface="Wingdings" panose="05000000000000000000" pitchFamily="2" charset="2"/>
                        <a:buNone/>
                      </a:pPr>
                      <a:endParaRPr lang="en-US" sz="18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508556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rPr>
                        <a:t>2:00 p.m. – 2:15 p.m.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US" sz="1800" b="1" i="0" kern="1200" dirty="0">
                          <a:solidFill>
                            <a:schemeClr val="tx1"/>
                          </a:solidFill>
                          <a:effectLst/>
                          <a:latin typeface="+mn-lt"/>
                          <a:ea typeface="+mn-ea"/>
                          <a:cs typeface="+mn-cs"/>
                        </a:rPr>
                        <a:t>Break</a:t>
                      </a:r>
                      <a:endParaRPr lang="en-US" sz="18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1385882"/>
                  </a:ext>
                </a:extLst>
              </a:tr>
              <a:tr h="370840">
                <a:tc>
                  <a:txBody>
                    <a:bodyPr/>
                    <a:lstStyle/>
                    <a:p>
                      <a:pPr algn="ctr"/>
                      <a:r>
                        <a:rPr lang="en-US" sz="1800" b="1" dirty="0"/>
                        <a:t>2:15 p.m. – 3:15 p.m.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US" sz="1800" b="1" i="0" kern="1200" dirty="0">
                          <a:solidFill>
                            <a:schemeClr val="tx1"/>
                          </a:solidFill>
                          <a:effectLst/>
                          <a:latin typeface="+mn-lt"/>
                          <a:ea typeface="+mn-ea"/>
                          <a:cs typeface="+mn-cs"/>
                        </a:rPr>
                        <a:t>Proposed Plan and Priority Topic Areas for Year 2</a:t>
                      </a:r>
                      <a:r>
                        <a:rPr lang="en-US" sz="1800" b="0" i="0" kern="1200" dirty="0">
                          <a:solidFill>
                            <a:schemeClr val="tx1"/>
                          </a:solidFill>
                          <a:effectLst/>
                          <a:latin typeface="+mn-lt"/>
                          <a:ea typeface="+mn-ea"/>
                          <a:cs typeface="+mn-cs"/>
                        </a:rPr>
                        <a:t> </a:t>
                      </a:r>
                    </a:p>
                    <a:p>
                      <a:pPr marL="285750" indent="-285750" rtl="0" fontAlgn="base">
                        <a:buFont typeface="Wingdings" panose="05000000000000000000" pitchFamily="2" charset="2"/>
                        <a:buChar char="§"/>
                      </a:pPr>
                      <a:r>
                        <a:rPr lang="en-US" sz="1800" b="0" i="0" kern="1200" dirty="0">
                          <a:solidFill>
                            <a:schemeClr val="tx1"/>
                          </a:solidFill>
                          <a:effectLst/>
                          <a:latin typeface="+mn-lt"/>
                          <a:ea typeface="+mn-ea"/>
                          <a:cs typeface="+mn-cs"/>
                        </a:rPr>
                        <a:t>Strategic Framework (Final Report)</a:t>
                      </a:r>
                    </a:p>
                    <a:p>
                      <a:pPr marL="285750" indent="-285750" rtl="0" fontAlgn="base">
                        <a:buFont typeface="Wingdings" panose="05000000000000000000" pitchFamily="2" charset="2"/>
                        <a:buChar char="§"/>
                      </a:pPr>
                      <a:r>
                        <a:rPr lang="en-US" sz="1800" b="0" i="0" kern="1200" dirty="0">
                          <a:solidFill>
                            <a:schemeClr val="tx1"/>
                          </a:solidFill>
                          <a:effectLst/>
                          <a:latin typeface="+mn-lt"/>
                          <a:ea typeface="+mn-ea"/>
                          <a:cs typeface="+mn-cs"/>
                        </a:rPr>
                        <a:t>Proposed Year 2 Topic Areas (10 minutes per topic area) </a:t>
                      </a:r>
                    </a:p>
                    <a:p>
                      <a:pPr marL="742950" lvl="1" indent="-285750" rtl="0" fontAlgn="base">
                        <a:buFont typeface="Courier New" panose="02070309020205020404" pitchFamily="49" charset="0"/>
                        <a:buChar char="o"/>
                      </a:pPr>
                      <a:r>
                        <a:rPr lang="en-US" sz="1800" b="0" i="0" kern="1200" dirty="0">
                          <a:solidFill>
                            <a:schemeClr val="tx1"/>
                          </a:solidFill>
                          <a:effectLst/>
                          <a:latin typeface="+mn-lt"/>
                          <a:ea typeface="+mn-ea"/>
                          <a:cs typeface="+mn-cs"/>
                        </a:rPr>
                        <a:t>Review Topics and Questions </a:t>
                      </a:r>
                    </a:p>
                    <a:p>
                      <a:pPr marL="285750" indent="-285750" rtl="0" fontAlgn="base">
                        <a:buFont typeface="Wingdings" panose="05000000000000000000" pitchFamily="2" charset="2"/>
                        <a:buChar char="§"/>
                      </a:pPr>
                      <a:r>
                        <a:rPr lang="en-US" sz="1800" b="0" i="0" kern="1200" dirty="0">
                          <a:solidFill>
                            <a:schemeClr val="tx1"/>
                          </a:solidFill>
                          <a:effectLst/>
                          <a:latin typeface="+mn-lt"/>
                          <a:ea typeface="+mn-ea"/>
                          <a:cs typeface="+mn-cs"/>
                        </a:rPr>
                        <a:t>Discussion and Next Steps </a:t>
                      </a:r>
                    </a:p>
                    <a:p>
                      <a:endParaRPr lang="en-US" sz="180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0527746"/>
                  </a:ext>
                </a:extLst>
              </a:tr>
              <a:tr h="370840">
                <a:tc>
                  <a:txBody>
                    <a:bodyPr/>
                    <a:lstStyle/>
                    <a:p>
                      <a:pPr algn="ctr"/>
                      <a:r>
                        <a:rPr lang="en-US" sz="1800" b="1" dirty="0"/>
                        <a:t>3:15 p.m. – 3:30 p.m.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base"/>
                      <a:r>
                        <a:rPr lang="en-US" sz="1800" b="1" i="0" kern="1200" dirty="0">
                          <a:solidFill>
                            <a:schemeClr val="tx1"/>
                          </a:solidFill>
                          <a:effectLst/>
                          <a:latin typeface="+mn-lt"/>
                          <a:ea typeface="+mn-ea"/>
                          <a:cs typeface="+mn-cs"/>
                        </a:rPr>
                        <a:t>Road Map for Year 2</a:t>
                      </a:r>
                      <a:r>
                        <a:rPr lang="en-US" sz="1800" b="0" i="0" kern="1200" dirty="0">
                          <a:solidFill>
                            <a:schemeClr val="tx1"/>
                          </a:solidFill>
                          <a:effectLst/>
                          <a:latin typeface="+mn-lt"/>
                          <a:ea typeface="+mn-ea"/>
                          <a:cs typeface="+mn-cs"/>
                        </a:rPr>
                        <a:t> </a:t>
                      </a:r>
                    </a:p>
                    <a:p>
                      <a:pPr rtl="0" fontAlgn="base"/>
                      <a:r>
                        <a:rPr lang="en-US" sz="1800" b="1" i="0" kern="1200" dirty="0">
                          <a:solidFill>
                            <a:schemeClr val="tx1"/>
                          </a:solidFill>
                          <a:effectLst/>
                          <a:latin typeface="+mn-lt"/>
                          <a:ea typeface="+mn-ea"/>
                          <a:cs typeface="+mn-cs"/>
                        </a:rPr>
                        <a:t>Public Comment</a:t>
                      </a:r>
                      <a:r>
                        <a:rPr lang="en-US" sz="1800" b="0" i="0" kern="1200" dirty="0">
                          <a:solidFill>
                            <a:schemeClr val="tx1"/>
                          </a:solidFill>
                          <a:effectLst/>
                          <a:latin typeface="+mn-lt"/>
                          <a:ea typeface="+mn-ea"/>
                          <a:cs typeface="+mn-cs"/>
                        </a:rPr>
                        <a:t> </a:t>
                      </a:r>
                    </a:p>
                    <a:p>
                      <a:pPr rtl="0" fontAlgn="base"/>
                      <a:r>
                        <a:rPr lang="en-US" sz="1800" b="1" i="0" kern="1200" dirty="0">
                          <a:solidFill>
                            <a:schemeClr val="tx1"/>
                          </a:solidFill>
                          <a:effectLst/>
                          <a:latin typeface="+mn-lt"/>
                          <a:ea typeface="+mn-ea"/>
                          <a:cs typeface="+mn-cs"/>
                        </a:rPr>
                        <a:t>Meeting Wrap Up</a:t>
                      </a:r>
                      <a:r>
                        <a:rPr lang="en-US" sz="1800" b="0" i="0" kern="1200" dirty="0">
                          <a:solidFill>
                            <a:schemeClr val="tx1"/>
                          </a:solidFill>
                          <a:effectLst/>
                          <a:latin typeface="+mn-lt"/>
                          <a:ea typeface="+mn-ea"/>
                          <a:cs typeface="+mn-cs"/>
                        </a:rPr>
                        <a:t> </a:t>
                      </a:r>
                    </a:p>
                    <a:p>
                      <a:pPr rtl="0" fontAlgn="base"/>
                      <a:r>
                        <a:rPr lang="en-US" sz="1800" b="1" i="0" kern="1200" dirty="0">
                          <a:solidFill>
                            <a:schemeClr val="tx1"/>
                          </a:solidFill>
                          <a:effectLst/>
                          <a:latin typeface="+mn-lt"/>
                          <a:ea typeface="+mn-ea"/>
                          <a:cs typeface="+mn-cs"/>
                        </a:rPr>
                        <a:t>Adjourn</a:t>
                      </a:r>
                      <a:r>
                        <a:rPr lang="en-US" sz="1800" b="0" i="0" kern="1200" dirty="0">
                          <a:solidFill>
                            <a:schemeClr val="tx1"/>
                          </a:solidFill>
                          <a:effectLst/>
                          <a:latin typeface="+mn-lt"/>
                          <a:ea typeface="+mn-ea"/>
                          <a:cs typeface="+mn-cs"/>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2453740"/>
                  </a:ext>
                </a:extLst>
              </a:tr>
            </a:tbl>
          </a:graphicData>
        </a:graphic>
      </p:graphicFrame>
    </p:spTree>
    <p:extLst>
      <p:ext uri="{BB962C8B-B14F-4D97-AF65-F5344CB8AC3E}">
        <p14:creationId xmlns:p14="http://schemas.microsoft.com/office/powerpoint/2010/main" val="345212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d1y8sb8igg2f8e.cloudfront.net/images/Brent-Parton.2e16d0ba.fill-300x300.jpg">
            <a:extLst>
              <a:ext uri="{FF2B5EF4-FFF2-40B4-BE49-F238E27FC236}">
                <a16:creationId xmlns:a16="http://schemas.microsoft.com/office/drawing/2014/main" id="{5DA70F1F-DD41-A755-4BC0-6FEAE8575CC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1697" y="1973698"/>
            <a:ext cx="3668961" cy="373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a:xfrm>
            <a:off x="5656301" y="1972230"/>
            <a:ext cx="6213215" cy="230771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rPr>
              <a:t>Brent Parton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rPr>
              <a:t>US Department of Labor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Acting Assistant Secretary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Employment and Training Administration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7718" y="4279947"/>
            <a:ext cx="1765711" cy="1765711"/>
          </a:xfrm>
          <a:prstGeom prst="rect">
            <a:avLst/>
          </a:prstGeom>
        </p:spPr>
      </p:pic>
      <p:sp>
        <p:nvSpPr>
          <p:cNvPr id="8" name="Title 1"/>
          <p:cNvSpPr txBox="1">
            <a:spLocks/>
          </p:cNvSpPr>
          <p:nvPr/>
        </p:nvSpPr>
        <p:spPr>
          <a:xfrm>
            <a:off x="838200" y="967537"/>
            <a:ext cx="10515600" cy="724530"/>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a:ea typeface="+mj-ea"/>
                <a:cs typeface="+mj-cs"/>
              </a:rPr>
              <a:t>Welcome</a:t>
            </a:r>
          </a:p>
        </p:txBody>
      </p:sp>
    </p:spTree>
    <p:extLst>
      <p:ext uri="{BB962C8B-B14F-4D97-AF65-F5344CB8AC3E}">
        <p14:creationId xmlns:p14="http://schemas.microsoft.com/office/powerpoint/2010/main" val="358017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Apprentice Perspective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Content Placeholder 4"/>
          <p:cNvSpPr txBox="1">
            <a:spLocks/>
          </p:cNvSpPr>
          <p:nvPr/>
        </p:nvSpPr>
        <p:spPr>
          <a:xfrm>
            <a:off x="5621795" y="2898475"/>
            <a:ext cx="6213215" cy="1708628"/>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Selena Pabon</a:t>
            </a: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M. Davis &amp; Sons, Inc. </a:t>
            </a:r>
            <a:endPar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a:p>
            <a:pPr marL="0" indent="0" algn="ctr">
              <a:buNone/>
              <a:defRPr/>
            </a:pPr>
            <a:r>
              <a:rPr kumimoji="0" lang="en-US" sz="2400" b="0" i="0" u="none" strike="noStrike" kern="1200" cap="none" spc="0" normalizeH="0" baseline="0" noProof="0" dirty="0">
                <a:ln>
                  <a:noFill/>
                </a:ln>
                <a:effectLst/>
                <a:uLnTx/>
                <a:uFillTx/>
                <a:latin typeface="Arial" panose="020B0604020202020204"/>
                <a:ea typeface="+mn-ea"/>
                <a:cs typeface="+mn-cs"/>
              </a:rPr>
              <a:t>Plumber (</a:t>
            </a:r>
            <a:r>
              <a:rPr lang="en-US" sz="2400" dirty="0">
                <a:latin typeface="Arial" panose="020B0604020202020204"/>
              </a:rPr>
              <a:t>Journey worker</a:t>
            </a:r>
            <a:r>
              <a:rPr kumimoji="0" lang="en-US" sz="2400" b="0" i="0" u="none" strike="noStrike" kern="1200" cap="none" spc="0" normalizeH="0" baseline="0" noProof="0" dirty="0">
                <a:ln>
                  <a:noFill/>
                </a:ln>
                <a:effectLst/>
                <a:uLnTx/>
                <a:uFillTx/>
                <a:latin typeface="Arial" panose="020B0604020202020204"/>
                <a:ea typeface="+mn-ea"/>
                <a:cs typeface="+mn-cs"/>
              </a:rPr>
              <a:t>)</a:t>
            </a:r>
            <a:endParaRPr kumimoji="0" lang="en-US" sz="1800" b="0" i="0" u="none" strike="noStrike" kern="1200" cap="none" spc="0" normalizeH="0" baseline="0" noProof="0" dirty="0">
              <a:ln>
                <a:noFill/>
              </a:ln>
              <a:effectLst/>
              <a:uLnTx/>
              <a:uFillTx/>
              <a:latin typeface="Arial" panose="020B0604020202020204"/>
              <a:ea typeface="+mn-ea"/>
              <a:cs typeface="Arial"/>
            </a:endParaRPr>
          </a:p>
        </p:txBody>
      </p:sp>
      <p:pic>
        <p:nvPicPr>
          <p:cNvPr id="3" name="Picture 3" descr="A picture containing person, indoor, window, standing&#10;&#10;Description automatically generated">
            <a:extLst>
              <a:ext uri="{FF2B5EF4-FFF2-40B4-BE49-F238E27FC236}">
                <a16:creationId xmlns:a16="http://schemas.microsoft.com/office/drawing/2014/main" id="{159DB4D9-2367-1B5A-D45C-666055442421}"/>
              </a:ext>
            </a:extLst>
          </p:cNvPr>
          <p:cNvPicPr>
            <a:picLocks noChangeAspect="1"/>
          </p:cNvPicPr>
          <p:nvPr/>
        </p:nvPicPr>
        <p:blipFill>
          <a:blip r:embed="rId2"/>
          <a:stretch>
            <a:fillRect/>
          </a:stretch>
        </p:blipFill>
        <p:spPr>
          <a:xfrm>
            <a:off x="1452228" y="2056839"/>
            <a:ext cx="3929357" cy="3508675"/>
          </a:xfrm>
          <a:prstGeom prst="rect">
            <a:avLst/>
          </a:prstGeom>
        </p:spPr>
      </p:pic>
    </p:spTree>
    <p:extLst>
      <p:ext uri="{BB962C8B-B14F-4D97-AF65-F5344CB8AC3E}">
        <p14:creationId xmlns:p14="http://schemas.microsoft.com/office/powerpoint/2010/main" val="338838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649802"/>
            <a:ext cx="6767146" cy="1018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427801F-9CE3-415A-8DE2-4581E6892BA4}" type="slidenum">
              <a:rPr lang="en-US" smtClean="0"/>
              <a:t>17</a:t>
            </a:fld>
            <a:endParaRPr lang="en-US"/>
          </a:p>
        </p:txBody>
      </p:sp>
      <p:sp>
        <p:nvSpPr>
          <p:cNvPr id="7" name="TextBox 6"/>
          <p:cNvSpPr txBox="1"/>
          <p:nvPr/>
        </p:nvSpPr>
        <p:spPr>
          <a:xfrm>
            <a:off x="5424854" y="3714607"/>
            <a:ext cx="6767146" cy="954107"/>
          </a:xfrm>
          <a:prstGeom prst="rect">
            <a:avLst/>
          </a:prstGeom>
          <a:noFill/>
        </p:spPr>
        <p:txBody>
          <a:bodyPr wrap="square" rtlCol="0">
            <a:spAutoFit/>
          </a:bodyPr>
          <a:lstStyle/>
          <a:p>
            <a:pPr rtl="0" fontAlgn="base"/>
            <a:r>
              <a:rPr lang="en-US" sz="2800" b="1" i="0" kern="1200" dirty="0">
                <a:solidFill>
                  <a:schemeClr val="bg1"/>
                </a:solidFill>
                <a:effectLst/>
                <a:latin typeface="+mn-lt"/>
                <a:ea typeface="+mn-ea"/>
                <a:cs typeface="+mn-cs"/>
              </a:rPr>
              <a:t>Departmental Update on ACA Interim Recommendations</a:t>
            </a:r>
            <a:endParaRPr lang="en-US" sz="2800" b="0" i="0" kern="1200" dirty="0">
              <a:solidFill>
                <a:schemeClr val="bg1"/>
              </a:solidFill>
              <a:effectLst/>
              <a:latin typeface="+mn-lt"/>
              <a:ea typeface="+mn-ea"/>
              <a:cs typeface="+mn-cs"/>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203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428090" y="967537"/>
            <a:ext cx="10925710" cy="724530"/>
          </a:xfrm>
        </p:spPr>
        <p:txBody>
          <a:bodyPr/>
          <a:lstStyle/>
          <a:p>
            <a:r>
              <a:rPr lang="en-US" b="1" dirty="0"/>
              <a:t>Process Utilized to Analyze Recommendations</a:t>
            </a:r>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513709" y="1787704"/>
            <a:ext cx="11589248" cy="4828854"/>
          </a:xfrm>
        </p:spPr>
        <p:txBody>
          <a:bodyPr vert="horz" lIns="91440" tIns="45720" rIns="91440" bIns="45720" rtlCol="0" anchor="t">
            <a:normAutofit fontScale="92500" lnSpcReduction="20000"/>
          </a:bodyPr>
          <a:lstStyle/>
          <a:p>
            <a:r>
              <a:rPr lang="en-US" b="1" dirty="0"/>
              <a:t>Catalogued and identified all recommendations contained in Interim Report including:</a:t>
            </a:r>
          </a:p>
          <a:p>
            <a:pPr lvl="1"/>
            <a:r>
              <a:rPr lang="en-US" dirty="0"/>
              <a:t>Cross-Cutting Themes and Recommendations</a:t>
            </a:r>
          </a:p>
          <a:p>
            <a:pPr lvl="1"/>
            <a:r>
              <a:rPr lang="en-US" dirty="0"/>
              <a:t>Subcommittee Formal Recommendations</a:t>
            </a:r>
          </a:p>
          <a:p>
            <a:pPr lvl="1"/>
            <a:r>
              <a:rPr lang="en-US" dirty="0"/>
              <a:t>Subcommittee Appendices</a:t>
            </a:r>
          </a:p>
          <a:p>
            <a:r>
              <a:rPr lang="en-US" b="1" dirty="0"/>
              <a:t>Identified 145 Specific Recommendations</a:t>
            </a:r>
            <a:endParaRPr lang="en-US" b="1" dirty="0">
              <a:solidFill>
                <a:srgbClr val="FF0000"/>
              </a:solidFill>
              <a:cs typeface="Arial"/>
            </a:endParaRPr>
          </a:p>
          <a:p>
            <a:pPr lvl="1"/>
            <a:r>
              <a:rPr lang="en-US" dirty="0">
                <a:solidFill>
                  <a:srgbClr val="000000"/>
                </a:solidFill>
              </a:rPr>
              <a:t>Looked for opportunities to consolidate by topic and implementation efforts</a:t>
            </a:r>
            <a:endParaRPr lang="en-US" dirty="0">
              <a:solidFill>
                <a:srgbClr val="000000"/>
              </a:solidFill>
              <a:cs typeface="Arial"/>
            </a:endParaRPr>
          </a:p>
          <a:p>
            <a:r>
              <a:rPr lang="en-US" b="1" dirty="0"/>
              <a:t>Assessed Recommendations further against:</a:t>
            </a:r>
          </a:p>
          <a:p>
            <a:pPr lvl="1"/>
            <a:r>
              <a:rPr lang="en-US" dirty="0"/>
              <a:t>Implementation efforts already accomplished or planned (that can be further refined/expanded)</a:t>
            </a:r>
          </a:p>
          <a:p>
            <a:pPr lvl="1"/>
            <a:r>
              <a:rPr lang="en-US" dirty="0"/>
              <a:t>Additional implementation efforts needed or more info needed from ACA</a:t>
            </a:r>
          </a:p>
          <a:p>
            <a:pPr lvl="1"/>
            <a:r>
              <a:rPr lang="en-US" dirty="0"/>
              <a:t>Implications beyond DOL’s direct control or require collaboration with Federal Partners</a:t>
            </a:r>
          </a:p>
          <a:p>
            <a:r>
              <a:rPr lang="en-US" b="1" dirty="0"/>
              <a:t>Re-Organized Recommendations by Implementation Levers</a:t>
            </a:r>
          </a:p>
          <a:p>
            <a:r>
              <a:rPr lang="en-US" b="1" dirty="0"/>
              <a:t>Implementation Plan to be submitted to Secretary for Review/Approval</a:t>
            </a: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18</a:t>
            </a:fld>
            <a:endParaRPr lang="en-US" dirty="0"/>
          </a:p>
        </p:txBody>
      </p:sp>
    </p:spTree>
    <p:extLst>
      <p:ext uri="{BB962C8B-B14F-4D97-AF65-F5344CB8AC3E}">
        <p14:creationId xmlns:p14="http://schemas.microsoft.com/office/powerpoint/2010/main" val="65701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6CEC-12F3-C396-BFC4-C8EFA1758D6A}"/>
              </a:ext>
            </a:extLst>
          </p:cNvPr>
          <p:cNvSpPr>
            <a:spLocks noGrp="1"/>
          </p:cNvSpPr>
          <p:nvPr>
            <p:ph type="title"/>
          </p:nvPr>
        </p:nvSpPr>
        <p:spPr>
          <a:xfrm>
            <a:off x="0" y="921707"/>
            <a:ext cx="12192000" cy="845447"/>
          </a:xfrm>
        </p:spPr>
        <p:txBody>
          <a:bodyPr>
            <a:noAutofit/>
          </a:bodyPr>
          <a:lstStyle/>
          <a:p>
            <a:pPr algn="ctr"/>
            <a:r>
              <a:rPr lang="en-US" b="1" i="1" u="sng" dirty="0"/>
              <a:t>Unleashing Our Full Power:</a:t>
            </a:r>
            <a:r>
              <a:rPr lang="en-US" sz="3200" b="1" u="sng" dirty="0"/>
              <a:t>  </a:t>
            </a:r>
            <a:br>
              <a:rPr lang="en-US" sz="3200" b="1" dirty="0"/>
            </a:br>
            <a:r>
              <a:rPr lang="en-US" sz="3200" b="1" dirty="0"/>
              <a:t>Key Implementation Levers (and examples)</a:t>
            </a:r>
          </a:p>
        </p:txBody>
      </p:sp>
      <p:sp>
        <p:nvSpPr>
          <p:cNvPr id="3" name="Content Placeholder 2">
            <a:extLst>
              <a:ext uri="{FF2B5EF4-FFF2-40B4-BE49-F238E27FC236}">
                <a16:creationId xmlns:a16="http://schemas.microsoft.com/office/drawing/2014/main" id="{78BECAF2-723E-99CF-5B2B-2390FF2B4022}"/>
              </a:ext>
            </a:extLst>
          </p:cNvPr>
          <p:cNvSpPr>
            <a:spLocks noGrp="1"/>
          </p:cNvSpPr>
          <p:nvPr>
            <p:ph sz="half" idx="1"/>
          </p:nvPr>
        </p:nvSpPr>
        <p:spPr>
          <a:xfrm>
            <a:off x="205483" y="1962150"/>
            <a:ext cx="6082301" cy="4895850"/>
          </a:xfrm>
        </p:spPr>
        <p:txBody>
          <a:bodyPr>
            <a:noAutofit/>
          </a:bodyPr>
          <a:lstStyle/>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Increased Organizational Capacity</a:t>
            </a:r>
          </a:p>
          <a:p>
            <a:pPr marL="800100" lvl="1" indent="-342900" fontAlgn="base">
              <a:spcBef>
                <a:spcPts val="0"/>
              </a:spcBef>
              <a:buFont typeface="Symbol" panose="05050102010706020507" pitchFamily="18" charset="2"/>
              <a:buChar char=""/>
            </a:pPr>
            <a:r>
              <a:rPr lang="en-US" sz="2000" dirty="0">
                <a:effectLst/>
                <a:latin typeface="Arial"/>
                <a:ea typeface="Times New Roman" panose="02020603050405020304" pitchFamily="18" charset="0"/>
                <a:cs typeface="Arial"/>
              </a:rPr>
              <a:t>Adding specific capacity in NO and Regions for DEIA, Industry Expertise, and Oversight/Quality, and other areas.</a:t>
            </a:r>
          </a:p>
          <a:p>
            <a:pPr marL="457200" lvl="1" indent="0" fontAlgn="base">
              <a:spcBef>
                <a:spcPts val="0"/>
              </a:spcBef>
              <a:buNone/>
            </a:pPr>
            <a:endParaRPr lang="en-US" sz="2000" dirty="0">
              <a:effectLst/>
              <a:latin typeface="Arial"/>
              <a:ea typeface="Times New Roman" panose="02020603050405020304" pitchFamily="18" charset="0"/>
              <a:cs typeface="Arial"/>
            </a:endParaRPr>
          </a:p>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Regulatory and Policy Guidance</a:t>
            </a:r>
          </a:p>
          <a:p>
            <a:pPr marL="800100" lvl="1" indent="-342900" fontAlgn="base">
              <a:spcBef>
                <a:spcPts val="0"/>
              </a:spcBef>
              <a:buFont typeface="Symbol" panose="05050102010706020507" pitchFamily="18" charset="2"/>
              <a:buChar char=""/>
            </a:pPr>
            <a:r>
              <a:rPr lang="en-US" sz="2000" dirty="0">
                <a:effectLst/>
                <a:latin typeface="Arial"/>
                <a:ea typeface="Times New Roman" panose="02020603050405020304" pitchFamily="18" charset="0"/>
                <a:cs typeface="Arial"/>
              </a:rPr>
              <a:t>Bulletins, Circulars and TEGLs to be developed </a:t>
            </a:r>
          </a:p>
          <a:p>
            <a:pPr marL="457200" lvl="1" indent="0" fontAlgn="base">
              <a:spcBef>
                <a:spcPts val="0"/>
              </a:spcBef>
              <a:buNone/>
            </a:pPr>
            <a:endParaRPr lang="en-US" sz="2000" dirty="0">
              <a:effectLst/>
              <a:latin typeface="Arial"/>
              <a:ea typeface="Times New Roman" panose="02020603050405020304" pitchFamily="18" charset="0"/>
              <a:cs typeface="Arial"/>
            </a:endParaRPr>
          </a:p>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Enforcement and Oversight </a:t>
            </a:r>
          </a:p>
          <a:p>
            <a:pPr marL="800100" lvl="1" indent="-342900" fontAlgn="base">
              <a:spcBef>
                <a:spcPts val="0"/>
              </a:spcBef>
              <a:buFont typeface="Symbol" panose="05050102010706020507" pitchFamily="18" charset="2"/>
              <a:buChar char=""/>
            </a:pPr>
            <a:r>
              <a:rPr lang="en-US" sz="2000" dirty="0">
                <a:latin typeface="Arial"/>
                <a:ea typeface="Times New Roman" panose="02020603050405020304" pitchFamily="18" charset="0"/>
                <a:cs typeface="Arial"/>
              </a:rPr>
              <a:t>Expanded tools, resources, and use of data to drive enforcement and oversight.</a:t>
            </a:r>
          </a:p>
          <a:p>
            <a:pPr marL="457200" lvl="1" indent="0" fontAlgn="base">
              <a:spcBef>
                <a:spcPts val="0"/>
              </a:spcBef>
              <a:buNone/>
            </a:pPr>
            <a:endParaRPr lang="en-US" sz="2000" dirty="0">
              <a:effectLst/>
              <a:latin typeface="Arial"/>
              <a:ea typeface="Times New Roman" panose="02020603050405020304" pitchFamily="18" charset="0"/>
              <a:cs typeface="Arial"/>
            </a:endParaRPr>
          </a:p>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Technical Assistance and System Building </a:t>
            </a:r>
          </a:p>
          <a:p>
            <a:pPr marL="800100" lvl="1" indent="-342900" fontAlgn="base">
              <a:spcBef>
                <a:spcPts val="0"/>
              </a:spcBef>
              <a:buFont typeface="Symbol" panose="05050102010706020507" pitchFamily="18" charset="2"/>
              <a:buChar char=""/>
            </a:pPr>
            <a:r>
              <a:rPr lang="en-US" sz="2000" dirty="0">
                <a:latin typeface="Arial"/>
                <a:ea typeface="Times New Roman" panose="02020603050405020304" pitchFamily="18" charset="0"/>
                <a:cs typeface="Arial"/>
              </a:rPr>
              <a:t>Increased functionality for apprenticeship.gov</a:t>
            </a:r>
            <a:endParaRPr lang="en-US" sz="2000" dirty="0">
              <a:effectLst/>
              <a:latin typeface="Arial"/>
              <a:ea typeface="Times New Roman" panose="02020603050405020304" pitchFamily="18" charset="0"/>
              <a:cs typeface="Arial"/>
            </a:endParaRPr>
          </a:p>
        </p:txBody>
      </p:sp>
      <p:sp>
        <p:nvSpPr>
          <p:cNvPr id="5" name="Content Placeholder 4">
            <a:extLst>
              <a:ext uri="{FF2B5EF4-FFF2-40B4-BE49-F238E27FC236}">
                <a16:creationId xmlns:a16="http://schemas.microsoft.com/office/drawing/2014/main" id="{21A19BC3-D818-E727-FC6A-35752D5AC074}"/>
              </a:ext>
            </a:extLst>
          </p:cNvPr>
          <p:cNvSpPr>
            <a:spLocks noGrp="1"/>
          </p:cNvSpPr>
          <p:nvPr>
            <p:ph sz="half" idx="2"/>
          </p:nvPr>
        </p:nvSpPr>
        <p:spPr>
          <a:xfrm>
            <a:off x="6575460" y="1962150"/>
            <a:ext cx="5208997" cy="4351338"/>
          </a:xfrm>
        </p:spPr>
        <p:txBody>
          <a:bodyPr vert="horz" lIns="91440" tIns="45720" rIns="91440" bIns="45720" rtlCol="0" anchor="t">
            <a:normAutofit lnSpcReduction="10000"/>
          </a:bodyPr>
          <a:lstStyle/>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Federal Investments </a:t>
            </a:r>
          </a:p>
          <a:p>
            <a:pPr marL="800100" lvl="1" indent="-342900" fontAlgn="base">
              <a:spcBef>
                <a:spcPts val="0"/>
              </a:spcBef>
              <a:buFont typeface="Symbol" panose="05050102010706020507" pitchFamily="18" charset="2"/>
              <a:buChar char=""/>
            </a:pPr>
            <a:r>
              <a:rPr lang="en-US" sz="2000" dirty="0">
                <a:effectLst/>
                <a:latin typeface="Arial"/>
                <a:ea typeface="Times New Roman" panose="02020603050405020304" pitchFamily="18" charset="0"/>
                <a:cs typeface="Arial"/>
              </a:rPr>
              <a:t>Input utilized in development of FY22</a:t>
            </a:r>
            <a:r>
              <a:rPr lang="en-US" sz="2000" dirty="0">
                <a:latin typeface="Arial"/>
                <a:ea typeface="Times New Roman" panose="02020603050405020304" pitchFamily="18" charset="0"/>
                <a:cs typeface="Arial"/>
              </a:rPr>
              <a:t> Apprenticeship </a:t>
            </a:r>
            <a:r>
              <a:rPr lang="en-US" sz="2000" dirty="0">
                <a:effectLst/>
                <a:latin typeface="Arial"/>
                <a:ea typeface="Times New Roman" panose="02020603050405020304" pitchFamily="18" charset="0"/>
                <a:cs typeface="Arial"/>
              </a:rPr>
              <a:t>Spend Plan</a:t>
            </a:r>
          </a:p>
          <a:p>
            <a:pPr marL="457200" lvl="1" indent="0" fontAlgn="base">
              <a:spcBef>
                <a:spcPts val="0"/>
              </a:spcBef>
              <a:buNone/>
            </a:pPr>
            <a:endParaRPr lang="en-US" sz="2000" dirty="0">
              <a:effectLst/>
              <a:latin typeface="Arial"/>
              <a:ea typeface="Times New Roman" panose="02020603050405020304" pitchFamily="18" charset="0"/>
              <a:cs typeface="Arial"/>
            </a:endParaRPr>
          </a:p>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Industry Outreach Strategies</a:t>
            </a:r>
          </a:p>
          <a:p>
            <a:pPr marL="800100" lvl="1" indent="-342900" fontAlgn="base">
              <a:spcBef>
                <a:spcPts val="0"/>
              </a:spcBef>
              <a:buFont typeface="Symbol" panose="05050102010706020507" pitchFamily="18" charset="2"/>
              <a:buChar char=""/>
            </a:pPr>
            <a:r>
              <a:rPr lang="en-US" sz="2000" dirty="0">
                <a:latin typeface="Arial"/>
                <a:ea typeface="Times New Roman" panose="02020603050405020304" pitchFamily="18" charset="0"/>
                <a:cs typeface="Arial"/>
              </a:rPr>
              <a:t>Established Industry Liaisons</a:t>
            </a:r>
          </a:p>
          <a:p>
            <a:pPr marL="800100" lvl="1" indent="-342900" fontAlgn="base">
              <a:spcBef>
                <a:spcPts val="0"/>
              </a:spcBef>
              <a:buFont typeface="Symbol" panose="05050102010706020507" pitchFamily="18" charset="2"/>
              <a:buChar char=""/>
            </a:pPr>
            <a:r>
              <a:rPr lang="en-US" sz="2000" dirty="0">
                <a:effectLst/>
                <a:latin typeface="Arial"/>
                <a:ea typeface="Times New Roman" panose="02020603050405020304" pitchFamily="18" charset="0"/>
                <a:cs typeface="Arial"/>
              </a:rPr>
              <a:t>Apprenticeship Ambassadors</a:t>
            </a:r>
          </a:p>
          <a:p>
            <a:pPr marL="800100" lvl="1" indent="-342900" fontAlgn="base">
              <a:spcBef>
                <a:spcPts val="0"/>
              </a:spcBef>
              <a:buFont typeface="Symbol" panose="05050102010706020507" pitchFamily="18" charset="2"/>
              <a:buChar char=""/>
            </a:pPr>
            <a:r>
              <a:rPr lang="en-US" sz="2000" dirty="0">
                <a:effectLst/>
                <a:latin typeface="Arial"/>
                <a:ea typeface="Times New Roman" panose="02020603050405020304" pitchFamily="18" charset="0"/>
                <a:cs typeface="Arial"/>
              </a:rPr>
              <a:t>Cyber Sprint</a:t>
            </a:r>
          </a:p>
          <a:p>
            <a:pPr marL="457200" lvl="1" indent="0" fontAlgn="base">
              <a:spcBef>
                <a:spcPts val="0"/>
              </a:spcBef>
              <a:buNone/>
            </a:pPr>
            <a:endParaRPr lang="en-US" sz="2000" dirty="0">
              <a:effectLst/>
              <a:latin typeface="Arial"/>
              <a:ea typeface="Times New Roman" panose="02020603050405020304" pitchFamily="18" charset="0"/>
              <a:cs typeface="Arial"/>
            </a:endParaRPr>
          </a:p>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Promotion and Partnerships</a:t>
            </a:r>
          </a:p>
          <a:p>
            <a:pPr marL="800100" lvl="1" indent="-342900" fontAlgn="base">
              <a:spcBef>
                <a:spcPts val="0"/>
              </a:spcBef>
              <a:buFont typeface="Symbol" panose="05050102010706020507" pitchFamily="18" charset="2"/>
              <a:buChar char=""/>
            </a:pPr>
            <a:r>
              <a:rPr lang="en-US" sz="2000" dirty="0" err="1">
                <a:latin typeface="Arial"/>
                <a:ea typeface="Times New Roman" panose="02020603050405020304" pitchFamily="18" charset="0"/>
                <a:cs typeface="Arial"/>
              </a:rPr>
              <a:t>ApprenticeshipUSA</a:t>
            </a:r>
            <a:r>
              <a:rPr lang="en-US" sz="2000" dirty="0">
                <a:latin typeface="Arial"/>
                <a:ea typeface="Times New Roman" panose="02020603050405020304" pitchFamily="18" charset="0"/>
                <a:cs typeface="Arial"/>
              </a:rPr>
              <a:t>!</a:t>
            </a:r>
          </a:p>
          <a:p>
            <a:pPr marL="457200" lvl="1" indent="0" fontAlgn="base">
              <a:spcBef>
                <a:spcPts val="0"/>
              </a:spcBef>
              <a:buNone/>
            </a:pPr>
            <a:endParaRPr lang="en-US" sz="2000" dirty="0">
              <a:effectLst/>
              <a:latin typeface="Arial"/>
              <a:ea typeface="Times New Roman" panose="02020603050405020304" pitchFamily="18" charset="0"/>
              <a:cs typeface="Arial"/>
            </a:endParaRPr>
          </a:p>
          <a:p>
            <a:pPr marL="342900" marR="0" lvl="0" indent="-342900" fontAlgn="base">
              <a:spcBef>
                <a:spcPts val="0"/>
              </a:spcBef>
              <a:spcAft>
                <a:spcPts val="0"/>
              </a:spcAft>
              <a:buFont typeface="Symbol" panose="05050102010706020507" pitchFamily="18" charset="2"/>
              <a:buChar char=""/>
            </a:pPr>
            <a:r>
              <a:rPr lang="en-US" sz="2400" b="1" dirty="0">
                <a:effectLst/>
                <a:latin typeface="Arial"/>
                <a:ea typeface="Times New Roman" panose="02020603050405020304" pitchFamily="18" charset="0"/>
                <a:cs typeface="Arial"/>
              </a:rPr>
              <a:t>Data, Technology, and Process Improvements</a:t>
            </a:r>
          </a:p>
          <a:p>
            <a:pPr marL="800100" lvl="1" indent="-342900" fontAlgn="base">
              <a:spcBef>
                <a:spcPts val="0"/>
              </a:spcBef>
              <a:buFont typeface="Symbol" panose="05050102010706020507" pitchFamily="18" charset="2"/>
              <a:buChar char=""/>
            </a:pPr>
            <a:r>
              <a:rPr lang="en-US" sz="2000" dirty="0">
                <a:effectLst/>
                <a:latin typeface="Arial"/>
                <a:ea typeface="Times New Roman" panose="02020603050405020304" pitchFamily="18" charset="0"/>
                <a:cs typeface="Arial"/>
              </a:rPr>
              <a:t>D</a:t>
            </a:r>
            <a:r>
              <a:rPr lang="en-US" sz="2000" dirty="0">
                <a:latin typeface="Arial"/>
                <a:ea typeface="Times New Roman" panose="02020603050405020304" pitchFamily="18" charset="0"/>
                <a:cs typeface="Arial"/>
              </a:rPr>
              <a:t>ata Dashboards</a:t>
            </a:r>
            <a:endParaRPr lang="en-US" sz="2000" dirty="0">
              <a:effectLst/>
              <a:latin typeface="Arial"/>
              <a:ea typeface="Times New Roman" panose="02020603050405020304" pitchFamily="18" charset="0"/>
              <a:cs typeface="Arial"/>
            </a:endParaRPr>
          </a:p>
        </p:txBody>
      </p:sp>
      <p:sp>
        <p:nvSpPr>
          <p:cNvPr id="4" name="Slide Number Placeholder 3">
            <a:extLst>
              <a:ext uri="{FF2B5EF4-FFF2-40B4-BE49-F238E27FC236}">
                <a16:creationId xmlns:a16="http://schemas.microsoft.com/office/drawing/2014/main" id="{855F77CE-1FA7-0C3A-FC07-40060523D056}"/>
              </a:ext>
            </a:extLst>
          </p:cNvPr>
          <p:cNvSpPr>
            <a:spLocks noGrp="1"/>
          </p:cNvSpPr>
          <p:nvPr>
            <p:ph type="sldNum" sz="quarter" idx="12"/>
          </p:nvPr>
        </p:nvSpPr>
        <p:spPr/>
        <p:txBody>
          <a:bodyPr/>
          <a:lstStyle/>
          <a:p>
            <a:fld id="{9427801F-9CE3-415A-8DE2-4581E6892BA4}" type="slidenum">
              <a:rPr lang="en-US" smtClean="0"/>
              <a:t>19</a:t>
            </a:fld>
            <a:endParaRPr lang="en-US" dirty="0"/>
          </a:p>
        </p:txBody>
      </p:sp>
    </p:spTree>
    <p:extLst>
      <p:ext uri="{BB962C8B-B14F-4D97-AF65-F5344CB8AC3E}">
        <p14:creationId xmlns:p14="http://schemas.microsoft.com/office/powerpoint/2010/main" val="136732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427801F-9CE3-415A-8DE2-4581E6892BA4}" type="slidenum">
              <a:rPr lang="en-US" smtClean="0"/>
              <a:t>2</a:t>
            </a:fld>
            <a:endParaRPr lang="en-US" dirty="0"/>
          </a:p>
        </p:txBody>
      </p:sp>
      <p:sp>
        <p:nvSpPr>
          <p:cNvPr id="8" name="Content Placeholder 4"/>
          <p:cNvSpPr txBox="1">
            <a:spLocks/>
          </p:cNvSpPr>
          <p:nvPr/>
        </p:nvSpPr>
        <p:spPr>
          <a:xfrm>
            <a:off x="5723965" y="1460562"/>
            <a:ext cx="6213215" cy="2748212"/>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solidFill>
                  <a:schemeClr val="tx1"/>
                </a:solidFill>
              </a:rPr>
              <a:t>John V. Ladd</a:t>
            </a:r>
          </a:p>
          <a:p>
            <a:pPr marL="0" indent="0" algn="ctr">
              <a:buFont typeface="Arial" panose="020B0604020202020204" pitchFamily="34" charset="0"/>
              <a:buNone/>
            </a:pPr>
            <a:r>
              <a:rPr lang="en-US" sz="4000" dirty="0">
                <a:solidFill>
                  <a:schemeClr val="tx1"/>
                </a:solidFill>
              </a:rPr>
              <a:t>US Department of Labor</a:t>
            </a:r>
          </a:p>
          <a:p>
            <a:pPr marL="0" indent="0" algn="ctr">
              <a:buFont typeface="Arial" panose="020B0604020202020204" pitchFamily="34" charset="0"/>
              <a:buNone/>
            </a:pPr>
            <a:r>
              <a:rPr lang="en-US" sz="2400" dirty="0">
                <a:solidFill>
                  <a:schemeClr val="tx1"/>
                </a:solidFill>
              </a:rPr>
              <a:t>Administrator | Office of Apprenticeship</a:t>
            </a:r>
          </a:p>
          <a:p>
            <a:pPr marL="0" indent="0" algn="ctr">
              <a:buFont typeface="Arial" panose="020B0604020202020204" pitchFamily="34" charset="0"/>
              <a:buNone/>
            </a:pPr>
            <a:r>
              <a:rPr lang="en-US" sz="2400" dirty="0">
                <a:solidFill>
                  <a:schemeClr val="tx1"/>
                </a:solidFill>
              </a:rPr>
              <a:t>Employment and Training Administration</a:t>
            </a:r>
          </a:p>
          <a:p>
            <a:pPr marL="0" indent="0" algn="ctr">
              <a:buFont typeface="Arial" panose="020B0604020202020204" pitchFamily="34" charset="0"/>
              <a:buNone/>
            </a:pPr>
            <a:r>
              <a:rPr lang="en-US" sz="2400" dirty="0">
                <a:solidFill>
                  <a:schemeClr val="tx1"/>
                </a:solidFill>
              </a:rPr>
              <a:t>Designated Federal Official (DFO)</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7718" y="4382817"/>
            <a:ext cx="1765711" cy="176571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0537" y="1718741"/>
            <a:ext cx="2703746" cy="4035739"/>
          </a:xfrm>
          <a:prstGeom prst="rect">
            <a:avLst/>
          </a:prstGeom>
        </p:spPr>
      </p:pic>
    </p:spTree>
    <p:extLst>
      <p:ext uri="{BB962C8B-B14F-4D97-AF65-F5344CB8AC3E}">
        <p14:creationId xmlns:p14="http://schemas.microsoft.com/office/powerpoint/2010/main" val="67355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6CEC-12F3-C396-BFC4-C8EFA1758D6A}"/>
              </a:ext>
            </a:extLst>
          </p:cNvPr>
          <p:cNvSpPr>
            <a:spLocks noGrp="1"/>
          </p:cNvSpPr>
          <p:nvPr>
            <p:ph type="title"/>
          </p:nvPr>
        </p:nvSpPr>
        <p:spPr>
          <a:xfrm>
            <a:off x="339047" y="967537"/>
            <a:ext cx="11852953" cy="724530"/>
          </a:xfrm>
        </p:spPr>
        <p:txBody>
          <a:bodyPr>
            <a:noAutofit/>
          </a:bodyPr>
          <a:lstStyle/>
          <a:p>
            <a:r>
              <a:rPr lang="en-US" b="1" dirty="0"/>
              <a:t>DOL Interim Report Observations </a:t>
            </a:r>
          </a:p>
        </p:txBody>
      </p:sp>
      <p:sp>
        <p:nvSpPr>
          <p:cNvPr id="3" name="Content Placeholder 2">
            <a:extLst>
              <a:ext uri="{FF2B5EF4-FFF2-40B4-BE49-F238E27FC236}">
                <a16:creationId xmlns:a16="http://schemas.microsoft.com/office/drawing/2014/main" id="{78BECAF2-723E-99CF-5B2B-2390FF2B4022}"/>
              </a:ext>
            </a:extLst>
          </p:cNvPr>
          <p:cNvSpPr>
            <a:spLocks noGrp="1"/>
          </p:cNvSpPr>
          <p:nvPr>
            <p:ph idx="1"/>
          </p:nvPr>
        </p:nvSpPr>
        <p:spPr>
          <a:xfrm>
            <a:off x="339047" y="1668962"/>
            <a:ext cx="11322121" cy="5137667"/>
          </a:xfrm>
        </p:spPr>
        <p:txBody>
          <a:bodyPr>
            <a:normAutofit fontScale="70000" lnSpcReduction="20000"/>
          </a:bodyPr>
          <a:lstStyle/>
          <a:p>
            <a:pPr marL="342900" marR="0" lvl="0" indent="-342900" fontAlgn="base">
              <a:lnSpc>
                <a:spcPct val="120000"/>
              </a:lnSpc>
              <a:spcBef>
                <a:spcPts val="0"/>
              </a:spcBef>
              <a:spcAft>
                <a:spcPts val="0"/>
              </a:spcAft>
              <a:buFont typeface="Symbol" panose="05050102010706020507" pitchFamily="18" charset="2"/>
              <a:buChar char=""/>
            </a:pPr>
            <a:r>
              <a:rPr lang="en-US" sz="3200" b="1" dirty="0">
                <a:latin typeface="Arial"/>
                <a:ea typeface="Times New Roman" panose="02020603050405020304" pitchFamily="18" charset="0"/>
                <a:cs typeface="Arial"/>
              </a:rPr>
              <a:t>DOL can accept and begin implementation on most of the ACA’s recommendations</a:t>
            </a:r>
          </a:p>
          <a:p>
            <a:pPr marL="800100" lvl="1" indent="-342900" fontAlgn="base">
              <a:lnSpc>
                <a:spcPct val="120000"/>
              </a:lnSpc>
              <a:spcBef>
                <a:spcPts val="0"/>
              </a:spcBef>
              <a:buFont typeface="Symbol" panose="05050102010706020507" pitchFamily="18" charset="2"/>
              <a:buChar char=""/>
            </a:pPr>
            <a:r>
              <a:rPr lang="en-US" sz="2800" dirty="0">
                <a:effectLst/>
                <a:latin typeface="Arial"/>
                <a:ea typeface="Times New Roman" panose="02020603050405020304" pitchFamily="18" charset="0"/>
                <a:cs typeface="Arial"/>
              </a:rPr>
              <a:t>Nature of recommendations ranged from the strategic to the tactical and </a:t>
            </a:r>
            <a:r>
              <a:rPr lang="en-US" sz="2800" dirty="0">
                <a:latin typeface="Arial"/>
                <a:ea typeface="Times New Roman" panose="02020603050405020304" pitchFamily="18" charset="0"/>
                <a:cs typeface="Arial"/>
              </a:rPr>
              <a:t>align with existing priorities </a:t>
            </a:r>
          </a:p>
          <a:p>
            <a:pPr marL="800100" lvl="1" indent="-342900" fontAlgn="base">
              <a:lnSpc>
                <a:spcPct val="120000"/>
              </a:lnSpc>
              <a:spcBef>
                <a:spcPts val="0"/>
              </a:spcBef>
              <a:buFont typeface="Symbol" panose="05050102010706020507" pitchFamily="18" charset="2"/>
              <a:buChar char=""/>
            </a:pPr>
            <a:r>
              <a:rPr lang="en-US" sz="2800" dirty="0">
                <a:latin typeface="Arial"/>
                <a:ea typeface="Times New Roman" panose="02020603050405020304" pitchFamily="18" charset="0"/>
                <a:cs typeface="Arial"/>
              </a:rPr>
              <a:t>Recommendations will inform actions already in process and will inform future activities</a:t>
            </a:r>
          </a:p>
          <a:p>
            <a:pPr marL="800100" lvl="1" indent="-342900" fontAlgn="base">
              <a:lnSpc>
                <a:spcPct val="120000"/>
              </a:lnSpc>
              <a:spcBef>
                <a:spcPts val="0"/>
              </a:spcBef>
              <a:buFont typeface="Symbol" panose="05050102010706020507" pitchFamily="18" charset="2"/>
              <a:buChar char=""/>
            </a:pPr>
            <a:r>
              <a:rPr lang="en-US" sz="2800" dirty="0">
                <a:latin typeface="Arial"/>
                <a:ea typeface="Times New Roman" panose="02020603050405020304" pitchFamily="18" charset="0"/>
                <a:cs typeface="Arial"/>
              </a:rPr>
              <a:t>Need for stage two of our work to turn to the strategic and transformational</a:t>
            </a:r>
          </a:p>
          <a:p>
            <a:pPr marL="457200" lvl="1" indent="0" fontAlgn="base">
              <a:spcBef>
                <a:spcPts val="0"/>
              </a:spcBef>
              <a:buNone/>
            </a:pPr>
            <a:endParaRPr lang="en-US" sz="2800" dirty="0">
              <a:latin typeface="Arial"/>
              <a:ea typeface="Times New Roman" panose="02020603050405020304" pitchFamily="18" charset="0"/>
              <a:cs typeface="Arial"/>
            </a:endParaRPr>
          </a:p>
          <a:p>
            <a:pPr marL="457200" lvl="1" indent="0" fontAlgn="base">
              <a:spcBef>
                <a:spcPts val="0"/>
              </a:spcBef>
              <a:buNone/>
            </a:pPr>
            <a:endParaRPr lang="en-US" sz="2800" dirty="0">
              <a:latin typeface="Arial"/>
              <a:ea typeface="Times New Roman" panose="02020603050405020304" pitchFamily="18" charset="0"/>
              <a:cs typeface="Arial"/>
            </a:endParaRPr>
          </a:p>
          <a:p>
            <a:pPr marL="342900" indent="-342900" fontAlgn="base">
              <a:lnSpc>
                <a:spcPct val="120000"/>
              </a:lnSpc>
              <a:spcBef>
                <a:spcPts val="0"/>
              </a:spcBef>
              <a:buFont typeface="Symbol" panose="05050102010706020507" pitchFamily="18" charset="2"/>
              <a:buChar char=""/>
            </a:pPr>
            <a:r>
              <a:rPr lang="en-US" sz="3200" b="1" dirty="0">
                <a:latin typeface="Arial"/>
                <a:ea typeface="Times New Roman" panose="02020603050405020304" pitchFamily="18" charset="0"/>
                <a:cs typeface="Arial"/>
              </a:rPr>
              <a:t>Need to provide a strategic framework to provide greater context and roadmap for ongoing DOL implementation</a:t>
            </a:r>
            <a:endParaRPr lang="en-US" sz="3200" b="1" dirty="0">
              <a:effectLst/>
              <a:latin typeface="Arial"/>
              <a:ea typeface="Times New Roman" panose="02020603050405020304" pitchFamily="18" charset="0"/>
              <a:cs typeface="Arial"/>
            </a:endParaRPr>
          </a:p>
          <a:p>
            <a:pPr marL="800100" lvl="1" indent="-342900" fontAlgn="base">
              <a:lnSpc>
                <a:spcPct val="120000"/>
              </a:lnSpc>
              <a:spcBef>
                <a:spcPts val="0"/>
              </a:spcBef>
              <a:buFont typeface="Symbol" panose="05050102010706020507" pitchFamily="18" charset="2"/>
              <a:buChar char=""/>
            </a:pPr>
            <a:r>
              <a:rPr lang="en-US" sz="2800" dirty="0">
                <a:latin typeface="Arial"/>
                <a:ea typeface="Times New Roman" panose="02020603050405020304" pitchFamily="18" charset="0"/>
                <a:cs typeface="Arial"/>
              </a:rPr>
              <a:t>Challenging to communicate large number of recommendations to broader audiences</a:t>
            </a:r>
          </a:p>
          <a:p>
            <a:pPr marL="800100" lvl="1" indent="-342900" fontAlgn="base">
              <a:lnSpc>
                <a:spcPct val="120000"/>
              </a:lnSpc>
              <a:spcBef>
                <a:spcPts val="0"/>
              </a:spcBef>
              <a:buFont typeface="Symbol" panose="05050102010706020507" pitchFamily="18" charset="2"/>
              <a:buChar char=""/>
            </a:pPr>
            <a:r>
              <a:rPr lang="en-US" sz="2800" dirty="0">
                <a:solidFill>
                  <a:srgbClr val="000000"/>
                </a:solidFill>
                <a:latin typeface="Arial"/>
                <a:ea typeface="Times New Roman" panose="02020603050405020304" pitchFamily="18" charset="0"/>
                <a:cs typeface="Arial"/>
              </a:rPr>
              <a:t>Recommendations recognize that policies and practices should allow for flexibility and innovation while staying true to long-standing standards of excellence</a:t>
            </a:r>
          </a:p>
          <a:p>
            <a:pPr marL="800100" lvl="1" indent="-342900" fontAlgn="base">
              <a:lnSpc>
                <a:spcPct val="120000"/>
              </a:lnSpc>
              <a:spcBef>
                <a:spcPts val="0"/>
              </a:spcBef>
              <a:buFont typeface="Symbol" panose="05050102010706020507" pitchFamily="18" charset="2"/>
              <a:buChar char=""/>
            </a:pPr>
            <a:r>
              <a:rPr lang="en-US" sz="2800" dirty="0">
                <a:latin typeface="Arial"/>
                <a:ea typeface="Times New Roman" panose="02020603050405020304" pitchFamily="18" charset="0"/>
                <a:cs typeface="Arial"/>
              </a:rPr>
              <a:t>Opportunities for collaboration and identification of core principles as part of strategic framework given overlap across recommendations provided by subcommittees</a:t>
            </a:r>
          </a:p>
          <a:p>
            <a:pPr marL="457200" lvl="1" indent="0" fontAlgn="base">
              <a:spcBef>
                <a:spcPts val="0"/>
              </a:spcBef>
              <a:buNone/>
            </a:pPr>
            <a:endParaRPr lang="en-US" sz="2800" dirty="0">
              <a:effectLst/>
              <a:latin typeface="Arial"/>
              <a:ea typeface="Times New Roman" panose="02020603050405020304" pitchFamily="18" charset="0"/>
              <a:cs typeface="Arial"/>
            </a:endParaRPr>
          </a:p>
          <a:p>
            <a:pPr marL="800100" lvl="1" indent="-342900" fontAlgn="base">
              <a:spcBef>
                <a:spcPts val="0"/>
              </a:spcBef>
              <a:buFont typeface="Symbol" panose="05050102010706020507" pitchFamily="18" charset="2"/>
              <a:buChar char=""/>
            </a:pPr>
            <a:r>
              <a:rPr lang="en-US" sz="2900" i="1" dirty="0">
                <a:latin typeface="Arial"/>
                <a:ea typeface="Times New Roman" panose="02020603050405020304" pitchFamily="18" charset="0"/>
                <a:cs typeface="Arial"/>
              </a:rPr>
              <a:t>(Reminder:  DOL’s Role = Implementation - FACA)</a:t>
            </a:r>
          </a:p>
          <a:p>
            <a:pPr marL="800100" lvl="1" indent="-342900" fontAlgn="base">
              <a:spcBef>
                <a:spcPts val="0"/>
              </a:spcBef>
              <a:buFont typeface="Symbol" panose="05050102010706020507" pitchFamily="18" charset="2"/>
              <a:buChar char=""/>
            </a:pPr>
            <a:endParaRPr lang="en-US" sz="2800" dirty="0">
              <a:effectLst/>
              <a:latin typeface="Arial"/>
              <a:ea typeface="Times New Roman" panose="02020603050405020304" pitchFamily="18" charset="0"/>
              <a:cs typeface="Arial"/>
            </a:endParaRPr>
          </a:p>
        </p:txBody>
      </p:sp>
      <p:sp>
        <p:nvSpPr>
          <p:cNvPr id="4" name="Slide Number Placeholder 3">
            <a:extLst>
              <a:ext uri="{FF2B5EF4-FFF2-40B4-BE49-F238E27FC236}">
                <a16:creationId xmlns:a16="http://schemas.microsoft.com/office/drawing/2014/main" id="{855F77CE-1FA7-0C3A-FC07-40060523D056}"/>
              </a:ext>
            </a:extLst>
          </p:cNvPr>
          <p:cNvSpPr>
            <a:spLocks noGrp="1"/>
          </p:cNvSpPr>
          <p:nvPr>
            <p:ph type="sldNum" sz="quarter" idx="12"/>
          </p:nvPr>
        </p:nvSpPr>
        <p:spPr/>
        <p:txBody>
          <a:bodyPr/>
          <a:lstStyle/>
          <a:p>
            <a:fld id="{9427801F-9CE3-415A-8DE2-4581E6892BA4}" type="slidenum">
              <a:rPr lang="en-US" smtClean="0"/>
              <a:t>20</a:t>
            </a:fld>
            <a:endParaRPr lang="en-US" dirty="0"/>
          </a:p>
        </p:txBody>
      </p:sp>
    </p:spTree>
    <p:extLst>
      <p:ext uri="{BB962C8B-B14F-4D97-AF65-F5344CB8AC3E}">
        <p14:creationId xmlns:p14="http://schemas.microsoft.com/office/powerpoint/2010/main" val="179530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59527"/>
            <a:ext cx="7106324" cy="4310159"/>
          </a:xfrm>
          <a:prstGeom prst="rect">
            <a:avLst/>
          </a:prstGeom>
        </p:spPr>
      </p:pic>
      <p:sp>
        <p:nvSpPr>
          <p:cNvPr id="8" name="Rectangle 7"/>
          <p:cNvSpPr/>
          <p:nvPr/>
        </p:nvSpPr>
        <p:spPr>
          <a:xfrm>
            <a:off x="5424854" y="3649802"/>
            <a:ext cx="6767146" cy="1018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427801F-9CE3-415A-8DE2-4581E6892BA4}" type="slidenum">
              <a:rPr lang="en-US" smtClean="0"/>
              <a:t>21</a:t>
            </a:fld>
            <a:endParaRPr lang="en-US"/>
          </a:p>
        </p:txBody>
      </p:sp>
      <p:sp>
        <p:nvSpPr>
          <p:cNvPr id="7" name="TextBox 6"/>
          <p:cNvSpPr txBox="1"/>
          <p:nvPr/>
        </p:nvSpPr>
        <p:spPr>
          <a:xfrm>
            <a:off x="5424854" y="3714607"/>
            <a:ext cx="6767146" cy="954107"/>
          </a:xfrm>
          <a:prstGeom prst="rect">
            <a:avLst/>
          </a:prstGeom>
          <a:noFill/>
        </p:spPr>
        <p:txBody>
          <a:bodyPr wrap="square" rtlCol="0">
            <a:spAutoFit/>
          </a:bodyPr>
          <a:lstStyle/>
          <a:p>
            <a:pPr rtl="0" fontAlgn="base"/>
            <a:r>
              <a:rPr lang="en-US" sz="2800" b="1" i="0" kern="1200" dirty="0">
                <a:solidFill>
                  <a:schemeClr val="bg1"/>
                </a:solidFill>
                <a:effectLst/>
                <a:latin typeface="+mn-lt"/>
                <a:ea typeface="+mn-ea"/>
                <a:cs typeface="+mn-cs"/>
              </a:rPr>
              <a:t>ACA Year 2 Plan –</a:t>
            </a:r>
          </a:p>
          <a:p>
            <a:pPr rtl="0" fontAlgn="base"/>
            <a:r>
              <a:rPr lang="en-US" sz="2800" b="1" i="0" kern="1200" dirty="0">
                <a:solidFill>
                  <a:schemeClr val="bg1"/>
                </a:solidFill>
                <a:effectLst/>
                <a:latin typeface="+mn-lt"/>
                <a:ea typeface="+mn-ea"/>
                <a:cs typeface="+mn-cs"/>
              </a:rPr>
              <a:t>Strategic Discussion and Overview</a:t>
            </a:r>
            <a:endParaRPr lang="en-US" sz="2800" b="0" i="0" kern="1200" dirty="0">
              <a:solidFill>
                <a:schemeClr val="bg1"/>
              </a:solidFill>
              <a:effectLst/>
              <a:latin typeface="+mn-lt"/>
              <a:ea typeface="+mn-ea"/>
              <a:cs typeface="+mn-cs"/>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921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20586-CDDB-4141-24A9-D1E3C436FE6D}"/>
              </a:ext>
            </a:extLst>
          </p:cNvPr>
          <p:cNvSpPr>
            <a:spLocks noGrp="1"/>
          </p:cNvSpPr>
          <p:nvPr>
            <p:ph type="title"/>
          </p:nvPr>
        </p:nvSpPr>
        <p:spPr/>
        <p:txBody>
          <a:bodyPr/>
          <a:lstStyle/>
          <a:p>
            <a:r>
              <a:rPr lang="en-US" dirty="0"/>
              <a:t>Strategic Discussion with Chair and Co-Chairs</a:t>
            </a:r>
          </a:p>
        </p:txBody>
      </p:sp>
      <p:sp>
        <p:nvSpPr>
          <p:cNvPr id="6" name="Text Placeholder 5">
            <a:extLst>
              <a:ext uri="{FF2B5EF4-FFF2-40B4-BE49-F238E27FC236}">
                <a16:creationId xmlns:a16="http://schemas.microsoft.com/office/drawing/2014/main" id="{2D2E0B25-F1BC-A99C-0E09-9A8BBDB7AFB8}"/>
              </a:ext>
            </a:extLst>
          </p:cNvPr>
          <p:cNvSpPr>
            <a:spLocks noGrp="1"/>
          </p:cNvSpPr>
          <p:nvPr>
            <p:ph type="body" idx="1"/>
          </p:nvPr>
        </p:nvSpPr>
        <p:spPr>
          <a:xfrm>
            <a:off x="839788" y="1932493"/>
            <a:ext cx="5157787" cy="459457"/>
          </a:xfrm>
        </p:spPr>
        <p:txBody>
          <a:bodyPr/>
          <a:lstStyle/>
          <a:p>
            <a:r>
              <a:rPr lang="en-US" dirty="0"/>
              <a:t>ACA Year 1 Focus</a:t>
            </a:r>
          </a:p>
        </p:txBody>
      </p:sp>
      <p:sp>
        <p:nvSpPr>
          <p:cNvPr id="7" name="Content Placeholder 6">
            <a:extLst>
              <a:ext uri="{FF2B5EF4-FFF2-40B4-BE49-F238E27FC236}">
                <a16:creationId xmlns:a16="http://schemas.microsoft.com/office/drawing/2014/main" id="{F2E99A14-6C12-05A3-B651-2D924D235A5B}"/>
              </a:ext>
            </a:extLst>
          </p:cNvPr>
          <p:cNvSpPr>
            <a:spLocks noGrp="1"/>
          </p:cNvSpPr>
          <p:nvPr>
            <p:ph sz="half" idx="2"/>
          </p:nvPr>
        </p:nvSpPr>
        <p:spPr>
          <a:xfrm>
            <a:off x="839788" y="2391951"/>
            <a:ext cx="5332412" cy="3684588"/>
          </a:xfrm>
        </p:spPr>
        <p:txBody>
          <a:bodyPr vert="horz" lIns="91440" tIns="45720" rIns="91440" bIns="45720" rtlCol="0" anchor="t">
            <a:noAutofit/>
          </a:bodyPr>
          <a:lstStyle/>
          <a:p>
            <a:r>
              <a:rPr lang="en-US" sz="2400" dirty="0"/>
              <a:t>Need for immediate feedback given a number of fast-moving efforts (BBB, BIL, NAA, and others)</a:t>
            </a:r>
          </a:p>
          <a:p>
            <a:r>
              <a:rPr lang="en-US" sz="2400" dirty="0"/>
              <a:t>Urgency for immediate actions to align with priorities of new Administration (Good Jobs, DEIA)</a:t>
            </a:r>
          </a:p>
          <a:p>
            <a:r>
              <a:rPr lang="en-US" sz="2400" dirty="0"/>
              <a:t>Many recommendations in areas with significant agreement </a:t>
            </a:r>
          </a:p>
          <a:p>
            <a:r>
              <a:rPr lang="en-US" sz="2400" dirty="0"/>
              <a:t>Primary focus on the tactical, process improvements, and quick wins</a:t>
            </a:r>
          </a:p>
        </p:txBody>
      </p:sp>
      <p:sp>
        <p:nvSpPr>
          <p:cNvPr id="8" name="Text Placeholder 7">
            <a:extLst>
              <a:ext uri="{FF2B5EF4-FFF2-40B4-BE49-F238E27FC236}">
                <a16:creationId xmlns:a16="http://schemas.microsoft.com/office/drawing/2014/main" id="{3B3595F3-20F2-AE24-91A1-A3005BD1D7B8}"/>
              </a:ext>
            </a:extLst>
          </p:cNvPr>
          <p:cNvSpPr>
            <a:spLocks noGrp="1"/>
          </p:cNvSpPr>
          <p:nvPr>
            <p:ph type="body" sz="quarter" idx="3"/>
          </p:nvPr>
        </p:nvSpPr>
        <p:spPr>
          <a:xfrm>
            <a:off x="6172200" y="1932494"/>
            <a:ext cx="5183188" cy="450029"/>
          </a:xfrm>
        </p:spPr>
        <p:txBody>
          <a:bodyPr/>
          <a:lstStyle/>
          <a:p>
            <a:r>
              <a:rPr lang="en-US" dirty="0"/>
              <a:t>ACA Year 2 Focus</a:t>
            </a:r>
          </a:p>
        </p:txBody>
      </p:sp>
      <p:sp>
        <p:nvSpPr>
          <p:cNvPr id="9" name="Content Placeholder 8">
            <a:extLst>
              <a:ext uri="{FF2B5EF4-FFF2-40B4-BE49-F238E27FC236}">
                <a16:creationId xmlns:a16="http://schemas.microsoft.com/office/drawing/2014/main" id="{811ED314-9B35-947F-FF8A-F32461EBC55B}"/>
              </a:ext>
            </a:extLst>
          </p:cNvPr>
          <p:cNvSpPr>
            <a:spLocks noGrp="1"/>
          </p:cNvSpPr>
          <p:nvPr>
            <p:ph sz="quarter" idx="4"/>
          </p:nvPr>
        </p:nvSpPr>
        <p:spPr>
          <a:xfrm>
            <a:off x="6172200" y="2457940"/>
            <a:ext cx="5111685" cy="3684588"/>
          </a:xfrm>
        </p:spPr>
        <p:txBody>
          <a:bodyPr vert="horz" lIns="91440" tIns="45720" rIns="91440" bIns="45720" rtlCol="0" anchor="t">
            <a:noAutofit/>
          </a:bodyPr>
          <a:lstStyle/>
          <a:p>
            <a:r>
              <a:rPr lang="en-US" sz="2400" dirty="0"/>
              <a:t>Need to take longer term view to ensure a focus on sustainable change</a:t>
            </a:r>
            <a:endParaRPr lang="en-US" sz="2400" dirty="0">
              <a:cs typeface="Arial"/>
            </a:endParaRPr>
          </a:p>
          <a:p>
            <a:r>
              <a:rPr lang="en-US" sz="2400" dirty="0"/>
              <a:t>Need for a broader strategic framework to guide efforts</a:t>
            </a:r>
          </a:p>
          <a:p>
            <a:r>
              <a:rPr lang="en-US" sz="2400" dirty="0"/>
              <a:t>Tackle challenging issues where there may not be agreement</a:t>
            </a:r>
            <a:endParaRPr lang="en-US" sz="2400" dirty="0">
              <a:cs typeface="Arial"/>
            </a:endParaRPr>
          </a:p>
          <a:p>
            <a:r>
              <a:rPr lang="en-US" sz="2400" dirty="0"/>
              <a:t>Focus on the strategic and transformational</a:t>
            </a:r>
          </a:p>
        </p:txBody>
      </p:sp>
      <p:sp>
        <p:nvSpPr>
          <p:cNvPr id="4" name="Slide Number Placeholder 3">
            <a:extLst>
              <a:ext uri="{FF2B5EF4-FFF2-40B4-BE49-F238E27FC236}">
                <a16:creationId xmlns:a16="http://schemas.microsoft.com/office/drawing/2014/main" id="{34A1E7A6-FC94-B4D8-BFD2-B867FCBE0034}"/>
              </a:ext>
            </a:extLst>
          </p:cNvPr>
          <p:cNvSpPr>
            <a:spLocks noGrp="1"/>
          </p:cNvSpPr>
          <p:nvPr>
            <p:ph type="sldNum" sz="quarter" idx="12"/>
          </p:nvPr>
        </p:nvSpPr>
        <p:spPr/>
        <p:txBody>
          <a:bodyPr/>
          <a:lstStyle/>
          <a:p>
            <a:fld id="{9427801F-9CE3-415A-8DE2-4581E6892BA4}" type="slidenum">
              <a:rPr lang="en-US" smtClean="0"/>
              <a:t>22</a:t>
            </a:fld>
            <a:endParaRPr lang="en-US" dirty="0"/>
          </a:p>
        </p:txBody>
      </p:sp>
    </p:spTree>
    <p:extLst>
      <p:ext uri="{BB962C8B-B14F-4D97-AF65-F5344CB8AC3E}">
        <p14:creationId xmlns:p14="http://schemas.microsoft.com/office/powerpoint/2010/main" val="731197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0" y="967537"/>
            <a:ext cx="12191999" cy="724530"/>
          </a:xfrm>
        </p:spPr>
        <p:txBody>
          <a:bodyPr/>
          <a:lstStyle/>
          <a:p>
            <a:pPr algn="ctr"/>
            <a:r>
              <a:rPr lang="en-US" b="1" dirty="0"/>
              <a:t>Proposed ACA Year 2 Plan (Two Action Items)</a:t>
            </a:r>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493160" y="1900718"/>
            <a:ext cx="11198831" cy="4633646"/>
          </a:xfrm>
        </p:spPr>
        <p:txBody>
          <a:bodyPr>
            <a:normAutofit fontScale="85000" lnSpcReduction="10000"/>
          </a:bodyPr>
          <a:lstStyle/>
          <a:p>
            <a:pPr marL="0" indent="0">
              <a:buNone/>
            </a:pPr>
            <a:r>
              <a:rPr lang="en-US" b="1" dirty="0"/>
              <a:t>1. Develop Strategic Framework to be included in Final Report (Preamble)</a:t>
            </a:r>
          </a:p>
          <a:p>
            <a:pPr lvl="1"/>
            <a:r>
              <a:rPr lang="en-US" dirty="0"/>
              <a:t>6-10 key strategic elements/principles to frame recommendations provided by ACA subcommittees and guide DOL Implementation</a:t>
            </a:r>
          </a:p>
          <a:p>
            <a:pPr lvl="1"/>
            <a:r>
              <a:rPr lang="en-US" dirty="0"/>
              <a:t>Each subcommittee to propose 1-2 Statements to be reviewed and adopted by full ACA</a:t>
            </a:r>
          </a:p>
          <a:p>
            <a:pPr lvl="1"/>
            <a:r>
              <a:rPr lang="en-US" dirty="0"/>
              <a:t>Adding Strategic Framework will close out the Final Report requirement and targeted to be completed by end of calendar year.</a:t>
            </a:r>
          </a:p>
          <a:p>
            <a:pPr marL="457200" lvl="1" indent="0">
              <a:buNone/>
            </a:pPr>
            <a:endParaRPr lang="en-US" sz="1200" dirty="0"/>
          </a:p>
          <a:p>
            <a:pPr marL="0" indent="0">
              <a:buNone/>
            </a:pPr>
            <a:r>
              <a:rPr lang="en-US" b="1" dirty="0"/>
              <a:t>2. DOL has identified priority topic areas for stand-alone recommendations (issue briefs) from ACA in Year 2 and moving forward</a:t>
            </a:r>
          </a:p>
          <a:p>
            <a:pPr lvl="1"/>
            <a:r>
              <a:rPr lang="en-US" dirty="0"/>
              <a:t>Narrow (and deepen) scope of Subcommittees to specific topic areas</a:t>
            </a:r>
          </a:p>
          <a:p>
            <a:pPr lvl="1"/>
            <a:r>
              <a:rPr lang="en-US" dirty="0"/>
              <a:t>ACA to produce stand-alone recommendations in these key areas.  Do not need to be included in final report but part of transition to ongoing input from the ACA – recommendations have same standing as recommendations contained in report(s).</a:t>
            </a:r>
          </a:p>
          <a:p>
            <a:pPr lvl="1"/>
            <a:r>
              <a:rPr lang="en-US" dirty="0"/>
              <a:t>DOL to provide template for issue brief (3-5 pages maximum)</a:t>
            </a:r>
          </a:p>
          <a:p>
            <a:pPr lvl="1"/>
            <a:r>
              <a:rPr lang="en-US" dirty="0"/>
              <a:t>Issue Briefs targeted for completion by May 2023 but may need additional time (Sept +).</a:t>
            </a: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23</a:t>
            </a:fld>
            <a:endParaRPr lang="en-US" dirty="0"/>
          </a:p>
        </p:txBody>
      </p:sp>
    </p:spTree>
    <p:extLst>
      <p:ext uri="{BB962C8B-B14F-4D97-AF65-F5344CB8AC3E}">
        <p14:creationId xmlns:p14="http://schemas.microsoft.com/office/powerpoint/2010/main" val="1767756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1" y="967537"/>
            <a:ext cx="12102957" cy="724530"/>
          </a:xfrm>
        </p:spPr>
        <p:txBody>
          <a:bodyPr>
            <a:normAutofit fontScale="90000"/>
          </a:bodyPr>
          <a:lstStyle/>
          <a:p>
            <a:pPr algn="ctr"/>
            <a:r>
              <a:rPr lang="en-US" b="1" dirty="0"/>
              <a:t>Proposed ACA Year 2 Plan – </a:t>
            </a:r>
            <a:r>
              <a:rPr lang="en-US" b="1" dirty="0">
                <a:solidFill>
                  <a:srgbClr val="FF0000"/>
                </a:solidFill>
              </a:rPr>
              <a:t>Questions and Discussion</a:t>
            </a:r>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626724" y="1849348"/>
            <a:ext cx="11342669" cy="4507001"/>
          </a:xfrm>
        </p:spPr>
        <p:txBody>
          <a:bodyPr vert="horz" lIns="91440" tIns="45720" rIns="91440" bIns="45720" rtlCol="0" anchor="t">
            <a:normAutofit lnSpcReduction="10000"/>
          </a:bodyPr>
          <a:lstStyle/>
          <a:p>
            <a:r>
              <a:rPr lang="en-US" b="1" dirty="0"/>
              <a:t>Develop Strategic Framework to be included in Final Report</a:t>
            </a:r>
          </a:p>
          <a:p>
            <a:pPr lvl="1"/>
            <a:r>
              <a:rPr lang="en-US" dirty="0"/>
              <a:t>6-10 principles/elements (1-2 per subcommittee) </a:t>
            </a:r>
            <a:r>
              <a:rPr lang="en-US" dirty="0">
                <a:sym typeface="Wingdings" panose="05000000000000000000" pitchFamily="2" charset="2"/>
              </a:rPr>
              <a:t> Preamble</a:t>
            </a:r>
            <a:endParaRPr lang="en-US" dirty="0"/>
          </a:p>
          <a:p>
            <a:pPr marL="0" indent="0">
              <a:buNone/>
            </a:pPr>
            <a:endParaRPr lang="en-US" sz="1200" dirty="0"/>
          </a:p>
          <a:p>
            <a:r>
              <a:rPr lang="en-US" b="1" dirty="0"/>
              <a:t>Priority Topics for ACA Feedback</a:t>
            </a:r>
          </a:p>
          <a:p>
            <a:pPr lvl="1"/>
            <a:r>
              <a:rPr lang="en-US" dirty="0"/>
              <a:t>Will review topic areas in next section</a:t>
            </a:r>
            <a:endParaRPr lang="en-US" dirty="0">
              <a:cs typeface="Arial"/>
            </a:endParaRPr>
          </a:p>
          <a:p>
            <a:pPr marL="457200" lvl="1" indent="0">
              <a:buNone/>
            </a:pPr>
            <a:endParaRPr lang="en-US" sz="1200" dirty="0"/>
          </a:p>
          <a:p>
            <a:r>
              <a:rPr lang="en-US" b="1" dirty="0"/>
              <a:t>Future ACA meetings </a:t>
            </a:r>
          </a:p>
          <a:p>
            <a:pPr lvl="1"/>
            <a:r>
              <a:rPr lang="en-US" dirty="0"/>
              <a:t>How can we best leverage meetings to provide platform to elevate issues?</a:t>
            </a:r>
          </a:p>
          <a:p>
            <a:pPr lvl="2"/>
            <a:r>
              <a:rPr lang="en-US" dirty="0"/>
              <a:t>Site visits to generate local press coverage? </a:t>
            </a:r>
          </a:p>
          <a:p>
            <a:pPr lvl="1"/>
            <a:r>
              <a:rPr lang="en-US" dirty="0"/>
              <a:t>What areas/issues would members like an opportunity to visit/learn more?</a:t>
            </a:r>
          </a:p>
          <a:p>
            <a:pPr lvl="2"/>
            <a:r>
              <a:rPr lang="en-US" dirty="0"/>
              <a:t>CWIT (Chicago):  DEIA, Pre-Apprenticeship, Other</a:t>
            </a:r>
          </a:p>
          <a:p>
            <a:pPr lvl="2"/>
            <a:r>
              <a:rPr lang="en-US" dirty="0" err="1"/>
              <a:t>CareerWise</a:t>
            </a:r>
            <a:r>
              <a:rPr lang="en-US" dirty="0"/>
              <a:t> (Colorado):  Youth Apprenticeship, Industry Engagement</a:t>
            </a:r>
          </a:p>
          <a:p>
            <a:pPr lvl="2"/>
            <a:r>
              <a:rPr lang="en-US" dirty="0"/>
              <a:t>Others?</a:t>
            </a: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24</a:t>
            </a:fld>
            <a:endParaRPr lang="en-US" dirty="0"/>
          </a:p>
        </p:txBody>
      </p:sp>
    </p:spTree>
    <p:extLst>
      <p:ext uri="{BB962C8B-B14F-4D97-AF65-F5344CB8AC3E}">
        <p14:creationId xmlns:p14="http://schemas.microsoft.com/office/powerpoint/2010/main" val="2266266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9EA7-87EA-E540-021C-AB2A889E19A9}"/>
              </a:ext>
            </a:extLst>
          </p:cNvPr>
          <p:cNvSpPr>
            <a:spLocks noGrp="1"/>
          </p:cNvSpPr>
          <p:nvPr>
            <p:ph type="title"/>
          </p:nvPr>
        </p:nvSpPr>
        <p:spPr>
          <a:xfrm>
            <a:off x="0" y="3195687"/>
            <a:ext cx="12192000" cy="1168923"/>
          </a:xfrm>
        </p:spPr>
        <p:txBody>
          <a:bodyPr>
            <a:normAutofit fontScale="90000"/>
          </a:bodyPr>
          <a:lstStyle/>
          <a:p>
            <a:pPr algn="ctr"/>
            <a:r>
              <a:rPr lang="en-US" sz="4800" b="1" dirty="0"/>
              <a:t>Break</a:t>
            </a:r>
            <a:br>
              <a:rPr lang="en-US" sz="4800" b="1" dirty="0"/>
            </a:br>
            <a:r>
              <a:rPr lang="en-US" sz="4800" b="1" dirty="0"/>
              <a:t>15 Minutes</a:t>
            </a:r>
          </a:p>
        </p:txBody>
      </p:sp>
      <p:sp>
        <p:nvSpPr>
          <p:cNvPr id="3" name="Slide Number Placeholder 2">
            <a:extLst>
              <a:ext uri="{FF2B5EF4-FFF2-40B4-BE49-F238E27FC236}">
                <a16:creationId xmlns:a16="http://schemas.microsoft.com/office/drawing/2014/main" id="{AA2C2896-538C-F518-79BD-4B5858F6EE5A}"/>
              </a:ext>
            </a:extLst>
          </p:cNvPr>
          <p:cNvSpPr>
            <a:spLocks noGrp="1"/>
          </p:cNvSpPr>
          <p:nvPr>
            <p:ph type="sldNum" sz="quarter" idx="12"/>
          </p:nvPr>
        </p:nvSpPr>
        <p:spPr/>
        <p:txBody>
          <a:bodyPr/>
          <a:lstStyle/>
          <a:p>
            <a:fld id="{9427801F-9CE3-415A-8DE2-4581E6892BA4}" type="slidenum">
              <a:rPr lang="en-US" smtClean="0"/>
              <a:t>25</a:t>
            </a:fld>
            <a:endParaRPr lang="en-US" dirty="0"/>
          </a:p>
        </p:txBody>
      </p:sp>
    </p:spTree>
    <p:extLst>
      <p:ext uri="{BB962C8B-B14F-4D97-AF65-F5344CB8AC3E}">
        <p14:creationId xmlns:p14="http://schemas.microsoft.com/office/powerpoint/2010/main" val="3861273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0">
            <a:extLst>
              <a:ext uri="{FF2B5EF4-FFF2-40B4-BE49-F238E27FC236}">
                <a16:creationId xmlns:a16="http://schemas.microsoft.com/office/drawing/2014/main" id="{2E7ADBC3-DECA-9F4C-9289-9E43C727592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582614"/>
            <a:ext cx="7662505" cy="4310159"/>
          </a:xfrm>
          <a:prstGeom prst="rect">
            <a:avLst/>
          </a:prstGeom>
        </p:spPr>
      </p:pic>
      <p:sp>
        <p:nvSpPr>
          <p:cNvPr id="8" name="Rectangle 7"/>
          <p:cNvSpPr/>
          <p:nvPr/>
        </p:nvSpPr>
        <p:spPr>
          <a:xfrm>
            <a:off x="5424854" y="3649802"/>
            <a:ext cx="6767146" cy="1018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TextBox 6"/>
          <p:cNvSpPr txBox="1"/>
          <p:nvPr/>
        </p:nvSpPr>
        <p:spPr>
          <a:xfrm>
            <a:off x="5424854" y="3714607"/>
            <a:ext cx="6767146"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Proposed Priorities for Year 2</a:t>
            </a:r>
            <a:endPar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p:cNvSpPr/>
          <p:nvPr/>
        </p:nvSpPr>
        <p:spPr>
          <a:xfrm>
            <a:off x="5424854" y="4668715"/>
            <a:ext cx="6767146" cy="463577"/>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44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C6DD-7B97-1959-E30D-2DF83B188EF3}"/>
              </a:ext>
            </a:extLst>
          </p:cNvPr>
          <p:cNvSpPr>
            <a:spLocks noGrp="1"/>
          </p:cNvSpPr>
          <p:nvPr>
            <p:ph type="title"/>
          </p:nvPr>
        </p:nvSpPr>
        <p:spPr>
          <a:xfrm>
            <a:off x="376720" y="967537"/>
            <a:ext cx="10977080" cy="629886"/>
          </a:xfrm>
        </p:spPr>
        <p:txBody>
          <a:bodyPr/>
          <a:lstStyle/>
          <a:p>
            <a:r>
              <a:rPr lang="en-US" dirty="0"/>
              <a:t>Strategic Framework Examples (Illustration Only)</a:t>
            </a:r>
          </a:p>
        </p:txBody>
      </p:sp>
      <p:sp>
        <p:nvSpPr>
          <p:cNvPr id="3" name="Content Placeholder 2">
            <a:extLst>
              <a:ext uri="{FF2B5EF4-FFF2-40B4-BE49-F238E27FC236}">
                <a16:creationId xmlns:a16="http://schemas.microsoft.com/office/drawing/2014/main" id="{6B6261FF-CD0A-6D90-D6D3-6AD94AF8E3B5}"/>
              </a:ext>
            </a:extLst>
          </p:cNvPr>
          <p:cNvSpPr>
            <a:spLocks noGrp="1"/>
          </p:cNvSpPr>
          <p:nvPr>
            <p:ph idx="1"/>
          </p:nvPr>
        </p:nvSpPr>
        <p:spPr>
          <a:xfrm>
            <a:off x="376721" y="1692067"/>
            <a:ext cx="11438560" cy="4934764"/>
          </a:xfrm>
        </p:spPr>
        <p:txBody>
          <a:bodyPr vert="horz" lIns="91440" tIns="45720" rIns="91440" bIns="45720" rtlCol="0" anchor="t">
            <a:noAutofit/>
          </a:bodyPr>
          <a:lstStyle/>
          <a:p>
            <a:pPr marL="0" indent="0">
              <a:buNone/>
            </a:pPr>
            <a:r>
              <a:rPr lang="en-US" sz="1800" b="1" dirty="0">
                <a:latin typeface="Arial"/>
                <a:ea typeface="Times New Roman" panose="02020603050405020304" pitchFamily="18" charset="0"/>
                <a:cs typeface="Arial"/>
              </a:rPr>
              <a:t>Each subcommittee will</a:t>
            </a:r>
            <a:r>
              <a:rPr lang="en-US" sz="1800" b="1" dirty="0">
                <a:effectLst/>
                <a:latin typeface="Arial"/>
                <a:ea typeface="Times New Roman" panose="02020603050405020304" pitchFamily="18" charset="0"/>
                <a:cs typeface="Arial"/>
              </a:rPr>
              <a:t> develop 1-2 statements to be included as part of a broader strategic framework that provides overall direction for this specific topic area. Final themes or principles will be selected by the ACA as a whole to be included in the final report.</a:t>
            </a:r>
            <a:r>
              <a:rPr lang="en-US" sz="1800" b="1" dirty="0">
                <a:latin typeface="Arial"/>
                <a:ea typeface="Times New Roman" panose="02020603050405020304" pitchFamily="18" charset="0"/>
                <a:cs typeface="Arial"/>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r>
              <a:rPr lang="en-US" sz="1800" b="1" dirty="0">
                <a:effectLst/>
                <a:latin typeface="Arial" panose="020B0604020202020204" pitchFamily="34" charset="0"/>
                <a:ea typeface="Arial" panose="020B0604020202020204" pitchFamily="34" charset="0"/>
                <a:cs typeface="Arial" panose="020B0604020202020204" pitchFamily="34" charset="0"/>
              </a:rPr>
              <a:t>Industry Engagement in New and Emerging Industries: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685800" marR="0">
              <a:spcBef>
                <a:spcPts val="0"/>
              </a:spcBef>
              <a:spcAft>
                <a:spcPts val="0"/>
              </a:spcAft>
            </a:pPr>
            <a:r>
              <a:rPr lang="en-US" sz="1800" i="1" dirty="0">
                <a:effectLst/>
                <a:latin typeface="Arial" panose="020B0604020202020204" pitchFamily="34" charset="0"/>
                <a:ea typeface="Calibri" panose="020F0502020204030204" pitchFamily="34" charset="0"/>
                <a:cs typeface="Arial" panose="020B0604020202020204" pitchFamily="34" charset="0"/>
              </a:rPr>
              <a:t>Registered Apprenticeship must continue to innovate to serve the emerging needs of existing industries and those industries that are new to apprenticeship resulting in a skilled workforce equipped with industry-recognized and valued credential</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r>
              <a:rPr lang="en-US" sz="1800" b="1" dirty="0">
                <a:effectLst/>
                <a:latin typeface="Arial" panose="020B0604020202020204" pitchFamily="34" charset="0"/>
                <a:ea typeface="Times New Roman" panose="02020603050405020304" pitchFamily="18" charset="0"/>
                <a:cs typeface="Arial" panose="020B0604020202020204" pitchFamily="34" charset="0"/>
              </a:rPr>
              <a:t>Apprenticeship Pathways:  Pre-Apprenticeship, Youth Apprenticeship and Degree Apprenticeships </a:t>
            </a:r>
            <a:endParaRPr lang="en-US" sz="1800" b="1" dirty="0">
              <a:latin typeface="Arial" panose="020B0604020202020204" pitchFamily="34" charset="0"/>
              <a:ea typeface="Times New Roman" panose="02020603050405020304" pitchFamily="18" charset="0"/>
              <a:cs typeface="Arial" panose="020B0604020202020204" pitchFamily="34" charset="0"/>
            </a:endParaRPr>
          </a:p>
          <a:p>
            <a:pPr lvl="1"/>
            <a:r>
              <a:rPr lang="en-US" sz="1800" i="1" dirty="0">
                <a:effectLst/>
                <a:latin typeface="Arial"/>
                <a:ea typeface="Calibri" panose="020F0502020204030204" pitchFamily="34" charset="0"/>
                <a:cs typeface="Arial"/>
              </a:rPr>
              <a:t>Registered Apprenticeships will provide high quality career pathways for both adults and youth that lead to family sustaining wages, support good jobs (safe, worker voice, benefits, other), and provide ongoing post-secondary education options</a:t>
            </a:r>
            <a:endParaRPr lang="en-US" sz="1800" dirty="0">
              <a:effectLst/>
              <a:latin typeface="Arial"/>
              <a:ea typeface="Arial" panose="020B0604020202020204" pitchFamily="34" charset="0"/>
              <a:cs typeface="Arial"/>
            </a:endParaRPr>
          </a:p>
          <a:p>
            <a:r>
              <a:rPr lang="en-US" sz="1800" b="1" dirty="0">
                <a:effectLst/>
                <a:latin typeface="Arial" panose="020B0604020202020204" pitchFamily="34" charset="0"/>
                <a:ea typeface="Times New Roman" panose="02020603050405020304" pitchFamily="18" charset="0"/>
                <a:cs typeface="Arial" panose="020B0604020202020204" pitchFamily="34" charset="0"/>
              </a:rPr>
              <a:t>Apprenticeship Modernization </a:t>
            </a:r>
            <a:endParaRPr lang="en-US" sz="1800" b="1" dirty="0">
              <a:latin typeface="Arial" panose="020B0604020202020204" pitchFamily="34" charset="0"/>
              <a:ea typeface="Times New Roman" panose="02020603050405020304" pitchFamily="18" charset="0"/>
              <a:cs typeface="Arial" panose="020B0604020202020204" pitchFamily="34" charset="0"/>
            </a:endParaRPr>
          </a:p>
          <a:p>
            <a:pPr lvl="1"/>
            <a:r>
              <a:rPr lang="en-US" sz="1800" i="1" dirty="0">
                <a:effectLst/>
                <a:latin typeface="Arial" panose="020B0604020202020204" pitchFamily="34" charset="0"/>
                <a:ea typeface="Calibri" panose="020F0502020204030204" pitchFamily="34" charset="0"/>
                <a:cs typeface="Arial" panose="020B0604020202020204" pitchFamily="34" charset="0"/>
              </a:rPr>
              <a:t>The National Apprenticeship system should be highly regarded, well-understood, navigable by its customers, and seen as high quality post-secondary education and training and the nation’s premiere workforce development model</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r>
              <a:rPr lang="en-US" sz="1800" b="1" dirty="0">
                <a:effectLst/>
                <a:latin typeface="Arial" panose="020B0604020202020204" pitchFamily="34" charset="0"/>
                <a:ea typeface="Times New Roman" panose="02020603050405020304" pitchFamily="18" charset="0"/>
                <a:cs typeface="Arial" panose="020B0604020202020204" pitchFamily="34" charset="0"/>
              </a:rPr>
              <a:t>Promoting Diversity, Equity, Inclusion and Accessibility in Registered Apprenticeship (DEIA)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lvl="1"/>
            <a:r>
              <a:rPr lang="en-US" sz="1800" i="1" dirty="0">
                <a:effectLst/>
                <a:latin typeface="Arial" panose="020B0604020202020204" pitchFamily="34" charset="0"/>
                <a:ea typeface="Calibri" panose="020F0502020204030204" pitchFamily="34" charset="0"/>
                <a:cs typeface="Arial" panose="020B0604020202020204" pitchFamily="34" charset="0"/>
              </a:rPr>
              <a:t>DEIA will be central to the core and purpose of Registered Apprenticeship and pre-apprenticeship</a:t>
            </a: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2CCD24A-6356-5792-29D4-B92530A706F7}"/>
              </a:ext>
            </a:extLst>
          </p:cNvPr>
          <p:cNvSpPr>
            <a:spLocks noGrp="1"/>
          </p:cNvSpPr>
          <p:nvPr>
            <p:ph type="sldNum" sz="quarter" idx="12"/>
          </p:nvPr>
        </p:nvSpPr>
        <p:spPr/>
        <p:txBody>
          <a:bodyPr/>
          <a:lstStyle/>
          <a:p>
            <a:fld id="{9427801F-9CE3-415A-8DE2-4581E6892BA4}" type="slidenum">
              <a:rPr lang="en-US" smtClean="0"/>
              <a:t>27</a:t>
            </a:fld>
            <a:endParaRPr lang="en-US" dirty="0"/>
          </a:p>
        </p:txBody>
      </p:sp>
    </p:spTree>
    <p:extLst>
      <p:ext uri="{BB962C8B-B14F-4D97-AF65-F5344CB8AC3E}">
        <p14:creationId xmlns:p14="http://schemas.microsoft.com/office/powerpoint/2010/main" val="339600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C6DD-7B97-1959-E30D-2DF83B188EF3}"/>
              </a:ext>
            </a:extLst>
          </p:cNvPr>
          <p:cNvSpPr>
            <a:spLocks noGrp="1"/>
          </p:cNvSpPr>
          <p:nvPr>
            <p:ph type="title"/>
          </p:nvPr>
        </p:nvSpPr>
        <p:spPr>
          <a:xfrm>
            <a:off x="585627" y="967537"/>
            <a:ext cx="10768173" cy="724530"/>
          </a:xfrm>
        </p:spPr>
        <p:txBody>
          <a:bodyPr>
            <a:normAutofit fontScale="90000"/>
          </a:bodyPr>
          <a:lstStyle/>
          <a:p>
            <a:r>
              <a:rPr lang="en-US" b="1" dirty="0"/>
              <a:t>Proposed Year 2 Topic Areas for ACA Subcommittees</a:t>
            </a:r>
          </a:p>
        </p:txBody>
      </p:sp>
      <p:sp>
        <p:nvSpPr>
          <p:cNvPr id="3" name="Content Placeholder 2">
            <a:extLst>
              <a:ext uri="{FF2B5EF4-FFF2-40B4-BE49-F238E27FC236}">
                <a16:creationId xmlns:a16="http://schemas.microsoft.com/office/drawing/2014/main" id="{6B6261FF-CD0A-6D90-D6D3-6AD94AF8E3B5}"/>
              </a:ext>
            </a:extLst>
          </p:cNvPr>
          <p:cNvSpPr>
            <a:spLocks noGrp="1"/>
          </p:cNvSpPr>
          <p:nvPr>
            <p:ph idx="1"/>
          </p:nvPr>
        </p:nvSpPr>
        <p:spPr>
          <a:xfrm>
            <a:off x="585627" y="1839074"/>
            <a:ext cx="10983074" cy="4592547"/>
          </a:xfrm>
        </p:spPr>
        <p:txBody>
          <a:bodyPr vert="horz" lIns="91440" tIns="45720" rIns="91440" bIns="45720" rtlCol="0" anchor="t">
            <a:noAutofit/>
          </a:bodyPr>
          <a:lstStyle/>
          <a:p>
            <a:r>
              <a:rPr lang="en-US" sz="2000" b="1" dirty="0">
                <a:effectLst/>
                <a:latin typeface="Arial" panose="020B0604020202020204" pitchFamily="34" charset="0"/>
                <a:ea typeface="Arial" panose="020B0604020202020204" pitchFamily="34" charset="0"/>
              </a:rPr>
              <a:t>Industry Engagement in New and Emerging Industries: </a:t>
            </a:r>
          </a:p>
          <a:p>
            <a:pPr lvl="1"/>
            <a:r>
              <a:rPr lang="en-US" sz="2000" i="1" dirty="0">
                <a:effectLst/>
                <a:latin typeface="Arial"/>
                <a:ea typeface="Arial" panose="020B0604020202020204" pitchFamily="34" charset="0"/>
                <a:cs typeface="Arial"/>
              </a:rPr>
              <a:t>Industry Engagement to </a:t>
            </a:r>
            <a:r>
              <a:rPr lang="en-US" sz="2000" i="1" dirty="0">
                <a:effectLst/>
                <a:latin typeface="Arial"/>
                <a:ea typeface="Times New Roman" panose="02020603050405020304" pitchFamily="18" charset="0"/>
                <a:cs typeface="Arial"/>
              </a:rPr>
              <a:t>meet the emerging needs of industries that have historically used registered apprenticeship and those new to registered apprenticeship</a:t>
            </a:r>
          </a:p>
          <a:p>
            <a:pPr lvl="1"/>
            <a:r>
              <a:rPr lang="en-US" sz="2000" dirty="0">
                <a:latin typeface="Arial"/>
                <a:ea typeface="Times New Roman" panose="02020603050405020304" pitchFamily="18" charset="0"/>
                <a:cs typeface="Arial"/>
              </a:rPr>
              <a:t>Focus on Promoting Strategies </a:t>
            </a:r>
            <a:r>
              <a:rPr lang="en-US" sz="2000" dirty="0">
                <a:effectLst/>
                <a:latin typeface="Arial"/>
                <a:ea typeface="Times New Roman" panose="02020603050405020304" pitchFamily="18" charset="0"/>
                <a:cs typeface="Arial"/>
              </a:rPr>
              <a:t>Leading to Family Sustaining Wages</a:t>
            </a:r>
            <a:endParaRPr lang="en-US" sz="2000" dirty="0">
              <a:effectLst/>
              <a:latin typeface="Arial"/>
              <a:ea typeface="Calibri" panose="020F0502020204030204" pitchFamily="34" charset="0"/>
              <a:cs typeface="Arial"/>
            </a:endParaRPr>
          </a:p>
          <a:p>
            <a:r>
              <a:rPr lang="en-US" sz="2000" b="1" dirty="0">
                <a:effectLst/>
                <a:latin typeface="Arial" panose="020B0604020202020204" pitchFamily="34" charset="0"/>
                <a:ea typeface="Times New Roman" panose="02020603050405020304" pitchFamily="18" charset="0"/>
              </a:rPr>
              <a:t>Apprenticeship Pathways:  Pre-Apprenticeship, Youth Apprenticeship and Degree Apprenticeships </a:t>
            </a:r>
            <a:endParaRPr lang="en-US" sz="2000" b="1" dirty="0">
              <a:latin typeface="Arial" panose="020B0604020202020204" pitchFamily="34" charset="0"/>
              <a:ea typeface="Times New Roman" panose="02020603050405020304" pitchFamily="18" charset="0"/>
            </a:endParaRPr>
          </a:p>
          <a:p>
            <a:pPr lvl="1"/>
            <a:r>
              <a:rPr lang="en-US" sz="2000" dirty="0">
                <a:effectLst/>
                <a:latin typeface="Arial" panose="020B0604020202020204" pitchFamily="34" charset="0"/>
                <a:ea typeface="Times New Roman" panose="02020603050405020304" pitchFamily="18" charset="0"/>
              </a:rPr>
              <a:t>Focus on Youth Apprenticeship</a:t>
            </a:r>
            <a:endParaRPr lang="en-US" sz="2000" dirty="0">
              <a:effectLst/>
              <a:latin typeface="Arial" panose="020B0604020202020204" pitchFamily="34" charset="0"/>
              <a:ea typeface="Arial" panose="020B0604020202020204" pitchFamily="34" charset="0"/>
            </a:endParaRPr>
          </a:p>
          <a:p>
            <a:r>
              <a:rPr lang="en-US" sz="2000" b="1" dirty="0">
                <a:effectLst/>
                <a:latin typeface="Arial" panose="020B0604020202020204" pitchFamily="34" charset="0"/>
                <a:ea typeface="Times New Roman" panose="02020603050405020304" pitchFamily="18" charset="0"/>
              </a:rPr>
              <a:t>Apprenticeship Modernization </a:t>
            </a:r>
            <a:endParaRPr lang="en-US" sz="2000" b="1" dirty="0">
              <a:latin typeface="Arial" panose="020B0604020202020204" pitchFamily="34" charset="0"/>
              <a:ea typeface="Times New Roman" panose="02020603050405020304" pitchFamily="18" charset="0"/>
            </a:endParaRPr>
          </a:p>
          <a:p>
            <a:pPr lvl="1"/>
            <a:r>
              <a:rPr lang="en-US" sz="2000" dirty="0">
                <a:effectLst/>
                <a:latin typeface="Arial" panose="020B0604020202020204" pitchFamily="34" charset="0"/>
                <a:ea typeface="Times New Roman" panose="02020603050405020304" pitchFamily="18" charset="0"/>
              </a:rPr>
              <a:t>Focus on Defining and </a:t>
            </a:r>
            <a:r>
              <a:rPr lang="en-US" sz="2000" dirty="0">
                <a:effectLst/>
                <a:latin typeface="Arial" panose="020B0604020202020204" pitchFamily="34" charset="0"/>
                <a:ea typeface="Calibri" panose="020F0502020204030204" pitchFamily="34" charset="0"/>
              </a:rPr>
              <a:t>Promoting High Quality Apprenticeship Programs</a:t>
            </a:r>
            <a:r>
              <a:rPr lang="en-US" sz="2000" dirty="0">
                <a:effectLst/>
                <a:latin typeface="Arial" panose="020B0604020202020204" pitchFamily="34" charset="0"/>
                <a:ea typeface="Times New Roman" panose="02020603050405020304" pitchFamily="18" charset="0"/>
              </a:rPr>
              <a:t> </a:t>
            </a:r>
          </a:p>
          <a:p>
            <a:r>
              <a:rPr lang="en-US" sz="2000" b="1" dirty="0">
                <a:effectLst/>
                <a:latin typeface="Arial" panose="020B0604020202020204" pitchFamily="34" charset="0"/>
                <a:ea typeface="Times New Roman" panose="02020603050405020304" pitchFamily="18" charset="0"/>
              </a:rPr>
              <a:t>Promoting Diversity, Equity, Inclusion and Accessibility in Registered Apprenticeship (DEIA) </a:t>
            </a:r>
            <a:endParaRPr lang="en-US" sz="2000" dirty="0">
              <a:effectLst/>
              <a:latin typeface="Arial" panose="020B0604020202020204" pitchFamily="34" charset="0"/>
              <a:ea typeface="Times New Roman" panose="02020603050405020304" pitchFamily="18" charset="0"/>
            </a:endParaRPr>
          </a:p>
          <a:p>
            <a:pPr lvl="1"/>
            <a:r>
              <a:rPr lang="en-US" sz="2000" dirty="0">
                <a:effectLst/>
                <a:latin typeface="Arial" panose="020B0604020202020204" pitchFamily="34" charset="0"/>
                <a:ea typeface="Times New Roman" panose="02020603050405020304" pitchFamily="18" charset="0"/>
              </a:rPr>
              <a:t>Focus on Transformative Efforts to Drive DEIA and Compliance with EEO (29 CFR 30)</a:t>
            </a:r>
          </a:p>
          <a:p>
            <a:pPr marL="0" indent="0">
              <a:buNone/>
            </a:pPr>
            <a:endParaRPr lang="en-US" sz="1000" b="1" i="1" dirty="0">
              <a:latin typeface="Arial" panose="020B0604020202020204" pitchFamily="34" charset="0"/>
            </a:endParaRPr>
          </a:p>
          <a:p>
            <a:r>
              <a:rPr lang="en-US" sz="2000" b="1" i="1" dirty="0">
                <a:latin typeface="Arial" panose="020B0604020202020204" pitchFamily="34" charset="0"/>
              </a:rPr>
              <a:t>Note:  DEIA is a cross-cutting focus for each topic area.</a:t>
            </a:r>
            <a:endParaRPr lang="en-US" sz="2000" b="1" i="1" dirty="0"/>
          </a:p>
        </p:txBody>
      </p:sp>
      <p:sp>
        <p:nvSpPr>
          <p:cNvPr id="4" name="Slide Number Placeholder 3">
            <a:extLst>
              <a:ext uri="{FF2B5EF4-FFF2-40B4-BE49-F238E27FC236}">
                <a16:creationId xmlns:a16="http://schemas.microsoft.com/office/drawing/2014/main" id="{22CCD24A-6356-5792-29D4-B92530A706F7}"/>
              </a:ext>
            </a:extLst>
          </p:cNvPr>
          <p:cNvSpPr>
            <a:spLocks noGrp="1"/>
          </p:cNvSpPr>
          <p:nvPr>
            <p:ph type="sldNum" sz="quarter" idx="12"/>
          </p:nvPr>
        </p:nvSpPr>
        <p:spPr/>
        <p:txBody>
          <a:bodyPr/>
          <a:lstStyle/>
          <a:p>
            <a:fld id="{9427801F-9CE3-415A-8DE2-4581E6892BA4}" type="slidenum">
              <a:rPr lang="en-US" smtClean="0"/>
              <a:t>28</a:t>
            </a:fld>
            <a:endParaRPr lang="en-US" dirty="0"/>
          </a:p>
        </p:txBody>
      </p:sp>
    </p:spTree>
    <p:extLst>
      <p:ext uri="{BB962C8B-B14F-4D97-AF65-F5344CB8AC3E}">
        <p14:creationId xmlns:p14="http://schemas.microsoft.com/office/powerpoint/2010/main" val="1776326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0" y="875069"/>
            <a:ext cx="12192000" cy="1097080"/>
          </a:xfrm>
        </p:spPr>
        <p:txBody>
          <a:bodyPr>
            <a:noAutofit/>
          </a:bodyPr>
          <a:lstStyle/>
          <a:p>
            <a:pPr algn="ctr"/>
            <a:r>
              <a:rPr lang="en-US" sz="2800" b="1" dirty="0">
                <a:effectLst/>
                <a:latin typeface="Arial" panose="020B0604020202020204" pitchFamily="34" charset="0"/>
                <a:ea typeface="Arial" panose="020B0604020202020204" pitchFamily="34" charset="0"/>
              </a:rPr>
              <a:t>Industry Engagement in New and Emerging Sectors:  </a:t>
            </a:r>
            <a:br>
              <a:rPr lang="en-US" sz="2000" b="1" dirty="0">
                <a:effectLst/>
                <a:latin typeface="Arial" panose="020B0604020202020204" pitchFamily="34" charset="0"/>
                <a:ea typeface="Arial" panose="020B0604020202020204" pitchFamily="34" charset="0"/>
              </a:rPr>
            </a:br>
            <a:r>
              <a:rPr lang="en-US" sz="2000" b="1" dirty="0">
                <a:effectLst/>
                <a:latin typeface="Arial" panose="020B0604020202020204" pitchFamily="34" charset="0"/>
                <a:ea typeface="Arial" panose="020B0604020202020204" pitchFamily="34" charset="0"/>
              </a:rPr>
              <a:t>Industry Engagement to </a:t>
            </a:r>
            <a:r>
              <a:rPr lang="en-US" sz="2000" b="1" dirty="0">
                <a:effectLst/>
                <a:latin typeface="Arial" panose="020B0604020202020204" pitchFamily="34" charset="0"/>
                <a:ea typeface="Times New Roman" panose="02020603050405020304" pitchFamily="18" charset="0"/>
              </a:rPr>
              <a:t>meet the emerging needs of industries that have historically used registered apprenticeship and those new to registered apprenticeship</a:t>
            </a:r>
            <a:endParaRPr lang="en-US" sz="2000" b="1" dirty="0"/>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631596" y="1972149"/>
            <a:ext cx="10925666" cy="4591018"/>
          </a:xfrm>
        </p:spPr>
        <p:txBody>
          <a:bodyPr>
            <a:noAutofit/>
          </a:bodyPr>
          <a:lstStyle/>
          <a:p>
            <a:pPr marL="114300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indent="0">
              <a:spcBef>
                <a:spcPts val="0"/>
              </a:spcBef>
              <a:buNone/>
            </a:pPr>
            <a:r>
              <a:rPr lang="en-US" sz="2000" b="1" dirty="0">
                <a:effectLst/>
                <a:latin typeface="Arial" panose="020B0604020202020204" pitchFamily="34" charset="0"/>
                <a:ea typeface="Times New Roman" panose="02020603050405020304" pitchFamily="18" charset="0"/>
              </a:rPr>
              <a:t>Year 2 Issue Brief – </a:t>
            </a:r>
            <a:r>
              <a:rPr lang="en-US" sz="2000" b="1" dirty="0">
                <a:latin typeface="Arial" panose="020B0604020202020204" pitchFamily="34" charset="0"/>
                <a:ea typeface="Times New Roman" panose="02020603050405020304" pitchFamily="18" charset="0"/>
              </a:rPr>
              <a:t>Promoting Strategies </a:t>
            </a:r>
            <a:r>
              <a:rPr lang="en-US" sz="2000" b="1" dirty="0">
                <a:effectLst/>
                <a:latin typeface="Arial" panose="020B0604020202020204" pitchFamily="34" charset="0"/>
                <a:ea typeface="Times New Roman" panose="02020603050405020304" pitchFamily="18" charset="0"/>
              </a:rPr>
              <a:t>Leading to Family Sustaining Wages across Industries.  </a:t>
            </a:r>
          </a:p>
          <a:p>
            <a:pPr marL="0" indent="0">
              <a:spcBef>
                <a:spcPts val="0"/>
              </a:spcBef>
              <a:buNone/>
            </a:pPr>
            <a:r>
              <a:rPr lang="en-US" sz="2000" b="1" dirty="0">
                <a:effectLst/>
                <a:latin typeface="Arial" panose="020B0604020202020204" pitchFamily="34" charset="0"/>
                <a:ea typeface="Times New Roman" panose="02020603050405020304" pitchFamily="18" charset="0"/>
              </a:rPr>
              <a:t>  </a:t>
            </a:r>
          </a:p>
          <a:p>
            <a:pPr>
              <a:spcBef>
                <a:spcPts val="0"/>
              </a:spcBef>
            </a:pPr>
            <a:r>
              <a:rPr lang="en-US" sz="2000" dirty="0">
                <a:effectLst/>
                <a:latin typeface="Arial" panose="020B0604020202020204" pitchFamily="34" charset="0"/>
                <a:ea typeface="Arial" panose="020B0604020202020204" pitchFamily="34" charset="0"/>
              </a:rPr>
              <a:t>How can DOL support strategies, including career pathways, for apprenticeships in lower wage or entry level occupations across all industries that articulate to higher level </a:t>
            </a:r>
            <a:r>
              <a:rPr lang="en-US" sz="2000" dirty="0" err="1">
                <a:effectLst/>
                <a:latin typeface="Arial" panose="020B0604020202020204" pitchFamily="34" charset="0"/>
                <a:ea typeface="Arial" panose="020B0604020202020204" pitchFamily="34" charset="0"/>
              </a:rPr>
              <a:t>apprenticeable</a:t>
            </a:r>
            <a:r>
              <a:rPr lang="en-US" sz="2000" dirty="0">
                <a:effectLst/>
                <a:latin typeface="Arial" panose="020B0604020202020204" pitchFamily="34" charset="0"/>
                <a:ea typeface="Arial" panose="020B0604020202020204" pitchFamily="34" charset="0"/>
              </a:rPr>
              <a:t> positions that provide family sustaining wages?  </a:t>
            </a:r>
          </a:p>
          <a:p>
            <a:pPr>
              <a:spcBef>
                <a:spcPts val="0"/>
              </a:spcBef>
            </a:pPr>
            <a:r>
              <a:rPr lang="en-US" sz="2000" dirty="0">
                <a:effectLst/>
                <a:latin typeface="Arial" panose="020B0604020202020204" pitchFamily="34" charset="0"/>
                <a:ea typeface="Arial" panose="020B0604020202020204" pitchFamily="34" charset="0"/>
              </a:rPr>
              <a:t>What mechanisms are needed to articulate between or across apprenticeships such as direct entry and advance credit?  </a:t>
            </a:r>
          </a:p>
          <a:p>
            <a:pPr>
              <a:spcBef>
                <a:spcPts val="0"/>
              </a:spcBef>
            </a:pPr>
            <a:r>
              <a:rPr lang="en-US" sz="2000" dirty="0">
                <a:effectLst/>
                <a:latin typeface="Arial" panose="020B0604020202020204" pitchFamily="34" charset="0"/>
                <a:ea typeface="Arial" panose="020B0604020202020204" pitchFamily="34" charset="0"/>
              </a:rPr>
              <a:t>Should there be different levels of Registered Apprenticeship?  How do we ensure that well established existing occupations are not fragmented into lower skilled (and lower paying) occupations?  </a:t>
            </a:r>
          </a:p>
          <a:p>
            <a:pPr>
              <a:spcBef>
                <a:spcPts val="0"/>
              </a:spcBef>
            </a:pPr>
            <a:r>
              <a:rPr lang="en-US" sz="2000" dirty="0">
                <a:effectLst/>
                <a:latin typeface="Arial" panose="020B0604020202020204" pitchFamily="34" charset="0"/>
                <a:ea typeface="Times New Roman" panose="02020603050405020304" pitchFamily="18" charset="0"/>
              </a:rPr>
              <a:t>Regarding DEIA, what actions are needed to mitigate occupational segregation, particularly in lower wage occupations, for under-represented populations?  </a:t>
            </a:r>
            <a:endParaRPr lang="en-US" sz="20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29</a:t>
            </a:fld>
            <a:endParaRPr lang="en-US" dirty="0"/>
          </a:p>
        </p:txBody>
      </p:sp>
    </p:spTree>
    <p:extLst>
      <p:ext uri="{BB962C8B-B14F-4D97-AF65-F5344CB8AC3E}">
        <p14:creationId xmlns:p14="http://schemas.microsoft.com/office/powerpoint/2010/main" val="199182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Call to Order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7801F-9CE3-415A-8DE2-4581E6892B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7" name="Content Placeholder 4"/>
          <p:cNvSpPr>
            <a:spLocks noGrp="1"/>
          </p:cNvSpPr>
          <p:nvPr>
            <p:ph sz="half" idx="4294967295"/>
          </p:nvPr>
        </p:nvSpPr>
        <p:spPr>
          <a:xfrm>
            <a:off x="5357003" y="2612576"/>
            <a:ext cx="6834997" cy="2679696"/>
          </a:xfrm>
          <a:prstGeom prst="rect">
            <a:avLst/>
          </a:prstGeom>
        </p:spPr>
        <p:txBody>
          <a:bodyPr>
            <a:normAutofit fontScale="92500"/>
          </a:bodyPr>
          <a:lstStyle/>
          <a:p>
            <a:pPr marL="0" indent="0" algn="ctr">
              <a:buNone/>
            </a:pPr>
            <a:r>
              <a:rPr lang="en-US" sz="4000" b="1" dirty="0">
                <a:solidFill>
                  <a:schemeClr val="tx1"/>
                </a:solidFill>
              </a:rPr>
              <a:t>Dr. Pam Eddinger</a:t>
            </a:r>
          </a:p>
          <a:p>
            <a:pPr marL="0" indent="0" algn="ctr">
              <a:buNone/>
            </a:pPr>
            <a:r>
              <a:rPr lang="en-US" sz="4000" dirty="0"/>
              <a:t>ACA Chairperson</a:t>
            </a:r>
            <a:endParaRPr lang="en-US" sz="4000" dirty="0">
              <a:solidFill>
                <a:schemeClr val="tx1"/>
              </a:solidFill>
            </a:endParaRPr>
          </a:p>
          <a:p>
            <a:pPr marL="0" indent="0" algn="ctr">
              <a:buNone/>
            </a:pPr>
            <a:r>
              <a:rPr lang="en-US" sz="4000" dirty="0">
                <a:solidFill>
                  <a:schemeClr val="tx1"/>
                </a:solidFill>
              </a:rPr>
              <a:t>Bunker Hill Community College</a:t>
            </a:r>
          </a:p>
          <a:p>
            <a:pPr marL="0" indent="0" algn="ctr">
              <a:buNone/>
            </a:pPr>
            <a:r>
              <a:rPr lang="en-US" sz="4000" dirty="0">
                <a:solidFill>
                  <a:schemeClr val="tx1"/>
                </a:solidFill>
              </a:rPr>
              <a:t>President</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01213" y="1692067"/>
            <a:ext cx="3562227" cy="4886142"/>
          </a:xfrm>
          <a:prstGeom prst="rect">
            <a:avLst/>
          </a:prstGeom>
        </p:spPr>
      </p:pic>
    </p:spTree>
    <p:extLst>
      <p:ext uri="{BB962C8B-B14F-4D97-AF65-F5344CB8AC3E}">
        <p14:creationId xmlns:p14="http://schemas.microsoft.com/office/powerpoint/2010/main" val="4031636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0" y="967537"/>
            <a:ext cx="12192000" cy="724530"/>
          </a:xfrm>
        </p:spPr>
        <p:txBody>
          <a:bodyPr>
            <a:noAutofit/>
          </a:bodyPr>
          <a:lstStyle/>
          <a:p>
            <a:pPr algn="ctr"/>
            <a:r>
              <a:rPr lang="en-US" sz="2800" b="1" dirty="0"/>
              <a:t>Apprenticeship Pathways:</a:t>
            </a:r>
            <a:br>
              <a:rPr lang="en-US" sz="2800" b="1" dirty="0"/>
            </a:br>
            <a:r>
              <a:rPr lang="en-US" sz="2800" b="1" dirty="0"/>
              <a:t>Youth Apprenticeship and Post-Secondary Pathways </a:t>
            </a:r>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688157" y="1971276"/>
            <a:ext cx="11029361" cy="4567636"/>
          </a:xfrm>
        </p:spPr>
        <p:txBody>
          <a:bodyPr vert="horz" lIns="91440" tIns="45720" rIns="91440" bIns="45720" rtlCol="0" anchor="t">
            <a:noAutofit/>
          </a:bodyPr>
          <a:lstStyle/>
          <a:p>
            <a:pPr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2000" b="1" dirty="0">
                <a:effectLst/>
                <a:latin typeface="Arial" panose="020B0604020202020204" pitchFamily="34" charset="0"/>
                <a:ea typeface="Times New Roman" panose="02020603050405020304" pitchFamily="18" charset="0"/>
              </a:rPr>
              <a:t>Year 2 Issue Brief – Youth Apprenticeship.</a:t>
            </a:r>
            <a:r>
              <a:rPr lang="en-US" sz="2000" dirty="0">
                <a:effectLst/>
                <a:latin typeface="Arial" panose="020B0604020202020204" pitchFamily="34" charset="0"/>
                <a:ea typeface="Times New Roman" panose="02020603050405020304" pitchFamily="18" charset="0"/>
              </a:rPr>
              <a:t>  </a:t>
            </a:r>
          </a:p>
          <a:p>
            <a:pPr marL="0" marR="0" lvl="0" indent="0">
              <a:spcBef>
                <a:spcPts val="0"/>
              </a:spcBef>
              <a:spcAft>
                <a:spcPts val="0"/>
              </a:spcAft>
              <a:buNone/>
            </a:pPr>
            <a:endParaRPr lang="en-US" sz="2000" dirty="0">
              <a:latin typeface="Arial" panose="020B0604020202020204" pitchFamily="34" charset="0"/>
              <a:ea typeface="Times New Roman" panose="02020603050405020304" pitchFamily="18" charset="0"/>
            </a:endParaRPr>
          </a:p>
          <a:p>
            <a:pPr>
              <a:spcBef>
                <a:spcPts val="0"/>
              </a:spcBef>
            </a:pPr>
            <a:r>
              <a:rPr lang="en-US" sz="2000" dirty="0">
                <a:effectLst/>
                <a:latin typeface="Arial" panose="020B0604020202020204" pitchFamily="34" charset="0"/>
                <a:ea typeface="Times New Roman" panose="02020603050405020304" pitchFamily="18" charset="0"/>
              </a:rPr>
              <a:t>As DOL explores the viability of establishing different standards of registration for Youth Apprenticeship, particularly in-school youth at the secondary level, which core elements of apprenticeship (particularly requirements related to RTI and OJT) should be different and how?  </a:t>
            </a:r>
          </a:p>
          <a:p>
            <a:pPr>
              <a:spcBef>
                <a:spcPts val="0"/>
              </a:spcBef>
            </a:pPr>
            <a:r>
              <a:rPr lang="en-US" sz="2000" dirty="0">
                <a:effectLst/>
                <a:latin typeface="Arial" panose="020B0604020202020204" pitchFamily="34" charset="0"/>
                <a:ea typeface="Times New Roman" panose="02020603050405020304" pitchFamily="18" charset="0"/>
              </a:rPr>
              <a:t>If the standards for registration aren’t different, what other mechanisms should be explored to expand youth apprenticeship and promote “dual” apprenticeship models?  </a:t>
            </a:r>
          </a:p>
          <a:p>
            <a:pPr>
              <a:spcBef>
                <a:spcPts val="0"/>
              </a:spcBef>
            </a:pPr>
            <a:r>
              <a:rPr lang="en-US" sz="2000" dirty="0">
                <a:effectLst/>
                <a:latin typeface="Arial" panose="020B0604020202020204" pitchFamily="34" charset="0"/>
                <a:ea typeface="Times New Roman" panose="02020603050405020304" pitchFamily="18" charset="0"/>
              </a:rPr>
              <a:t>Should there be entry level occupations that are identified and/or developed as suitable for youth apprenticeship? </a:t>
            </a:r>
          </a:p>
          <a:p>
            <a:pPr>
              <a:spcBef>
                <a:spcPts val="0"/>
              </a:spcBef>
            </a:pPr>
            <a:r>
              <a:rPr lang="en-US" sz="2000" dirty="0">
                <a:effectLst/>
                <a:latin typeface="Arial" panose="020B0604020202020204" pitchFamily="34" charset="0"/>
                <a:ea typeface="Times New Roman" panose="02020603050405020304" pitchFamily="18" charset="0"/>
              </a:rPr>
              <a:t>What specific actions should Education take to promote career pathways and greater alignment with Registered Apprenticeship with secondary and post-secondary organizations? </a:t>
            </a:r>
          </a:p>
          <a:p>
            <a:pPr>
              <a:spcBef>
                <a:spcPts val="0"/>
              </a:spcBef>
            </a:pPr>
            <a:r>
              <a:rPr lang="en-US" sz="2000" dirty="0">
                <a:effectLst/>
                <a:latin typeface="Arial"/>
                <a:ea typeface="Times New Roman" panose="02020603050405020304" pitchFamily="18" charset="0"/>
                <a:cs typeface="Arial"/>
              </a:rPr>
              <a:t>Regarding DEIA, how should DOL assess different youth apprenticeship program designs serving in-school vs. out-of-school youth, as well as opportunity youth</a:t>
            </a:r>
            <a:r>
              <a:rPr lang="en-US" sz="2000" dirty="0">
                <a:latin typeface="Arial"/>
                <a:ea typeface="Times New Roman" panose="02020603050405020304" pitchFamily="18" charset="0"/>
                <a:cs typeface="Arial"/>
              </a:rPr>
              <a:t>?</a:t>
            </a:r>
            <a:endParaRPr lang="en-US" sz="2000" dirty="0">
              <a:effectLst/>
              <a:latin typeface="Times New Roman"/>
              <a:ea typeface="Calibri" panose="020F0502020204030204" pitchFamily="34" charset="0"/>
            </a:endParaRP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30</a:t>
            </a:fld>
            <a:endParaRPr lang="en-US" dirty="0"/>
          </a:p>
        </p:txBody>
      </p:sp>
    </p:spTree>
    <p:extLst>
      <p:ext uri="{BB962C8B-B14F-4D97-AF65-F5344CB8AC3E}">
        <p14:creationId xmlns:p14="http://schemas.microsoft.com/office/powerpoint/2010/main" val="2496925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838200" y="967537"/>
            <a:ext cx="10515600" cy="898970"/>
          </a:xfrm>
        </p:spPr>
        <p:txBody>
          <a:bodyPr>
            <a:noAutofit/>
          </a:bodyPr>
          <a:lstStyle/>
          <a:p>
            <a:pPr algn="ctr"/>
            <a:r>
              <a:rPr lang="en-US" sz="2800" b="1" dirty="0"/>
              <a:t>Apprenticeship Modernization:</a:t>
            </a:r>
            <a:br>
              <a:rPr lang="en-US" sz="2800" b="1" dirty="0"/>
            </a:br>
            <a:r>
              <a:rPr lang="en-US" sz="2800" b="1" dirty="0"/>
              <a:t>Promoting High Quality Apprenticeship Programs</a:t>
            </a:r>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499621" y="2099270"/>
            <a:ext cx="11331018" cy="4669339"/>
          </a:xfrm>
        </p:spPr>
        <p:txBody>
          <a:bodyPr>
            <a:noAutofit/>
          </a:bodyPr>
          <a:lstStyle/>
          <a:p>
            <a:pPr marL="0" indent="0">
              <a:spcBef>
                <a:spcPts val="0"/>
              </a:spcBef>
              <a:buNone/>
            </a:pPr>
            <a:r>
              <a:rPr lang="en-US" sz="1800" b="1" dirty="0">
                <a:effectLst/>
                <a:ea typeface="Calibri" panose="020F0502020204030204" pitchFamily="34" charset="0"/>
              </a:rPr>
              <a:t>Year 2 Issue Brief – Defining and Promoting High Quality Apprenticeship Programs.  </a:t>
            </a:r>
          </a:p>
          <a:p>
            <a:pPr marL="457200" marR="0" lvl="1" indent="0">
              <a:spcBef>
                <a:spcPts val="0"/>
              </a:spcBef>
              <a:spcAft>
                <a:spcPts val="0"/>
              </a:spcAft>
              <a:buNone/>
            </a:pPr>
            <a:endParaRPr lang="en-US" sz="1800" b="1" dirty="0">
              <a:ea typeface="Calibri" panose="020F0502020204030204" pitchFamily="34" charset="0"/>
            </a:endParaRPr>
          </a:p>
          <a:p>
            <a:pPr>
              <a:spcBef>
                <a:spcPts val="0"/>
              </a:spcBef>
            </a:pPr>
            <a:r>
              <a:rPr lang="en-US" sz="1800" dirty="0">
                <a:effectLst/>
                <a:ea typeface="Calibri" panose="020F0502020204030204" pitchFamily="34" charset="0"/>
              </a:rPr>
              <a:t>Should DOL expand its core performance indicators for Registered Apprenticeship Programs beyond completion rates?  </a:t>
            </a:r>
          </a:p>
          <a:p>
            <a:pPr>
              <a:spcBef>
                <a:spcPts val="0"/>
              </a:spcBef>
            </a:pPr>
            <a:r>
              <a:rPr lang="en-US" sz="1800" dirty="0">
                <a:effectLst/>
                <a:ea typeface="Calibri" panose="020F0502020204030204" pitchFamily="34" charset="0"/>
              </a:rPr>
              <a:t>What issues should DOL consider when defining any new measures to be adopted, including the burden of additional reporting requirements necessary to calculate any new measures? </a:t>
            </a:r>
          </a:p>
          <a:p>
            <a:pPr>
              <a:spcBef>
                <a:spcPts val="0"/>
              </a:spcBef>
            </a:pPr>
            <a:r>
              <a:rPr lang="en-US" sz="1800" dirty="0">
                <a:solidFill>
                  <a:srgbClr val="242424"/>
                </a:solidFill>
                <a:effectLst/>
                <a:ea typeface="Calibri" panose="020F0502020204030204" pitchFamily="34" charset="0"/>
              </a:rPr>
              <a:t>Does DOL’s Registered Apprenticeship criteria do enough to ensure approved programs are high quality? </a:t>
            </a:r>
          </a:p>
          <a:p>
            <a:pPr>
              <a:spcBef>
                <a:spcPts val="0"/>
              </a:spcBef>
            </a:pPr>
            <a:r>
              <a:rPr lang="en-US" sz="1800" dirty="0">
                <a:effectLst/>
                <a:ea typeface="Calibri" panose="020F0502020204030204" pitchFamily="34" charset="0"/>
              </a:rPr>
              <a:t>Should DOL establish a recognition program for high quality apprenticeship programs?  What other considerations should DOL take into account in the establishment of such a program?  </a:t>
            </a:r>
          </a:p>
          <a:p>
            <a:pPr>
              <a:spcBef>
                <a:spcPts val="0"/>
              </a:spcBef>
            </a:pPr>
            <a:r>
              <a:rPr lang="en-US" sz="1800" dirty="0">
                <a:effectLst/>
                <a:ea typeface="Calibri" panose="020F0502020204030204" pitchFamily="34" charset="0"/>
              </a:rPr>
              <a:t>Should there be different approaches or criteria for different stages of program development (developmental, proficient, advanced/mature)?  </a:t>
            </a:r>
          </a:p>
          <a:p>
            <a:pPr>
              <a:spcBef>
                <a:spcPts val="0"/>
              </a:spcBef>
            </a:pPr>
            <a:r>
              <a:rPr lang="en-US" sz="1800" dirty="0">
                <a:effectLst/>
                <a:ea typeface="Calibri" panose="020F0502020204030204" pitchFamily="34" charset="0"/>
              </a:rPr>
              <a:t>What are the hallmarks and characteristics of the highest quality apprenticeship programs?  Please consider criteria that is inclusive of performance outcomes (completion rates, wages, etc.), DEIA, job quality, worker voice, safety and supervision, quality instruction and other factors. </a:t>
            </a:r>
          </a:p>
          <a:p>
            <a:pPr>
              <a:spcBef>
                <a:spcPts val="0"/>
              </a:spcBef>
            </a:pPr>
            <a:r>
              <a:rPr lang="en-US" sz="1800" dirty="0">
                <a:effectLst/>
                <a:ea typeface="Times New Roman" panose="02020603050405020304" pitchFamily="18" charset="0"/>
              </a:rPr>
              <a:t>Regarding DEIA, </a:t>
            </a:r>
            <a:r>
              <a:rPr lang="en-US" sz="1800" dirty="0">
                <a:effectLst/>
                <a:ea typeface="Calibri" panose="020F0502020204030204" pitchFamily="34" charset="0"/>
              </a:rPr>
              <a:t>how best can DOL drive greater DEIA outcomes through performance measures (e.g. Equity Indices) and/or recognition for programs achieving strong DEIA outcomes?  Recognizing legal limitations, are performance measures the right mechanism?  Should these be system measures vs. individual program measures?  </a:t>
            </a: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31</a:t>
            </a:fld>
            <a:endParaRPr lang="en-US" dirty="0"/>
          </a:p>
        </p:txBody>
      </p:sp>
    </p:spTree>
    <p:extLst>
      <p:ext uri="{BB962C8B-B14F-4D97-AF65-F5344CB8AC3E}">
        <p14:creationId xmlns:p14="http://schemas.microsoft.com/office/powerpoint/2010/main" val="248915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a:xfrm>
            <a:off x="482885" y="967537"/>
            <a:ext cx="10870915" cy="1134640"/>
          </a:xfrm>
        </p:spPr>
        <p:txBody>
          <a:bodyPr>
            <a:noAutofit/>
          </a:bodyPr>
          <a:lstStyle/>
          <a:p>
            <a:pPr algn="ctr"/>
            <a:r>
              <a:rPr lang="en-US" sz="2800" b="1" i="0" dirty="0">
                <a:solidFill>
                  <a:srgbClr val="000000"/>
                </a:solidFill>
                <a:effectLst/>
                <a:latin typeface="Arial" panose="020B0604020202020204" pitchFamily="34" charset="0"/>
              </a:rPr>
              <a:t>Promoting Diversity, Equity, Inclusion and Accessibility in Registered Apprenticeship (DEIA) </a:t>
            </a:r>
            <a:endParaRPr lang="en-US" sz="4800" b="1" dirty="0"/>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a:xfrm>
            <a:off x="380144" y="2286139"/>
            <a:ext cx="11559283" cy="4435336"/>
          </a:xfrm>
        </p:spPr>
        <p:txBody>
          <a:bodyPr>
            <a:noAutofit/>
          </a:bodyPr>
          <a:lstStyle/>
          <a:p>
            <a:pPr marL="0" indent="0">
              <a:buNone/>
            </a:pPr>
            <a:r>
              <a:rPr lang="en-US" sz="1800" b="1" dirty="0">
                <a:effectLst/>
                <a:latin typeface="Arial" panose="020B0604020202020204" pitchFamily="34" charset="0"/>
                <a:ea typeface="Times New Roman" panose="02020603050405020304" pitchFamily="18" charset="0"/>
              </a:rPr>
              <a:t>Year 2 Issue Brief</a:t>
            </a:r>
            <a:r>
              <a:rPr lang="en-US" sz="1800" dirty="0">
                <a:effectLst/>
                <a:latin typeface="Arial" panose="020B0604020202020204" pitchFamily="34" charset="0"/>
                <a:ea typeface="Times New Roman" panose="02020603050405020304" pitchFamily="18" charset="0"/>
              </a:rPr>
              <a:t> – </a:t>
            </a:r>
            <a:r>
              <a:rPr lang="en-US" sz="1800" b="1" dirty="0">
                <a:effectLst/>
                <a:latin typeface="Arial" panose="020B0604020202020204" pitchFamily="34" charset="0"/>
                <a:ea typeface="Times New Roman" panose="02020603050405020304" pitchFamily="18" charset="0"/>
              </a:rPr>
              <a:t>Transformative Efforts to Drive DEIA and Compliance with EEO (29 CFR 30).</a:t>
            </a:r>
            <a:r>
              <a:rPr lang="en-US" sz="1800" dirty="0">
                <a:effectLst/>
                <a:latin typeface="Arial" panose="020B0604020202020204" pitchFamily="34" charset="0"/>
                <a:ea typeface="Times New Roman" panose="02020603050405020304" pitchFamily="18" charset="0"/>
              </a:rPr>
              <a:t> </a:t>
            </a:r>
          </a:p>
          <a:p>
            <a:r>
              <a:rPr lang="en-US" sz="1800" dirty="0">
                <a:effectLst/>
                <a:latin typeface="Arial" panose="020B0604020202020204" pitchFamily="34" charset="0"/>
                <a:ea typeface="Times New Roman" panose="02020603050405020304" pitchFamily="18" charset="0"/>
              </a:rPr>
              <a:t>Members of the DEIA subcommittee are encouraged to also join and provide feedback to other subcommittees on key cross-cutting issues such as living wages, occupational segregation, data needs, and regional and industry-specific strategies working on DEIA issues.  </a:t>
            </a:r>
          </a:p>
          <a:p>
            <a:r>
              <a:rPr lang="en-US" sz="1800" dirty="0">
                <a:effectLst/>
                <a:latin typeface="Arial" panose="020B0604020202020204" pitchFamily="34" charset="0"/>
                <a:ea typeface="Times New Roman" panose="02020603050405020304" pitchFamily="18" charset="0"/>
              </a:rPr>
              <a:t>Regarding pathways to living wages, what actions are needed to mitigate occupational segregation, particularly in lower wage occupations, for under-represented populations?  </a:t>
            </a:r>
          </a:p>
          <a:p>
            <a:r>
              <a:rPr lang="en-US" sz="1800" dirty="0">
                <a:effectLst/>
                <a:latin typeface="Arial" panose="020B0604020202020204" pitchFamily="34" charset="0"/>
                <a:ea typeface="Times New Roman" panose="02020603050405020304" pitchFamily="18" charset="0"/>
              </a:rPr>
              <a:t>Regarding youth apprenticeship, how should DOL assess different youth apprenticeship program designs serving in-school vs. out-of-school youth, as well as opportunity youth.  </a:t>
            </a:r>
          </a:p>
          <a:p>
            <a:r>
              <a:rPr lang="en-US" sz="1800" dirty="0">
                <a:effectLst/>
                <a:latin typeface="Arial" panose="020B0604020202020204" pitchFamily="34" charset="0"/>
                <a:ea typeface="Times New Roman" panose="02020603050405020304" pitchFamily="18" charset="0"/>
              </a:rPr>
              <a:t>Regarding promoting quality, </a:t>
            </a:r>
            <a:r>
              <a:rPr lang="en-US" sz="1800" dirty="0">
                <a:effectLst/>
                <a:latin typeface="Arial" panose="020B0604020202020204" pitchFamily="34" charset="0"/>
                <a:ea typeface="Calibri" panose="020F0502020204030204" pitchFamily="34" charset="0"/>
              </a:rPr>
              <a:t>how best can DOL drive greater DEIA outcomes through performance measures (e.g. Equity Indices) and/or recognition for programs achieving strong DEIA outcomes?  Recognizing legal limitations, are performance measures the right mechanism?  Should these be system measures vs. individual program measures?  </a:t>
            </a:r>
          </a:p>
          <a:p>
            <a:r>
              <a:rPr lang="en-US" sz="1800" dirty="0">
                <a:effectLst/>
                <a:latin typeface="Arial" panose="020B0604020202020204" pitchFamily="34" charset="0"/>
                <a:ea typeface="Calibri" panose="020F0502020204030204" pitchFamily="34" charset="0"/>
              </a:rPr>
              <a:t>Finally, </a:t>
            </a:r>
            <a:r>
              <a:rPr lang="en-US" sz="1800" dirty="0">
                <a:effectLst/>
                <a:latin typeface="Arial" panose="020B0604020202020204" pitchFamily="34" charset="0"/>
                <a:ea typeface="Times New Roman" panose="02020603050405020304" pitchFamily="18" charset="0"/>
              </a:rPr>
              <a:t>in addition to the initial focus on infrastructure (BIL and ARPA) in Year 1, are there additional DEIA specific recommendations necessary to support the implementation of CHIPS and IRA?</a:t>
            </a:r>
            <a:endParaRPr lang="en-US" sz="1800" b="0" i="0" strike="sngStrike" dirty="0">
              <a:solidFill>
                <a:srgbClr val="FF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32</a:t>
            </a:fld>
            <a:endParaRPr lang="en-US" dirty="0"/>
          </a:p>
        </p:txBody>
      </p:sp>
    </p:spTree>
    <p:extLst>
      <p:ext uri="{BB962C8B-B14F-4D97-AF65-F5344CB8AC3E}">
        <p14:creationId xmlns:p14="http://schemas.microsoft.com/office/powerpoint/2010/main" val="120091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0FB0-649E-9271-9F3E-DEFE26417053}"/>
              </a:ext>
            </a:extLst>
          </p:cNvPr>
          <p:cNvSpPr>
            <a:spLocks noGrp="1"/>
          </p:cNvSpPr>
          <p:nvPr>
            <p:ph type="title"/>
          </p:nvPr>
        </p:nvSpPr>
        <p:spPr/>
        <p:txBody>
          <a:bodyPr>
            <a:noAutofit/>
          </a:bodyPr>
          <a:lstStyle/>
          <a:p>
            <a:r>
              <a:rPr lang="en-US" sz="2800" b="1" dirty="0"/>
              <a:t>Ex-Officio Working Group</a:t>
            </a:r>
          </a:p>
        </p:txBody>
      </p:sp>
      <p:sp>
        <p:nvSpPr>
          <p:cNvPr id="3" name="Content Placeholder 2">
            <a:extLst>
              <a:ext uri="{FF2B5EF4-FFF2-40B4-BE49-F238E27FC236}">
                <a16:creationId xmlns:a16="http://schemas.microsoft.com/office/drawing/2014/main" id="{FEE7C62C-33ED-5C9F-F739-E42DCB9CEA04}"/>
              </a:ext>
            </a:extLst>
          </p:cNvPr>
          <p:cNvSpPr>
            <a:spLocks noGrp="1"/>
          </p:cNvSpPr>
          <p:nvPr>
            <p:ph idx="1"/>
          </p:nvPr>
        </p:nvSpPr>
        <p:spPr/>
        <p:txBody>
          <a:bodyPr vert="horz" lIns="91440" tIns="45720" rIns="91440" bIns="45720" rtlCol="0" anchor="t">
            <a:noAutofit/>
          </a:bodyPr>
          <a:lstStyle/>
          <a:p>
            <a:pPr>
              <a:lnSpc>
                <a:spcPct val="107000"/>
              </a:lnSpc>
              <a:spcBef>
                <a:spcPts val="0"/>
              </a:spcBef>
              <a:spcAft>
                <a:spcPts val="800"/>
              </a:spcAft>
            </a:pPr>
            <a:r>
              <a:rPr lang="en-US" sz="2000" dirty="0">
                <a:effectLst/>
                <a:latin typeface="Arial"/>
                <a:ea typeface="Arial" panose="020B0604020202020204" pitchFamily="34" charset="0"/>
                <a:cs typeface="Arial"/>
              </a:rPr>
              <a:t>Continue work begun in Year 1; cadence to be determined by members</a:t>
            </a:r>
            <a:r>
              <a:rPr lang="en-US" sz="2000" dirty="0">
                <a:latin typeface="Arial"/>
                <a:ea typeface="Arial" panose="020B0604020202020204" pitchFamily="34" charset="0"/>
                <a:cs typeface="Arial"/>
              </a:rPr>
              <a:t>.</a:t>
            </a:r>
            <a:endParaRPr lang="en-US" sz="2000" dirty="0">
              <a:effectLst/>
              <a:latin typeface="Arial"/>
              <a:ea typeface="Calibri" panose="020F0502020204030204" pitchFamily="34" charset="0"/>
            </a:endParaRPr>
          </a:p>
          <a:p>
            <a:pPr>
              <a:lnSpc>
                <a:spcPct val="107000"/>
              </a:lnSpc>
              <a:spcBef>
                <a:spcPts val="0"/>
              </a:spcBef>
              <a:spcAft>
                <a:spcPts val="800"/>
              </a:spcAft>
            </a:pPr>
            <a:r>
              <a:rPr lang="en-US" sz="2000" dirty="0">
                <a:effectLst/>
                <a:latin typeface="Arial" panose="020B0604020202020204" pitchFamily="34" charset="0"/>
                <a:ea typeface="Times New Roman" panose="02020603050405020304" pitchFamily="18" charset="0"/>
              </a:rPr>
              <a:t>Given that many ACA recommendations and current workforce development initiatives involve other federal agencies, what mechanisms can be established to promote further federal agency collaboration and alignment?  </a:t>
            </a:r>
            <a:r>
              <a:rPr lang="en-US" sz="2000" dirty="0">
                <a:latin typeface="Arial" panose="020B0604020202020204" pitchFamily="34" charset="0"/>
                <a:ea typeface="Times New Roman" panose="02020603050405020304" pitchFamily="18" charset="0"/>
              </a:rPr>
              <a:t>Can Federal partners provide plans or strategies to address recommendations?</a:t>
            </a:r>
            <a:r>
              <a:rPr lang="en-US" sz="2000" dirty="0">
                <a:effectLst/>
                <a:latin typeface="Arial" panose="020B0604020202020204" pitchFamily="34" charset="0"/>
                <a:ea typeface="Times New Roman" panose="02020603050405020304" pitchFamily="18" charset="0"/>
              </a:rPr>
              <a:t> </a:t>
            </a:r>
            <a:endParaRPr lang="en-US" sz="2000" dirty="0">
              <a:effectLst/>
              <a:latin typeface="Calibri" panose="020F0502020204030204" pitchFamily="34" charset="0"/>
              <a:ea typeface="Calibri" panose="020F0502020204030204" pitchFamily="34" charset="0"/>
            </a:endParaRPr>
          </a:p>
          <a:p>
            <a:pPr>
              <a:lnSpc>
                <a:spcPct val="107000"/>
              </a:lnSpc>
              <a:spcBef>
                <a:spcPts val="0"/>
              </a:spcBef>
              <a:spcAft>
                <a:spcPts val="800"/>
              </a:spcAft>
            </a:pPr>
            <a:r>
              <a:rPr lang="en-US" sz="2000" dirty="0">
                <a:effectLst/>
                <a:latin typeface="Arial" panose="020B0604020202020204" pitchFamily="34" charset="0"/>
                <a:ea typeface="Times New Roman" panose="02020603050405020304" pitchFamily="18" charset="0"/>
              </a:rPr>
              <a:t>How can better data sharing across federal agencies, including data on existing apprenticeship programs, to promote stronger DEIA outcomes on workforce development initiatives and/or inform investment selection processes? How can we make more of this data accessible to the public?</a:t>
            </a:r>
            <a:endParaRPr lang="en-US" sz="2000" dirty="0">
              <a:effectLst/>
              <a:latin typeface="Calibri" panose="020F0502020204030204" pitchFamily="34" charset="0"/>
              <a:ea typeface="Calibri" panose="020F0502020204030204" pitchFamily="34" charset="0"/>
            </a:endParaRPr>
          </a:p>
          <a:p>
            <a:pPr>
              <a:lnSpc>
                <a:spcPct val="107000"/>
              </a:lnSpc>
              <a:spcBef>
                <a:spcPts val="0"/>
              </a:spcBef>
              <a:spcAft>
                <a:spcPts val="800"/>
              </a:spcAft>
            </a:pPr>
            <a:r>
              <a:rPr lang="en-US" sz="2000" dirty="0">
                <a:effectLst/>
                <a:latin typeface="Arial"/>
                <a:ea typeface="Arial" panose="020B0604020202020204" pitchFamily="34" charset="0"/>
                <a:cs typeface="Arial"/>
              </a:rPr>
              <a:t>Members or delegates are strongly encouraged to also join other subcommittees</a:t>
            </a:r>
            <a:r>
              <a:rPr lang="en-US" sz="2000" dirty="0">
                <a:latin typeface="Arial"/>
                <a:ea typeface="Arial" panose="020B0604020202020204" pitchFamily="34" charset="0"/>
                <a:cs typeface="Arial"/>
              </a:rPr>
              <a:t>.</a:t>
            </a:r>
            <a:endParaRPr lang="en-US" sz="2000" dirty="0">
              <a:effectLst/>
              <a:latin typeface="Calibri" panose="020F0502020204030204" pitchFamily="34" charset="0"/>
              <a:ea typeface="Calibri" panose="020F0502020204030204" pitchFamily="34" charset="0"/>
            </a:endParaRPr>
          </a:p>
          <a:p>
            <a:pPr algn="l" rtl="0" fontAlgn="base">
              <a:buFont typeface="+mj-lt"/>
              <a:buAutoNum type="arabicPeriod" startAt="2"/>
            </a:pPr>
            <a:endParaRPr lang="en-US" sz="1800" b="0" i="0" dirty="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A71EBD78-0A20-D7FD-1AFE-C9AD58638294}"/>
              </a:ext>
            </a:extLst>
          </p:cNvPr>
          <p:cNvSpPr>
            <a:spLocks noGrp="1"/>
          </p:cNvSpPr>
          <p:nvPr>
            <p:ph type="sldNum" sz="quarter" idx="12"/>
          </p:nvPr>
        </p:nvSpPr>
        <p:spPr/>
        <p:txBody>
          <a:bodyPr/>
          <a:lstStyle/>
          <a:p>
            <a:fld id="{9427801F-9CE3-415A-8DE2-4581E6892BA4}" type="slidenum">
              <a:rPr lang="en-US" smtClean="0"/>
              <a:t>33</a:t>
            </a:fld>
            <a:endParaRPr lang="en-US" dirty="0"/>
          </a:p>
        </p:txBody>
      </p:sp>
    </p:spTree>
    <p:extLst>
      <p:ext uri="{BB962C8B-B14F-4D97-AF65-F5344CB8AC3E}">
        <p14:creationId xmlns:p14="http://schemas.microsoft.com/office/powerpoint/2010/main" val="3058868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76F2-081F-8097-33BE-F451C924F9FD}"/>
              </a:ext>
            </a:extLst>
          </p:cNvPr>
          <p:cNvSpPr>
            <a:spLocks noGrp="1"/>
          </p:cNvSpPr>
          <p:nvPr>
            <p:ph type="title"/>
          </p:nvPr>
        </p:nvSpPr>
        <p:spPr/>
        <p:txBody>
          <a:bodyPr/>
          <a:lstStyle/>
          <a:p>
            <a:pPr algn="ctr"/>
            <a:r>
              <a:rPr lang="en-US" dirty="0"/>
              <a:t>Questions / Discussion</a:t>
            </a:r>
          </a:p>
        </p:txBody>
      </p:sp>
      <p:sp>
        <p:nvSpPr>
          <p:cNvPr id="3" name="Text Placeholder 2">
            <a:extLst>
              <a:ext uri="{FF2B5EF4-FFF2-40B4-BE49-F238E27FC236}">
                <a16:creationId xmlns:a16="http://schemas.microsoft.com/office/drawing/2014/main" id="{FF3CDDA5-6013-4699-7240-5DC258D401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0F09A6-D865-5BAC-3026-FE57A71624AC}"/>
              </a:ext>
            </a:extLst>
          </p:cNvPr>
          <p:cNvSpPr>
            <a:spLocks noGrp="1"/>
          </p:cNvSpPr>
          <p:nvPr>
            <p:ph type="sldNum" sz="quarter" idx="12"/>
          </p:nvPr>
        </p:nvSpPr>
        <p:spPr/>
        <p:txBody>
          <a:bodyPr/>
          <a:lstStyle/>
          <a:p>
            <a:fld id="{9427801F-9CE3-415A-8DE2-4581E6892BA4}" type="slidenum">
              <a:rPr lang="en-US" smtClean="0"/>
              <a:t>34</a:t>
            </a:fld>
            <a:endParaRPr lang="en-US" dirty="0"/>
          </a:p>
        </p:txBody>
      </p:sp>
    </p:spTree>
    <p:extLst>
      <p:ext uri="{BB962C8B-B14F-4D97-AF65-F5344CB8AC3E}">
        <p14:creationId xmlns:p14="http://schemas.microsoft.com/office/powerpoint/2010/main" val="967869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ACA Timeline | 2022 – 2023 Road Map</a:t>
            </a:r>
            <a:endParaRPr lang="en-US" dirty="0"/>
          </a:p>
        </p:txBody>
      </p:sp>
      <p:sp>
        <p:nvSpPr>
          <p:cNvPr id="93" name="Rectangle 92"/>
          <p:cNvSpPr/>
          <p:nvPr/>
        </p:nvSpPr>
        <p:spPr>
          <a:xfrm>
            <a:off x="181610" y="1745986"/>
            <a:ext cx="131318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September</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2022</a:t>
            </a:r>
          </a:p>
        </p:txBody>
      </p:sp>
      <p:sp>
        <p:nvSpPr>
          <p:cNvPr id="94" name="Rectangle 93"/>
          <p:cNvSpPr/>
          <p:nvPr/>
        </p:nvSpPr>
        <p:spPr>
          <a:xfrm>
            <a:off x="1966361" y="1745986"/>
            <a:ext cx="1206292" cy="646331"/>
          </a:xfrm>
          <a:prstGeom prst="rect">
            <a:avLst/>
          </a:prstGeom>
        </p:spPr>
        <p:txBody>
          <a:bodyPr wrap="none" lIns="91440" tIns="45720" rIns="91440" bIns="45720" anchor="t">
            <a:spAutoFit/>
          </a:bodyPr>
          <a:lstStyle/>
          <a:p>
            <a:pPr algn="ctr">
              <a:defRPr/>
            </a:pPr>
            <a:r>
              <a:rPr lang="en-US" dirty="0">
                <a:latin typeface="Arial" panose="020B0604020202020204"/>
              </a:rPr>
              <a:t>Oct.- Nov.</a:t>
            </a:r>
            <a:endParaRPr kumimoji="0" lang="en-US"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2022</a:t>
            </a:r>
          </a:p>
        </p:txBody>
      </p:sp>
      <p:sp>
        <p:nvSpPr>
          <p:cNvPr id="95" name="Rectangle 94"/>
          <p:cNvSpPr/>
          <p:nvPr/>
        </p:nvSpPr>
        <p:spPr>
          <a:xfrm>
            <a:off x="5291716" y="1745986"/>
            <a:ext cx="135233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Dec.- Jan.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2022/2023</a:t>
            </a:r>
          </a:p>
        </p:txBody>
      </p:sp>
      <p:sp>
        <p:nvSpPr>
          <p:cNvPr id="96" name="Rectangle 95"/>
          <p:cNvSpPr/>
          <p:nvPr/>
        </p:nvSpPr>
        <p:spPr>
          <a:xfrm>
            <a:off x="6901244" y="1745986"/>
            <a:ext cx="1428596" cy="646331"/>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a:rPr>
              <a:t>Feb - March</a:t>
            </a:r>
            <a:endParaRPr kumimoji="0" lang="en-US" sz="1800" b="0" i="0" u="none" strike="noStrike" kern="1200" cap="none" spc="0" normalizeH="0" baseline="0" noProof="0" dirty="0">
              <a:ln>
                <a:noFill/>
              </a:ln>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Arial" panose="020B0604020202020204"/>
                <a:ea typeface="+mn-ea"/>
                <a:cs typeface="+mn-cs"/>
              </a:rPr>
              <a:t>2023</a:t>
            </a:r>
            <a:r>
              <a:rPr lang="en-US" dirty="0">
                <a:latin typeface="Arial" panose="020B0604020202020204"/>
              </a:rPr>
              <a:t>*</a:t>
            </a:r>
            <a:endParaRPr lang="en-US" sz="1800" b="0" i="0" u="none" strike="noStrike" kern="1200" cap="none" spc="0" normalizeH="0" baseline="0" noProof="0" dirty="0">
              <a:ln>
                <a:noFill/>
              </a:ln>
              <a:effectLst/>
              <a:uLnTx/>
              <a:uFillTx/>
              <a:latin typeface="Arial" panose="020B0604020202020204"/>
              <a:cs typeface="Arial"/>
            </a:endParaRPr>
          </a:p>
        </p:txBody>
      </p:sp>
      <p:sp>
        <p:nvSpPr>
          <p:cNvPr id="97" name="Rectangle 96"/>
          <p:cNvSpPr/>
          <p:nvPr/>
        </p:nvSpPr>
        <p:spPr>
          <a:xfrm>
            <a:off x="8602432" y="1745986"/>
            <a:ext cx="147995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March - April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2023</a:t>
            </a:r>
          </a:p>
        </p:txBody>
      </p:sp>
      <p:grpSp>
        <p:nvGrpSpPr>
          <p:cNvPr id="3" name="Group 2">
            <a:extLst>
              <a:ext uri="{FF2B5EF4-FFF2-40B4-BE49-F238E27FC236}">
                <a16:creationId xmlns:a16="http://schemas.microsoft.com/office/drawing/2014/main" id="{828E9CF5-ED6E-5DF5-293E-4FCFDCA7F8AD}"/>
              </a:ext>
            </a:extLst>
          </p:cNvPr>
          <p:cNvGrpSpPr/>
          <p:nvPr/>
        </p:nvGrpSpPr>
        <p:grpSpPr>
          <a:xfrm>
            <a:off x="0" y="2546958"/>
            <a:ext cx="1841574" cy="869102"/>
            <a:chOff x="0" y="2546958"/>
            <a:chExt cx="1841574" cy="869102"/>
          </a:xfrm>
        </p:grpSpPr>
        <p:sp>
          <p:nvSpPr>
            <p:cNvPr id="55" name="Chevron 75">
              <a:extLst>
                <a:ext uri="{FF2B5EF4-FFF2-40B4-BE49-F238E27FC236}">
                  <a16:creationId xmlns:a16="http://schemas.microsoft.com/office/drawing/2014/main" id="{60C42BAA-5E99-FE65-F2B8-71CC4995D014}"/>
                </a:ext>
              </a:extLst>
            </p:cNvPr>
            <p:cNvSpPr/>
            <p:nvPr/>
          </p:nvSpPr>
          <p:spPr>
            <a:xfrm>
              <a:off x="0" y="2546958"/>
              <a:ext cx="1841574" cy="869102"/>
            </a:xfrm>
            <a:prstGeom prst="chevron">
              <a:avLst>
                <a:gd name="adj" fmla="val 49197"/>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7" name="Oval 56">
              <a:extLst>
                <a:ext uri="{FF2B5EF4-FFF2-40B4-BE49-F238E27FC236}">
                  <a16:creationId xmlns:a16="http://schemas.microsoft.com/office/drawing/2014/main" id="{58890D73-6F6B-2983-1E8B-85CD586B9BD1}"/>
                </a:ext>
              </a:extLst>
            </p:cNvPr>
            <p:cNvSpPr/>
            <p:nvPr/>
          </p:nvSpPr>
          <p:spPr>
            <a:xfrm>
              <a:off x="838200" y="2870792"/>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16CC4C8F-0BB4-B416-36AF-DC13D9E90499}"/>
              </a:ext>
            </a:extLst>
          </p:cNvPr>
          <p:cNvGrpSpPr/>
          <p:nvPr/>
        </p:nvGrpSpPr>
        <p:grpSpPr>
          <a:xfrm>
            <a:off x="1725071" y="2546958"/>
            <a:ext cx="1841574" cy="869102"/>
            <a:chOff x="1725071" y="2546958"/>
            <a:chExt cx="1841574" cy="869102"/>
          </a:xfrm>
        </p:grpSpPr>
        <p:sp>
          <p:nvSpPr>
            <p:cNvPr id="56" name="Chevron 80">
              <a:extLst>
                <a:ext uri="{FF2B5EF4-FFF2-40B4-BE49-F238E27FC236}">
                  <a16:creationId xmlns:a16="http://schemas.microsoft.com/office/drawing/2014/main" id="{993DB620-7D3C-B995-C946-2A165815BD99}"/>
                </a:ext>
              </a:extLst>
            </p:cNvPr>
            <p:cNvSpPr/>
            <p:nvPr/>
          </p:nvSpPr>
          <p:spPr>
            <a:xfrm>
              <a:off x="1725071" y="2546958"/>
              <a:ext cx="1841574" cy="869102"/>
            </a:xfrm>
            <a:prstGeom prst="chevron">
              <a:avLst>
                <a:gd name="adj" fmla="val 49197"/>
              </a:avLst>
            </a:prstGeom>
            <a:solidFill>
              <a:schemeClr val="bg1">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8" name="Oval 57">
              <a:extLst>
                <a:ext uri="{FF2B5EF4-FFF2-40B4-BE49-F238E27FC236}">
                  <a16:creationId xmlns:a16="http://schemas.microsoft.com/office/drawing/2014/main" id="{468D45A8-0516-B5D4-7B5B-A2128A7DCAB9}"/>
                </a:ext>
              </a:extLst>
            </p:cNvPr>
            <p:cNvSpPr/>
            <p:nvPr/>
          </p:nvSpPr>
          <p:spPr>
            <a:xfrm>
              <a:off x="2569507" y="2856239"/>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2" name="Group 11">
            <a:extLst>
              <a:ext uri="{FF2B5EF4-FFF2-40B4-BE49-F238E27FC236}">
                <a16:creationId xmlns:a16="http://schemas.microsoft.com/office/drawing/2014/main" id="{225D1ACE-17F4-71DF-A153-B4D604EF7969}"/>
              </a:ext>
            </a:extLst>
          </p:cNvPr>
          <p:cNvGrpSpPr/>
          <p:nvPr/>
        </p:nvGrpSpPr>
        <p:grpSpPr>
          <a:xfrm>
            <a:off x="3450142" y="2546958"/>
            <a:ext cx="1841574" cy="869102"/>
            <a:chOff x="3450142" y="2546958"/>
            <a:chExt cx="1841574" cy="869102"/>
          </a:xfrm>
        </p:grpSpPr>
        <p:sp>
          <p:nvSpPr>
            <p:cNvPr id="59" name="Chevron 75">
              <a:extLst>
                <a:ext uri="{FF2B5EF4-FFF2-40B4-BE49-F238E27FC236}">
                  <a16:creationId xmlns:a16="http://schemas.microsoft.com/office/drawing/2014/main" id="{CB6C6DFC-7E5F-7E2A-79D6-DD05686D6A7F}"/>
                </a:ext>
              </a:extLst>
            </p:cNvPr>
            <p:cNvSpPr/>
            <p:nvPr/>
          </p:nvSpPr>
          <p:spPr>
            <a:xfrm>
              <a:off x="3450142" y="2546958"/>
              <a:ext cx="1841574" cy="869102"/>
            </a:xfrm>
            <a:prstGeom prst="chevron">
              <a:avLst>
                <a:gd name="adj" fmla="val 49197"/>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1" name="Oval 60">
              <a:extLst>
                <a:ext uri="{FF2B5EF4-FFF2-40B4-BE49-F238E27FC236}">
                  <a16:creationId xmlns:a16="http://schemas.microsoft.com/office/drawing/2014/main" id="{B2D4F825-7248-A7AE-57E4-C0E2A7982158}"/>
                </a:ext>
              </a:extLst>
            </p:cNvPr>
            <p:cNvSpPr/>
            <p:nvPr/>
          </p:nvSpPr>
          <p:spPr>
            <a:xfrm>
              <a:off x="4288342" y="2870792"/>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3" name="Group 12">
            <a:extLst>
              <a:ext uri="{FF2B5EF4-FFF2-40B4-BE49-F238E27FC236}">
                <a16:creationId xmlns:a16="http://schemas.microsoft.com/office/drawing/2014/main" id="{7EBA92BD-9645-A989-3A8D-D6B2050C700F}"/>
              </a:ext>
            </a:extLst>
          </p:cNvPr>
          <p:cNvGrpSpPr/>
          <p:nvPr/>
        </p:nvGrpSpPr>
        <p:grpSpPr>
          <a:xfrm>
            <a:off x="5175213" y="2546958"/>
            <a:ext cx="1841574" cy="869102"/>
            <a:chOff x="5175213" y="2546958"/>
            <a:chExt cx="1841574" cy="869102"/>
          </a:xfrm>
        </p:grpSpPr>
        <p:sp>
          <p:nvSpPr>
            <p:cNvPr id="60" name="Chevron 80">
              <a:extLst>
                <a:ext uri="{FF2B5EF4-FFF2-40B4-BE49-F238E27FC236}">
                  <a16:creationId xmlns:a16="http://schemas.microsoft.com/office/drawing/2014/main" id="{8E18A64F-48DA-2D4B-1C94-1A8C9E2C08E5}"/>
                </a:ext>
              </a:extLst>
            </p:cNvPr>
            <p:cNvSpPr/>
            <p:nvPr/>
          </p:nvSpPr>
          <p:spPr>
            <a:xfrm>
              <a:off x="5175213" y="2546958"/>
              <a:ext cx="1841574" cy="869102"/>
            </a:xfrm>
            <a:prstGeom prst="chevron">
              <a:avLst>
                <a:gd name="adj" fmla="val 49197"/>
              </a:avLst>
            </a:prstGeom>
            <a:solidFill>
              <a:schemeClr val="bg1">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2" name="Oval 61">
              <a:extLst>
                <a:ext uri="{FF2B5EF4-FFF2-40B4-BE49-F238E27FC236}">
                  <a16:creationId xmlns:a16="http://schemas.microsoft.com/office/drawing/2014/main" id="{1137C9E7-128D-3243-A587-6C4513D8AA1A}"/>
                </a:ext>
              </a:extLst>
            </p:cNvPr>
            <p:cNvSpPr/>
            <p:nvPr/>
          </p:nvSpPr>
          <p:spPr>
            <a:xfrm>
              <a:off x="6019649" y="2856239"/>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F2F81782-B06B-E792-B113-F6F8DA42AEC6}"/>
              </a:ext>
            </a:extLst>
          </p:cNvPr>
          <p:cNvGrpSpPr/>
          <p:nvPr/>
        </p:nvGrpSpPr>
        <p:grpSpPr>
          <a:xfrm>
            <a:off x="6900284" y="2546958"/>
            <a:ext cx="1841574" cy="869102"/>
            <a:chOff x="6817082" y="2546958"/>
            <a:chExt cx="1841574" cy="869102"/>
          </a:xfrm>
        </p:grpSpPr>
        <p:sp>
          <p:nvSpPr>
            <p:cNvPr id="63" name="Chevron 75">
              <a:extLst>
                <a:ext uri="{FF2B5EF4-FFF2-40B4-BE49-F238E27FC236}">
                  <a16:creationId xmlns:a16="http://schemas.microsoft.com/office/drawing/2014/main" id="{34DC4576-92FE-A706-053D-1440E00BC2D3}"/>
                </a:ext>
              </a:extLst>
            </p:cNvPr>
            <p:cNvSpPr/>
            <p:nvPr/>
          </p:nvSpPr>
          <p:spPr>
            <a:xfrm>
              <a:off x="6817082" y="2546958"/>
              <a:ext cx="1841574" cy="869102"/>
            </a:xfrm>
            <a:prstGeom prst="chevron">
              <a:avLst>
                <a:gd name="adj" fmla="val 49197"/>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5" name="Oval 64">
              <a:extLst>
                <a:ext uri="{FF2B5EF4-FFF2-40B4-BE49-F238E27FC236}">
                  <a16:creationId xmlns:a16="http://schemas.microsoft.com/office/drawing/2014/main" id="{414D6FEF-C8C4-447F-0C1C-3C61F554C0DD}"/>
                </a:ext>
              </a:extLst>
            </p:cNvPr>
            <p:cNvSpPr/>
            <p:nvPr/>
          </p:nvSpPr>
          <p:spPr>
            <a:xfrm>
              <a:off x="7655282" y="2870792"/>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DE554DB9-BEC5-FD3B-2D83-E795B8EE3987}"/>
              </a:ext>
            </a:extLst>
          </p:cNvPr>
          <p:cNvGrpSpPr/>
          <p:nvPr/>
        </p:nvGrpSpPr>
        <p:grpSpPr>
          <a:xfrm>
            <a:off x="8625355" y="2546958"/>
            <a:ext cx="1841574" cy="869102"/>
            <a:chOff x="8542153" y="2546958"/>
            <a:chExt cx="1841574" cy="869102"/>
          </a:xfrm>
        </p:grpSpPr>
        <p:sp>
          <p:nvSpPr>
            <p:cNvPr id="64" name="Chevron 80">
              <a:extLst>
                <a:ext uri="{FF2B5EF4-FFF2-40B4-BE49-F238E27FC236}">
                  <a16:creationId xmlns:a16="http://schemas.microsoft.com/office/drawing/2014/main" id="{91F38417-2D58-A0A3-7770-422BB6A716E2}"/>
                </a:ext>
              </a:extLst>
            </p:cNvPr>
            <p:cNvSpPr/>
            <p:nvPr/>
          </p:nvSpPr>
          <p:spPr>
            <a:xfrm>
              <a:off x="8542153" y="2546958"/>
              <a:ext cx="1841574" cy="869102"/>
            </a:xfrm>
            <a:prstGeom prst="chevron">
              <a:avLst>
                <a:gd name="adj" fmla="val 49197"/>
              </a:avLst>
            </a:prstGeom>
            <a:solidFill>
              <a:schemeClr val="bg1">
                <a:lumMod val="75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6" name="Oval 65">
              <a:extLst>
                <a:ext uri="{FF2B5EF4-FFF2-40B4-BE49-F238E27FC236}">
                  <a16:creationId xmlns:a16="http://schemas.microsoft.com/office/drawing/2014/main" id="{FCDCC604-83DD-E052-B5F6-4F159DFEB1BC}"/>
                </a:ext>
              </a:extLst>
            </p:cNvPr>
            <p:cNvSpPr/>
            <p:nvPr/>
          </p:nvSpPr>
          <p:spPr>
            <a:xfrm>
              <a:off x="9386589" y="2856239"/>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195BE234-7E43-F483-62C9-2380E825534C}"/>
              </a:ext>
            </a:extLst>
          </p:cNvPr>
          <p:cNvGrpSpPr/>
          <p:nvPr/>
        </p:nvGrpSpPr>
        <p:grpSpPr>
          <a:xfrm>
            <a:off x="10350426" y="2546958"/>
            <a:ext cx="1841574" cy="869102"/>
            <a:chOff x="10190873" y="2546958"/>
            <a:chExt cx="1841574" cy="869102"/>
          </a:xfrm>
        </p:grpSpPr>
        <p:sp>
          <p:nvSpPr>
            <p:cNvPr id="67" name="Chevron 75">
              <a:extLst>
                <a:ext uri="{FF2B5EF4-FFF2-40B4-BE49-F238E27FC236}">
                  <a16:creationId xmlns:a16="http://schemas.microsoft.com/office/drawing/2014/main" id="{E771A852-2F98-098C-D0FC-F21295A87865}"/>
                </a:ext>
              </a:extLst>
            </p:cNvPr>
            <p:cNvSpPr/>
            <p:nvPr/>
          </p:nvSpPr>
          <p:spPr>
            <a:xfrm>
              <a:off x="10190873" y="2546958"/>
              <a:ext cx="1841574" cy="869102"/>
            </a:xfrm>
            <a:prstGeom prst="chevron">
              <a:avLst>
                <a:gd name="adj" fmla="val 49197"/>
              </a:avLst>
            </a:prstGeom>
            <a:solidFill>
              <a:schemeClr val="accent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8" name="Oval 67">
              <a:extLst>
                <a:ext uri="{FF2B5EF4-FFF2-40B4-BE49-F238E27FC236}">
                  <a16:creationId xmlns:a16="http://schemas.microsoft.com/office/drawing/2014/main" id="{51E6D496-A498-7E9C-8998-B239A89E35B3}"/>
                </a:ext>
              </a:extLst>
            </p:cNvPr>
            <p:cNvSpPr/>
            <p:nvPr/>
          </p:nvSpPr>
          <p:spPr>
            <a:xfrm>
              <a:off x="11029073" y="2870792"/>
              <a:ext cx="221432" cy="2214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78" name="Rectangle 77">
            <a:extLst>
              <a:ext uri="{FF2B5EF4-FFF2-40B4-BE49-F238E27FC236}">
                <a16:creationId xmlns:a16="http://schemas.microsoft.com/office/drawing/2014/main" id="{20503211-8C6E-FE0E-9DC5-1D27CEF8ED90}"/>
              </a:ext>
            </a:extLst>
          </p:cNvPr>
          <p:cNvSpPr/>
          <p:nvPr/>
        </p:nvSpPr>
        <p:spPr>
          <a:xfrm>
            <a:off x="3705812" y="1734625"/>
            <a:ext cx="124906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a:rPr>
              <a:t>December</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2022*</a:t>
            </a:r>
          </a:p>
        </p:txBody>
      </p:sp>
      <p:sp>
        <p:nvSpPr>
          <p:cNvPr id="79" name="Rectangle 78">
            <a:extLst>
              <a:ext uri="{FF2B5EF4-FFF2-40B4-BE49-F238E27FC236}">
                <a16:creationId xmlns:a16="http://schemas.microsoft.com/office/drawing/2014/main" id="{2AF5E4B9-3626-27E2-511E-6C312C071B39}"/>
              </a:ext>
            </a:extLst>
          </p:cNvPr>
          <p:cNvSpPr/>
          <p:nvPr/>
        </p:nvSpPr>
        <p:spPr>
          <a:xfrm>
            <a:off x="10873569" y="1745986"/>
            <a:ext cx="69762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2023</a:t>
            </a:r>
          </a:p>
        </p:txBody>
      </p:sp>
      <p:grpSp>
        <p:nvGrpSpPr>
          <p:cNvPr id="26" name="Group 25">
            <a:extLst>
              <a:ext uri="{FF2B5EF4-FFF2-40B4-BE49-F238E27FC236}">
                <a16:creationId xmlns:a16="http://schemas.microsoft.com/office/drawing/2014/main" id="{BCCD825F-64D5-B1B6-B39F-D7FBB55D9CB1}"/>
              </a:ext>
            </a:extLst>
          </p:cNvPr>
          <p:cNvGrpSpPr/>
          <p:nvPr/>
        </p:nvGrpSpPr>
        <p:grpSpPr>
          <a:xfrm>
            <a:off x="2273974" y="3381081"/>
            <a:ext cx="757261" cy="1126624"/>
            <a:chOff x="2273974" y="3386954"/>
            <a:chExt cx="757261" cy="1126624"/>
          </a:xfrm>
        </p:grpSpPr>
        <p:cxnSp>
          <p:nvCxnSpPr>
            <p:cNvPr id="109" name="Straight Connector 108">
              <a:extLst>
                <a:ext uri="{FF2B5EF4-FFF2-40B4-BE49-F238E27FC236}">
                  <a16:creationId xmlns:a16="http://schemas.microsoft.com/office/drawing/2014/main" id="{0B8351F6-BE0F-FE54-456D-5433B5F1E71F}"/>
                </a:ext>
              </a:extLst>
            </p:cNvPr>
            <p:cNvCxnSpPr/>
            <p:nvPr/>
          </p:nvCxnSpPr>
          <p:spPr>
            <a:xfrm flipH="1" flipV="1">
              <a:off x="2656339" y="3386954"/>
              <a:ext cx="0" cy="38100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F3C66C51-0850-38A7-A91F-5D3868C3B0DB}"/>
                </a:ext>
              </a:extLst>
            </p:cNvPr>
            <p:cNvGrpSpPr/>
            <p:nvPr/>
          </p:nvGrpSpPr>
          <p:grpSpPr>
            <a:xfrm>
              <a:off x="2273974" y="3757414"/>
              <a:ext cx="757261" cy="756164"/>
              <a:chOff x="2273974" y="3757414"/>
              <a:chExt cx="757261" cy="756164"/>
            </a:xfrm>
          </p:grpSpPr>
          <p:sp>
            <p:nvSpPr>
              <p:cNvPr id="98" name="Oval 97">
                <a:extLst>
                  <a:ext uri="{FF2B5EF4-FFF2-40B4-BE49-F238E27FC236}">
                    <a16:creationId xmlns:a16="http://schemas.microsoft.com/office/drawing/2014/main" id="{E5DC6C0A-D6B3-E33C-C34A-228D2D2C3B59}"/>
                  </a:ext>
                </a:extLst>
              </p:cNvPr>
              <p:cNvSpPr/>
              <p:nvPr/>
            </p:nvSpPr>
            <p:spPr>
              <a:xfrm>
                <a:off x="2273974" y="3759328"/>
                <a:ext cx="754250" cy="75425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8" name="Graphic 17" descr="Social network with solid fill">
                <a:extLst>
                  <a:ext uri="{FF2B5EF4-FFF2-40B4-BE49-F238E27FC236}">
                    <a16:creationId xmlns:a16="http://schemas.microsoft.com/office/drawing/2014/main" id="{E868119E-6BAC-6C0F-D379-69FD16D709D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01905" y="3757414"/>
                <a:ext cx="729330" cy="729330"/>
              </a:xfrm>
              <a:prstGeom prst="rect">
                <a:avLst/>
              </a:prstGeom>
            </p:spPr>
          </p:pic>
        </p:grpSp>
      </p:grpSp>
      <p:grpSp>
        <p:nvGrpSpPr>
          <p:cNvPr id="21" name="Group 20">
            <a:extLst>
              <a:ext uri="{FF2B5EF4-FFF2-40B4-BE49-F238E27FC236}">
                <a16:creationId xmlns:a16="http://schemas.microsoft.com/office/drawing/2014/main" id="{B95ABBD1-BEBB-A675-5523-96EAD93F9119}"/>
              </a:ext>
            </a:extLst>
          </p:cNvPr>
          <p:cNvGrpSpPr/>
          <p:nvPr/>
        </p:nvGrpSpPr>
        <p:grpSpPr>
          <a:xfrm>
            <a:off x="543662" y="3381081"/>
            <a:ext cx="754250" cy="1126624"/>
            <a:chOff x="543662" y="3416060"/>
            <a:chExt cx="754250" cy="1126624"/>
          </a:xfrm>
        </p:grpSpPr>
        <p:sp>
          <p:nvSpPr>
            <p:cNvPr id="85" name="Oval 84">
              <a:extLst>
                <a:ext uri="{FF2B5EF4-FFF2-40B4-BE49-F238E27FC236}">
                  <a16:creationId xmlns:a16="http://schemas.microsoft.com/office/drawing/2014/main" id="{AC8D9078-C320-1CD9-3485-39AB9A6FA958}"/>
                </a:ext>
              </a:extLst>
            </p:cNvPr>
            <p:cNvSpPr/>
            <p:nvPr/>
          </p:nvSpPr>
          <p:spPr>
            <a:xfrm>
              <a:off x="543662" y="3788434"/>
              <a:ext cx="754250" cy="7542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86" name="Straight Connector 85">
              <a:extLst>
                <a:ext uri="{FF2B5EF4-FFF2-40B4-BE49-F238E27FC236}">
                  <a16:creationId xmlns:a16="http://schemas.microsoft.com/office/drawing/2014/main" id="{807080B2-FAB8-2EF3-1685-3B699672AB89}"/>
                </a:ext>
              </a:extLst>
            </p:cNvPr>
            <p:cNvCxnSpPr/>
            <p:nvPr/>
          </p:nvCxnSpPr>
          <p:spPr>
            <a:xfrm flipH="1" flipV="1">
              <a:off x="926027" y="3416060"/>
              <a:ext cx="0" cy="38100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20" name="Graphic 19" descr="Online meeting with solid fill">
              <a:extLst>
                <a:ext uri="{FF2B5EF4-FFF2-40B4-BE49-F238E27FC236}">
                  <a16:creationId xmlns:a16="http://schemas.microsoft.com/office/drawing/2014/main" id="{BA742F65-490E-A4DD-FF17-85677B4EB19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0401" y="3864323"/>
              <a:ext cx="602472" cy="602472"/>
            </a:xfrm>
            <a:prstGeom prst="rect">
              <a:avLst/>
            </a:prstGeom>
          </p:spPr>
        </p:pic>
      </p:grpSp>
      <p:grpSp>
        <p:nvGrpSpPr>
          <p:cNvPr id="24" name="Group 23">
            <a:extLst>
              <a:ext uri="{FF2B5EF4-FFF2-40B4-BE49-F238E27FC236}">
                <a16:creationId xmlns:a16="http://schemas.microsoft.com/office/drawing/2014/main" id="{E0824CA4-D0ED-909D-1E87-2E28EA8BE37C}"/>
              </a:ext>
            </a:extLst>
          </p:cNvPr>
          <p:cNvGrpSpPr/>
          <p:nvPr/>
        </p:nvGrpSpPr>
        <p:grpSpPr>
          <a:xfrm>
            <a:off x="4013580" y="3381081"/>
            <a:ext cx="754250" cy="1126624"/>
            <a:chOff x="4013580" y="3408204"/>
            <a:chExt cx="754250" cy="1126624"/>
          </a:xfrm>
        </p:grpSpPr>
        <p:sp>
          <p:nvSpPr>
            <p:cNvPr id="117" name="Oval 116">
              <a:extLst>
                <a:ext uri="{FF2B5EF4-FFF2-40B4-BE49-F238E27FC236}">
                  <a16:creationId xmlns:a16="http://schemas.microsoft.com/office/drawing/2014/main" id="{C26F60AA-74E6-F6F2-C48B-8D97E3D98408}"/>
                </a:ext>
              </a:extLst>
            </p:cNvPr>
            <p:cNvSpPr/>
            <p:nvPr/>
          </p:nvSpPr>
          <p:spPr>
            <a:xfrm>
              <a:off x="4013580" y="3780578"/>
              <a:ext cx="754250" cy="7542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8" name="Straight Connector 117">
              <a:extLst>
                <a:ext uri="{FF2B5EF4-FFF2-40B4-BE49-F238E27FC236}">
                  <a16:creationId xmlns:a16="http://schemas.microsoft.com/office/drawing/2014/main" id="{1E61A107-4CB6-34DE-441A-38C30CE4961E}"/>
                </a:ext>
              </a:extLst>
            </p:cNvPr>
            <p:cNvCxnSpPr/>
            <p:nvPr/>
          </p:nvCxnSpPr>
          <p:spPr>
            <a:xfrm flipH="1" flipV="1">
              <a:off x="4395945" y="3408204"/>
              <a:ext cx="0" cy="38100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23" name="Graphic 22" descr="Meeting with solid fill">
              <a:extLst>
                <a:ext uri="{FF2B5EF4-FFF2-40B4-BE49-F238E27FC236}">
                  <a16:creationId xmlns:a16="http://schemas.microsoft.com/office/drawing/2014/main" id="{595857C9-E696-9C96-4BCB-6810D8BA601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75002" y="3820750"/>
              <a:ext cx="631405" cy="631405"/>
            </a:xfrm>
            <a:prstGeom prst="rect">
              <a:avLst/>
            </a:prstGeom>
          </p:spPr>
        </p:pic>
      </p:grpSp>
      <p:grpSp>
        <p:nvGrpSpPr>
          <p:cNvPr id="120" name="Group 119">
            <a:extLst>
              <a:ext uri="{FF2B5EF4-FFF2-40B4-BE49-F238E27FC236}">
                <a16:creationId xmlns:a16="http://schemas.microsoft.com/office/drawing/2014/main" id="{C067066E-AB8F-9932-905D-6CB78C190EA2}"/>
              </a:ext>
            </a:extLst>
          </p:cNvPr>
          <p:cNvGrpSpPr/>
          <p:nvPr/>
        </p:nvGrpSpPr>
        <p:grpSpPr>
          <a:xfrm>
            <a:off x="7467076" y="3381081"/>
            <a:ext cx="754250" cy="1126624"/>
            <a:chOff x="4013580" y="3408204"/>
            <a:chExt cx="754250" cy="1126624"/>
          </a:xfrm>
        </p:grpSpPr>
        <p:sp>
          <p:nvSpPr>
            <p:cNvPr id="121" name="Oval 120">
              <a:extLst>
                <a:ext uri="{FF2B5EF4-FFF2-40B4-BE49-F238E27FC236}">
                  <a16:creationId xmlns:a16="http://schemas.microsoft.com/office/drawing/2014/main" id="{B9E65C2B-1AAC-1B3F-4D31-F444EB402C63}"/>
                </a:ext>
              </a:extLst>
            </p:cNvPr>
            <p:cNvSpPr/>
            <p:nvPr/>
          </p:nvSpPr>
          <p:spPr>
            <a:xfrm>
              <a:off x="4013580" y="3780578"/>
              <a:ext cx="754250" cy="7542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22" name="Straight Connector 121">
              <a:extLst>
                <a:ext uri="{FF2B5EF4-FFF2-40B4-BE49-F238E27FC236}">
                  <a16:creationId xmlns:a16="http://schemas.microsoft.com/office/drawing/2014/main" id="{0B7606C2-DB5D-35E4-3838-EB9518CBA37C}"/>
                </a:ext>
              </a:extLst>
            </p:cNvPr>
            <p:cNvCxnSpPr/>
            <p:nvPr/>
          </p:nvCxnSpPr>
          <p:spPr>
            <a:xfrm flipH="1" flipV="1">
              <a:off x="4395945" y="3408204"/>
              <a:ext cx="0" cy="38100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123" name="Graphic 122" descr="Meeting with solid fill">
              <a:extLst>
                <a:ext uri="{FF2B5EF4-FFF2-40B4-BE49-F238E27FC236}">
                  <a16:creationId xmlns:a16="http://schemas.microsoft.com/office/drawing/2014/main" id="{015F1F88-784B-84C6-A858-2AAC1545DED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75002" y="3820750"/>
              <a:ext cx="631405" cy="631405"/>
            </a:xfrm>
            <a:prstGeom prst="rect">
              <a:avLst/>
            </a:prstGeom>
          </p:spPr>
        </p:pic>
      </p:grpSp>
      <p:grpSp>
        <p:nvGrpSpPr>
          <p:cNvPr id="124" name="Group 123">
            <a:extLst>
              <a:ext uri="{FF2B5EF4-FFF2-40B4-BE49-F238E27FC236}">
                <a16:creationId xmlns:a16="http://schemas.microsoft.com/office/drawing/2014/main" id="{AFFD13B1-C3F3-4A02-94BE-5BEE76771FD4}"/>
              </a:ext>
            </a:extLst>
          </p:cNvPr>
          <p:cNvGrpSpPr/>
          <p:nvPr/>
        </p:nvGrpSpPr>
        <p:grpSpPr>
          <a:xfrm>
            <a:off x="10929776" y="3381081"/>
            <a:ext cx="754250" cy="1126624"/>
            <a:chOff x="4013580" y="3408204"/>
            <a:chExt cx="754250" cy="1126624"/>
          </a:xfrm>
        </p:grpSpPr>
        <p:sp>
          <p:nvSpPr>
            <p:cNvPr id="125" name="Oval 124">
              <a:extLst>
                <a:ext uri="{FF2B5EF4-FFF2-40B4-BE49-F238E27FC236}">
                  <a16:creationId xmlns:a16="http://schemas.microsoft.com/office/drawing/2014/main" id="{90820C50-6AD4-AB45-C1D9-C6B6AD4F1FEC}"/>
                </a:ext>
              </a:extLst>
            </p:cNvPr>
            <p:cNvSpPr/>
            <p:nvPr/>
          </p:nvSpPr>
          <p:spPr>
            <a:xfrm>
              <a:off x="4013580" y="3780578"/>
              <a:ext cx="754250" cy="75425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26" name="Straight Connector 125">
              <a:extLst>
                <a:ext uri="{FF2B5EF4-FFF2-40B4-BE49-F238E27FC236}">
                  <a16:creationId xmlns:a16="http://schemas.microsoft.com/office/drawing/2014/main" id="{1438871D-9B03-5F66-B490-CD423FFFF0BA}"/>
                </a:ext>
              </a:extLst>
            </p:cNvPr>
            <p:cNvCxnSpPr/>
            <p:nvPr/>
          </p:nvCxnSpPr>
          <p:spPr>
            <a:xfrm flipH="1" flipV="1">
              <a:off x="4395945" y="3408204"/>
              <a:ext cx="0" cy="381000"/>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pic>
          <p:nvPicPr>
            <p:cNvPr id="127" name="Graphic 126" descr="Meeting with solid fill">
              <a:extLst>
                <a:ext uri="{FF2B5EF4-FFF2-40B4-BE49-F238E27FC236}">
                  <a16:creationId xmlns:a16="http://schemas.microsoft.com/office/drawing/2014/main" id="{BC0BE554-82B0-5B2C-46E5-577E3C547DF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75002" y="3820750"/>
              <a:ext cx="631405" cy="631405"/>
            </a:xfrm>
            <a:prstGeom prst="rect">
              <a:avLst/>
            </a:prstGeom>
          </p:spPr>
        </p:pic>
      </p:grpSp>
      <p:grpSp>
        <p:nvGrpSpPr>
          <p:cNvPr id="131" name="Group 130">
            <a:extLst>
              <a:ext uri="{FF2B5EF4-FFF2-40B4-BE49-F238E27FC236}">
                <a16:creationId xmlns:a16="http://schemas.microsoft.com/office/drawing/2014/main" id="{DB0D7326-5589-F764-DFE1-CCE2E0CBCA73}"/>
              </a:ext>
            </a:extLst>
          </p:cNvPr>
          <p:cNvGrpSpPr/>
          <p:nvPr/>
        </p:nvGrpSpPr>
        <p:grpSpPr>
          <a:xfrm>
            <a:off x="5735882" y="3381081"/>
            <a:ext cx="757261" cy="1126624"/>
            <a:chOff x="2273974" y="3386954"/>
            <a:chExt cx="757261" cy="1126624"/>
          </a:xfrm>
        </p:grpSpPr>
        <p:cxnSp>
          <p:nvCxnSpPr>
            <p:cNvPr id="132" name="Straight Connector 131">
              <a:extLst>
                <a:ext uri="{FF2B5EF4-FFF2-40B4-BE49-F238E27FC236}">
                  <a16:creationId xmlns:a16="http://schemas.microsoft.com/office/drawing/2014/main" id="{1CF48B24-DF46-6424-C493-FA633FDCDF49}"/>
                </a:ext>
              </a:extLst>
            </p:cNvPr>
            <p:cNvCxnSpPr/>
            <p:nvPr/>
          </p:nvCxnSpPr>
          <p:spPr>
            <a:xfrm flipH="1" flipV="1">
              <a:off x="2656339" y="3386954"/>
              <a:ext cx="0" cy="38100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33" name="Group 132">
              <a:extLst>
                <a:ext uri="{FF2B5EF4-FFF2-40B4-BE49-F238E27FC236}">
                  <a16:creationId xmlns:a16="http://schemas.microsoft.com/office/drawing/2014/main" id="{57830746-A363-803B-6EE2-5FB3BD92C514}"/>
                </a:ext>
              </a:extLst>
            </p:cNvPr>
            <p:cNvGrpSpPr/>
            <p:nvPr/>
          </p:nvGrpSpPr>
          <p:grpSpPr>
            <a:xfrm>
              <a:off x="2273974" y="3757414"/>
              <a:ext cx="757261" cy="756164"/>
              <a:chOff x="2273974" y="3757414"/>
              <a:chExt cx="757261" cy="756164"/>
            </a:xfrm>
          </p:grpSpPr>
          <p:sp>
            <p:nvSpPr>
              <p:cNvPr id="134" name="Oval 133">
                <a:extLst>
                  <a:ext uri="{FF2B5EF4-FFF2-40B4-BE49-F238E27FC236}">
                    <a16:creationId xmlns:a16="http://schemas.microsoft.com/office/drawing/2014/main" id="{4706E2F5-A350-0D8F-9CCA-7C18FE448754}"/>
                  </a:ext>
                </a:extLst>
              </p:cNvPr>
              <p:cNvSpPr/>
              <p:nvPr/>
            </p:nvSpPr>
            <p:spPr>
              <a:xfrm>
                <a:off x="2273974" y="3759328"/>
                <a:ext cx="754250" cy="75425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35" name="Graphic 134" descr="Social network with solid fill">
                <a:extLst>
                  <a:ext uri="{FF2B5EF4-FFF2-40B4-BE49-F238E27FC236}">
                    <a16:creationId xmlns:a16="http://schemas.microsoft.com/office/drawing/2014/main" id="{D0470F92-ADBA-56CA-B450-0FE7A3F9CA8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01905" y="3757414"/>
                <a:ext cx="729330" cy="729330"/>
              </a:xfrm>
              <a:prstGeom prst="rect">
                <a:avLst/>
              </a:prstGeom>
            </p:spPr>
          </p:pic>
        </p:grpSp>
      </p:grpSp>
      <p:grpSp>
        <p:nvGrpSpPr>
          <p:cNvPr id="140" name="Group 139">
            <a:extLst>
              <a:ext uri="{FF2B5EF4-FFF2-40B4-BE49-F238E27FC236}">
                <a16:creationId xmlns:a16="http://schemas.microsoft.com/office/drawing/2014/main" id="{C1FDE028-6E4D-0019-6E5D-8B83D2B08D40}"/>
              </a:ext>
            </a:extLst>
          </p:cNvPr>
          <p:cNvGrpSpPr/>
          <p:nvPr/>
        </p:nvGrpSpPr>
        <p:grpSpPr>
          <a:xfrm>
            <a:off x="9205734" y="3381081"/>
            <a:ext cx="757261" cy="1126624"/>
            <a:chOff x="2273974" y="3386954"/>
            <a:chExt cx="757261" cy="1126624"/>
          </a:xfrm>
        </p:grpSpPr>
        <p:cxnSp>
          <p:nvCxnSpPr>
            <p:cNvPr id="141" name="Straight Connector 140">
              <a:extLst>
                <a:ext uri="{FF2B5EF4-FFF2-40B4-BE49-F238E27FC236}">
                  <a16:creationId xmlns:a16="http://schemas.microsoft.com/office/drawing/2014/main" id="{1A4EBF4B-C36E-2A7F-2B77-56DA2EFA7F9F}"/>
                </a:ext>
              </a:extLst>
            </p:cNvPr>
            <p:cNvCxnSpPr/>
            <p:nvPr/>
          </p:nvCxnSpPr>
          <p:spPr>
            <a:xfrm flipH="1" flipV="1">
              <a:off x="2656339" y="3386954"/>
              <a:ext cx="0" cy="381000"/>
            </a:xfrm>
            <a:prstGeom prst="line">
              <a:avLst/>
            </a:prstGeom>
            <a:ln w="190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3" name="Group 142">
              <a:extLst>
                <a:ext uri="{FF2B5EF4-FFF2-40B4-BE49-F238E27FC236}">
                  <a16:creationId xmlns:a16="http://schemas.microsoft.com/office/drawing/2014/main" id="{E83B204B-64F9-CB16-B7C7-302C5EA3C0E1}"/>
                </a:ext>
              </a:extLst>
            </p:cNvPr>
            <p:cNvGrpSpPr/>
            <p:nvPr/>
          </p:nvGrpSpPr>
          <p:grpSpPr>
            <a:xfrm>
              <a:off x="2273974" y="3757414"/>
              <a:ext cx="757261" cy="756164"/>
              <a:chOff x="2273974" y="3757414"/>
              <a:chExt cx="757261" cy="756164"/>
            </a:xfrm>
          </p:grpSpPr>
          <p:sp>
            <p:nvSpPr>
              <p:cNvPr id="144" name="Oval 143">
                <a:extLst>
                  <a:ext uri="{FF2B5EF4-FFF2-40B4-BE49-F238E27FC236}">
                    <a16:creationId xmlns:a16="http://schemas.microsoft.com/office/drawing/2014/main" id="{AA284CF3-7FD3-AB3A-7229-5F18570CC398}"/>
                  </a:ext>
                </a:extLst>
              </p:cNvPr>
              <p:cNvSpPr/>
              <p:nvPr/>
            </p:nvSpPr>
            <p:spPr>
              <a:xfrm>
                <a:off x="2273974" y="3759328"/>
                <a:ext cx="754250" cy="75425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45" name="Graphic 144" descr="Social network with solid fill">
                <a:extLst>
                  <a:ext uri="{FF2B5EF4-FFF2-40B4-BE49-F238E27FC236}">
                    <a16:creationId xmlns:a16="http://schemas.microsoft.com/office/drawing/2014/main" id="{661FC648-164D-73F8-56D1-89081115BC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01905" y="3757414"/>
                <a:ext cx="729330" cy="729330"/>
              </a:xfrm>
              <a:prstGeom prst="rect">
                <a:avLst/>
              </a:prstGeom>
            </p:spPr>
          </p:pic>
        </p:grpSp>
      </p:grpSp>
      <p:sp>
        <p:nvSpPr>
          <p:cNvPr id="146" name="Rectangle 145">
            <a:extLst>
              <a:ext uri="{FF2B5EF4-FFF2-40B4-BE49-F238E27FC236}">
                <a16:creationId xmlns:a16="http://schemas.microsoft.com/office/drawing/2014/main" id="{8A857702-7CC4-E91F-9FB7-B57520DDA7F1}"/>
              </a:ext>
            </a:extLst>
          </p:cNvPr>
          <p:cNvSpPr/>
          <p:nvPr/>
        </p:nvSpPr>
        <p:spPr>
          <a:xfrm>
            <a:off x="86080" y="4526559"/>
            <a:ext cx="16389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 panose="020B0604020202020204"/>
                <a:ea typeface="+mn-ea"/>
                <a:cs typeface="+mn-cs"/>
              </a:rPr>
              <a:t>Vir</a:t>
            </a:r>
            <a:r>
              <a:rPr lang="en-US" b="1" dirty="0" err="1">
                <a:solidFill>
                  <a:prstClr val="black"/>
                </a:solidFill>
                <a:latin typeface="Arial" panose="020B0604020202020204"/>
              </a:rPr>
              <a:t>tual</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F2F790E2-6154-974B-FE3C-26710F9FA883}"/>
              </a:ext>
            </a:extLst>
          </p:cNvPr>
          <p:cNvGrpSpPr/>
          <p:nvPr/>
        </p:nvGrpSpPr>
        <p:grpSpPr>
          <a:xfrm>
            <a:off x="1660808" y="4526559"/>
            <a:ext cx="2045004" cy="2250805"/>
            <a:chOff x="1660808" y="4609947"/>
            <a:chExt cx="2045004" cy="2250805"/>
          </a:xfrm>
        </p:grpSpPr>
        <p:sp>
          <p:nvSpPr>
            <p:cNvPr id="147" name="Rectangle 146">
              <a:extLst>
                <a:ext uri="{FF2B5EF4-FFF2-40B4-BE49-F238E27FC236}">
                  <a16:creationId xmlns:a16="http://schemas.microsoft.com/office/drawing/2014/main" id="{85384EC8-C16A-006E-E14B-BA340F8520E6}"/>
                </a:ext>
              </a:extLst>
            </p:cNvPr>
            <p:cNvSpPr/>
            <p:nvPr/>
          </p:nvSpPr>
          <p:spPr>
            <a:xfrm>
              <a:off x="1677936" y="4609947"/>
              <a:ext cx="202787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Subcommittees</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8" name="TextBox 147">
              <a:extLst>
                <a:ext uri="{FF2B5EF4-FFF2-40B4-BE49-F238E27FC236}">
                  <a16:creationId xmlns:a16="http://schemas.microsoft.com/office/drawing/2014/main" id="{128FDFB4-D3DB-8ED4-E314-A724379E4276}"/>
                </a:ext>
              </a:extLst>
            </p:cNvPr>
            <p:cNvSpPr txBox="1"/>
            <p:nvPr/>
          </p:nvSpPr>
          <p:spPr>
            <a:xfrm>
              <a:off x="1660808" y="5352647"/>
              <a:ext cx="194246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a:ea typeface="+mn-ea"/>
                  <a:cs typeface="+mn-cs"/>
                </a:rPr>
                <a:t>Kick-Off Meeting with ACA Chairs and Spokespersons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prstClr val="black"/>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panose="020B0604020202020204"/>
                  <a:ea typeface="+mn-ea"/>
                  <a:cs typeface="+mn-cs"/>
                </a:rPr>
                <a:t>Subcommittees work on Strategic Framework</a:t>
              </a:r>
              <a:endPar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grpSp>
      <p:sp>
        <p:nvSpPr>
          <p:cNvPr id="149" name="Rectangle 148">
            <a:extLst>
              <a:ext uri="{FF2B5EF4-FFF2-40B4-BE49-F238E27FC236}">
                <a16:creationId xmlns:a16="http://schemas.microsoft.com/office/drawing/2014/main" id="{A0D2C8FB-DB31-A1AD-7948-5EB1C245618D}"/>
              </a:ext>
            </a:extLst>
          </p:cNvPr>
          <p:cNvSpPr/>
          <p:nvPr/>
        </p:nvSpPr>
        <p:spPr>
          <a:xfrm>
            <a:off x="3579562" y="4526559"/>
            <a:ext cx="16389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In-Person*</a:t>
            </a:r>
          </a:p>
        </p:txBody>
      </p:sp>
      <p:grpSp>
        <p:nvGrpSpPr>
          <p:cNvPr id="150" name="Group 149">
            <a:extLst>
              <a:ext uri="{FF2B5EF4-FFF2-40B4-BE49-F238E27FC236}">
                <a16:creationId xmlns:a16="http://schemas.microsoft.com/office/drawing/2014/main" id="{71806F5B-E125-8E6E-CC5E-A131F0412E46}"/>
              </a:ext>
            </a:extLst>
          </p:cNvPr>
          <p:cNvGrpSpPr/>
          <p:nvPr/>
        </p:nvGrpSpPr>
        <p:grpSpPr>
          <a:xfrm>
            <a:off x="5114540" y="4526559"/>
            <a:ext cx="2027876" cy="1912251"/>
            <a:chOff x="1677936" y="4609947"/>
            <a:chExt cx="2027876" cy="1912251"/>
          </a:xfrm>
        </p:grpSpPr>
        <p:sp>
          <p:nvSpPr>
            <p:cNvPr id="151" name="Rectangle 150">
              <a:extLst>
                <a:ext uri="{FF2B5EF4-FFF2-40B4-BE49-F238E27FC236}">
                  <a16:creationId xmlns:a16="http://schemas.microsoft.com/office/drawing/2014/main" id="{910D1367-F107-B297-41B9-509DC845B1F8}"/>
                </a:ext>
              </a:extLst>
            </p:cNvPr>
            <p:cNvSpPr/>
            <p:nvPr/>
          </p:nvSpPr>
          <p:spPr>
            <a:xfrm>
              <a:off x="1677936" y="4609947"/>
              <a:ext cx="202787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Subcommittees</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2" name="TextBox 151">
              <a:extLst>
                <a:ext uri="{FF2B5EF4-FFF2-40B4-BE49-F238E27FC236}">
                  <a16:creationId xmlns:a16="http://schemas.microsoft.com/office/drawing/2014/main" id="{22C7B015-48BB-90FE-8B91-2A1A5B0F00E7}"/>
                </a:ext>
              </a:extLst>
            </p:cNvPr>
            <p:cNvSpPr txBox="1"/>
            <p:nvPr/>
          </p:nvSpPr>
          <p:spPr>
            <a:xfrm>
              <a:off x="1821866" y="5352647"/>
              <a:ext cx="176190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Subcommittees finalize strategic framework, continue work on issue</a:t>
              </a:r>
              <a:r>
                <a:rPr lang="en-US" sz="1400" dirty="0">
                  <a:solidFill>
                    <a:prstClr val="black"/>
                  </a:solidFill>
                  <a:latin typeface="Arial" panose="020B0604020202020204"/>
                </a:rPr>
                <a:t> briefs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153" name="Group 152">
            <a:extLst>
              <a:ext uri="{FF2B5EF4-FFF2-40B4-BE49-F238E27FC236}">
                <a16:creationId xmlns:a16="http://schemas.microsoft.com/office/drawing/2014/main" id="{865D1CAF-5E3B-4FEF-4570-743B35EE1289}"/>
              </a:ext>
            </a:extLst>
          </p:cNvPr>
          <p:cNvGrpSpPr/>
          <p:nvPr/>
        </p:nvGrpSpPr>
        <p:grpSpPr>
          <a:xfrm>
            <a:off x="8625355" y="4526559"/>
            <a:ext cx="2027876" cy="1912251"/>
            <a:chOff x="1677936" y="4609947"/>
            <a:chExt cx="2027876" cy="1912251"/>
          </a:xfrm>
        </p:grpSpPr>
        <p:sp>
          <p:nvSpPr>
            <p:cNvPr id="154" name="Rectangle 153">
              <a:extLst>
                <a:ext uri="{FF2B5EF4-FFF2-40B4-BE49-F238E27FC236}">
                  <a16:creationId xmlns:a16="http://schemas.microsoft.com/office/drawing/2014/main" id="{5D596F02-A0F0-A7DB-AD99-ED177F7153A4}"/>
                </a:ext>
              </a:extLst>
            </p:cNvPr>
            <p:cNvSpPr/>
            <p:nvPr/>
          </p:nvSpPr>
          <p:spPr>
            <a:xfrm>
              <a:off x="1677936" y="4609947"/>
              <a:ext cx="202787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Arial" panose="020B0604020202020204"/>
                </a:rPr>
                <a:t>Subcommittees</a:t>
              </a:r>
              <a:endPar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5" name="TextBox 154">
              <a:extLst>
                <a:ext uri="{FF2B5EF4-FFF2-40B4-BE49-F238E27FC236}">
                  <a16:creationId xmlns:a16="http://schemas.microsoft.com/office/drawing/2014/main" id="{860635E1-5BEA-531D-EB46-233E5BCE4DEA}"/>
                </a:ext>
              </a:extLst>
            </p:cNvPr>
            <p:cNvSpPr txBox="1"/>
            <p:nvPr/>
          </p:nvSpPr>
          <p:spPr>
            <a:xfrm>
              <a:off x="1821866" y="5352647"/>
              <a:ext cx="1761907"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Subcommittees continue work on issue briefs incorporating feedback from ACA</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56" name="Rectangle 155">
            <a:extLst>
              <a:ext uri="{FF2B5EF4-FFF2-40B4-BE49-F238E27FC236}">
                <a16:creationId xmlns:a16="http://schemas.microsoft.com/office/drawing/2014/main" id="{7F1F92F6-8B41-784E-3575-93C70D03AA78}"/>
              </a:ext>
            </a:extLst>
          </p:cNvPr>
          <p:cNvSpPr/>
          <p:nvPr/>
        </p:nvSpPr>
        <p:spPr>
          <a:xfrm>
            <a:off x="7024704" y="4526559"/>
            <a:ext cx="1638991" cy="646331"/>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panose="020B0604020202020204"/>
                <a:ea typeface="+mn-ea"/>
                <a:cs typeface="+mn-cs"/>
              </a:rPr>
              <a:t>In-Person</a:t>
            </a:r>
            <a:r>
              <a:rPr lang="en-US" b="1" dirty="0">
                <a:latin typeface="Arial" panose="020B0604020202020204"/>
              </a:rPr>
              <a:t>*</a:t>
            </a:r>
            <a:endParaRPr lang="en-US" sz="1800" b="1" i="0" u="none" strike="noStrike" kern="1200" cap="none" spc="0" normalizeH="0" baseline="0" noProof="0" dirty="0">
              <a:ln>
                <a:noFill/>
              </a:ln>
              <a:effectLst/>
              <a:uLnTx/>
              <a:uFillTx/>
              <a:latin typeface="Arial" panose="020B0604020202020204"/>
              <a:cs typeface="Arial"/>
            </a:endParaRPr>
          </a:p>
        </p:txBody>
      </p:sp>
      <p:sp>
        <p:nvSpPr>
          <p:cNvPr id="157" name="Rectangle 156">
            <a:extLst>
              <a:ext uri="{FF2B5EF4-FFF2-40B4-BE49-F238E27FC236}">
                <a16:creationId xmlns:a16="http://schemas.microsoft.com/office/drawing/2014/main" id="{A7DFA7DD-57E7-B51E-7276-790DBC77B14F}"/>
              </a:ext>
            </a:extLst>
          </p:cNvPr>
          <p:cNvSpPr/>
          <p:nvPr/>
        </p:nvSpPr>
        <p:spPr>
          <a:xfrm>
            <a:off x="10497179" y="4526559"/>
            <a:ext cx="163899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ACA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In-Person</a:t>
            </a:r>
          </a:p>
        </p:txBody>
      </p:sp>
      <p:sp>
        <p:nvSpPr>
          <p:cNvPr id="158" name="TextBox 157">
            <a:extLst>
              <a:ext uri="{FF2B5EF4-FFF2-40B4-BE49-F238E27FC236}">
                <a16:creationId xmlns:a16="http://schemas.microsoft.com/office/drawing/2014/main" id="{5898C632-0451-5FC4-9107-1DFEF325D2DE}"/>
              </a:ext>
            </a:extLst>
          </p:cNvPr>
          <p:cNvSpPr txBox="1"/>
          <p:nvPr/>
        </p:nvSpPr>
        <p:spPr>
          <a:xfrm>
            <a:off x="10625032" y="5291092"/>
            <a:ext cx="1511138"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Arial" panose="020B0604020202020204"/>
              </a:rPr>
              <a:t>ACA Submits Final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0000"/>
              </a:solidFill>
              <a:effectLst/>
              <a:uLnTx/>
              <a:uFillTx/>
              <a:latin typeface="Arial" panose="020B0604020202020204"/>
              <a:ea typeface="+mn-ea"/>
              <a:cs typeface="+mn-cs"/>
            </a:endParaRPr>
          </a:p>
          <a:p>
            <a:pPr algn="ctr">
              <a:defRPr/>
            </a:pPr>
            <a:r>
              <a:rPr lang="en-US" sz="1400" dirty="0">
                <a:solidFill>
                  <a:srgbClr val="FF0000"/>
                </a:solidFill>
              </a:rPr>
              <a:t>Review/Approve updated issue briefs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076EA0D-2322-8B6E-D64C-A6B513B323A0}"/>
              </a:ext>
            </a:extLst>
          </p:cNvPr>
          <p:cNvSpPr txBox="1"/>
          <p:nvPr/>
        </p:nvSpPr>
        <p:spPr>
          <a:xfrm>
            <a:off x="3697112" y="5269259"/>
            <a:ext cx="1561358" cy="1292662"/>
          </a:xfrm>
          <a:prstGeom prst="rect">
            <a:avLst/>
          </a:prstGeom>
          <a:noFill/>
        </p:spPr>
        <p:txBody>
          <a:bodyPr wrap="square" rtlCol="0">
            <a:spAutoFit/>
          </a:bodyPr>
          <a:lstStyle/>
          <a:p>
            <a:pPr algn="ctr"/>
            <a:r>
              <a:rPr lang="en-US" sz="1400" dirty="0"/>
              <a:t>Chicago (CWIT) or Colorado (Career Wise)</a:t>
            </a:r>
          </a:p>
          <a:p>
            <a:pPr algn="ctr"/>
            <a:endParaRPr lang="en-US" sz="800" dirty="0"/>
          </a:p>
          <a:p>
            <a:pPr algn="ctr"/>
            <a:r>
              <a:rPr lang="en-US" sz="1400" dirty="0">
                <a:solidFill>
                  <a:srgbClr val="FF0000"/>
                </a:solidFill>
              </a:rPr>
              <a:t>ACA Reviews Draft Framework</a:t>
            </a:r>
          </a:p>
        </p:txBody>
      </p:sp>
      <p:sp>
        <p:nvSpPr>
          <p:cNvPr id="77" name="TextBox 76">
            <a:extLst>
              <a:ext uri="{FF2B5EF4-FFF2-40B4-BE49-F238E27FC236}">
                <a16:creationId xmlns:a16="http://schemas.microsoft.com/office/drawing/2014/main" id="{7D80301B-669A-5DC4-141C-50456BABFAE1}"/>
              </a:ext>
            </a:extLst>
          </p:cNvPr>
          <p:cNvSpPr txBox="1"/>
          <p:nvPr/>
        </p:nvSpPr>
        <p:spPr>
          <a:xfrm>
            <a:off x="7185643" y="5299398"/>
            <a:ext cx="1478052" cy="1508105"/>
          </a:xfrm>
          <a:prstGeom prst="rect">
            <a:avLst/>
          </a:prstGeom>
          <a:noFill/>
        </p:spPr>
        <p:txBody>
          <a:bodyPr wrap="square" rtlCol="0">
            <a:spAutoFit/>
          </a:bodyPr>
          <a:lstStyle/>
          <a:p>
            <a:pPr algn="ctr"/>
            <a:r>
              <a:rPr lang="en-US" sz="1400" dirty="0"/>
              <a:t>Chicago (CWIT) or Colorado (Career Wise)</a:t>
            </a:r>
          </a:p>
          <a:p>
            <a:pPr algn="ctr"/>
            <a:endParaRPr lang="en-US" sz="800" dirty="0">
              <a:solidFill>
                <a:srgbClr val="FF0000"/>
              </a:solidFill>
            </a:endParaRPr>
          </a:p>
          <a:p>
            <a:pPr algn="ctr"/>
            <a:r>
              <a:rPr lang="en-US" sz="1400" dirty="0">
                <a:solidFill>
                  <a:srgbClr val="FF0000"/>
                </a:solidFill>
              </a:rPr>
              <a:t>ACA Reviews Issue Papers, Final Report</a:t>
            </a:r>
          </a:p>
        </p:txBody>
      </p:sp>
    </p:spTree>
    <p:extLst>
      <p:ext uri="{BB962C8B-B14F-4D97-AF65-F5344CB8AC3E}">
        <p14:creationId xmlns:p14="http://schemas.microsoft.com/office/powerpoint/2010/main" val="484827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7420"/>
            <a:ext cx="12192000" cy="3223260"/>
          </a:xfrm>
        </p:spPr>
        <p:txBody>
          <a:bodyPr>
            <a:normAutofit/>
          </a:bodyPr>
          <a:lstStyle/>
          <a:p>
            <a:pPr algn="ctr"/>
            <a:r>
              <a:rPr lang="en-US" b="1" dirty="0"/>
              <a:t>Public Comment</a:t>
            </a:r>
            <a:br>
              <a:rPr lang="en-US" dirty="0"/>
            </a:br>
            <a:endParaRPr lang="en-US" b="1" dirty="0"/>
          </a:p>
        </p:txBody>
      </p:sp>
      <p:sp>
        <p:nvSpPr>
          <p:cNvPr id="5" name="Slide Number Placeholder 4"/>
          <p:cNvSpPr>
            <a:spLocks noGrp="1"/>
          </p:cNvSpPr>
          <p:nvPr>
            <p:ph type="sldNum" sz="quarter" idx="12"/>
          </p:nvPr>
        </p:nvSpPr>
        <p:spPr/>
        <p:txBody>
          <a:bodyPr/>
          <a:lstStyle/>
          <a:p>
            <a:fld id="{9427801F-9CE3-415A-8DE2-4581E6892BA4}" type="slidenum">
              <a:rPr lang="en-US" dirty="0" smtClean="0"/>
              <a:t>36</a:t>
            </a:fld>
            <a:endParaRPr lang="en-US" dirty="0"/>
          </a:p>
        </p:txBody>
      </p:sp>
    </p:spTree>
    <p:extLst>
      <p:ext uri="{BB962C8B-B14F-4D97-AF65-F5344CB8AC3E}">
        <p14:creationId xmlns:p14="http://schemas.microsoft.com/office/powerpoint/2010/main" val="1745613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7420"/>
            <a:ext cx="12192000" cy="3223260"/>
          </a:xfrm>
        </p:spPr>
        <p:txBody>
          <a:bodyPr>
            <a:normAutofit/>
          </a:bodyPr>
          <a:lstStyle/>
          <a:p>
            <a:pPr algn="ctr"/>
            <a:r>
              <a:rPr lang="en-US" sz="4400" b="1" dirty="0"/>
              <a:t>Meeting Wrap Up and Adjournment</a:t>
            </a:r>
            <a:br>
              <a:rPr lang="en-US" dirty="0"/>
            </a:br>
            <a:endParaRPr lang="en-US" b="1" dirty="0"/>
          </a:p>
        </p:txBody>
      </p:sp>
      <p:sp>
        <p:nvSpPr>
          <p:cNvPr id="5" name="Slide Number Placeholder 4"/>
          <p:cNvSpPr>
            <a:spLocks noGrp="1"/>
          </p:cNvSpPr>
          <p:nvPr>
            <p:ph type="sldNum" sz="quarter" idx="12"/>
          </p:nvPr>
        </p:nvSpPr>
        <p:spPr/>
        <p:txBody>
          <a:bodyPr/>
          <a:lstStyle/>
          <a:p>
            <a:fld id="{9427801F-9CE3-415A-8DE2-4581E6892BA4}" type="slidenum">
              <a:rPr lang="en-US" dirty="0" smtClean="0"/>
              <a:t>37</a:t>
            </a:fld>
            <a:endParaRPr lang="en-US" dirty="0"/>
          </a:p>
        </p:txBody>
      </p:sp>
    </p:spTree>
    <p:extLst>
      <p:ext uri="{BB962C8B-B14F-4D97-AF65-F5344CB8AC3E}">
        <p14:creationId xmlns:p14="http://schemas.microsoft.com/office/powerpoint/2010/main" val="384425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ACA Co-Chairs</a:t>
            </a:r>
          </a:p>
        </p:txBody>
      </p:sp>
      <p:sp>
        <p:nvSpPr>
          <p:cNvPr id="3" name="Slide Number Placeholder 2"/>
          <p:cNvSpPr>
            <a:spLocks noGrp="1"/>
          </p:cNvSpPr>
          <p:nvPr>
            <p:ph type="sldNum" sz="quarter" idx="12"/>
          </p:nvPr>
        </p:nvSpPr>
        <p:spPr/>
        <p:txBody>
          <a:bodyPr/>
          <a:lstStyle/>
          <a:p>
            <a:fld id="{9427801F-9CE3-415A-8DE2-4581E6892BA4}" type="slidenum">
              <a:rPr lang="en-US" smtClean="0"/>
              <a:t>4</a:t>
            </a:fld>
            <a:endParaRPr lang="en-US" dirty="0"/>
          </a:p>
        </p:txBody>
      </p:sp>
      <p:sp>
        <p:nvSpPr>
          <p:cNvPr id="4" name="Content Placeholder 4"/>
          <p:cNvSpPr txBox="1">
            <a:spLocks/>
          </p:cNvSpPr>
          <p:nvPr/>
        </p:nvSpPr>
        <p:spPr>
          <a:xfrm>
            <a:off x="0" y="4705354"/>
            <a:ext cx="6103620" cy="1650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Noel Ginsburg</a:t>
            </a:r>
          </a:p>
          <a:p>
            <a:pPr marL="0" indent="0" algn="ctr">
              <a:buNone/>
            </a:pPr>
            <a:r>
              <a:rPr lang="en-US" dirty="0"/>
              <a:t>ACA Employer Co-Chair</a:t>
            </a:r>
            <a:endParaRPr lang="en-US" dirty="0">
              <a:cs typeface="Arial"/>
            </a:endParaRPr>
          </a:p>
          <a:p>
            <a:pPr algn="ctr">
              <a:buNone/>
            </a:pPr>
            <a:r>
              <a:rPr lang="en-US" dirty="0">
                <a:ea typeface="+mn-lt"/>
                <a:cs typeface="+mn-lt"/>
              </a:rPr>
              <a:t>CEO, </a:t>
            </a:r>
            <a:r>
              <a:rPr lang="en-US" dirty="0" err="1">
                <a:ea typeface="+mn-lt"/>
                <a:cs typeface="+mn-lt"/>
              </a:rPr>
              <a:t>Intertech</a:t>
            </a:r>
            <a:r>
              <a:rPr lang="en-US" dirty="0">
                <a:ea typeface="+mn-lt"/>
                <a:cs typeface="+mn-lt"/>
              </a:rPr>
              <a:t> Plastics, Inc. </a:t>
            </a:r>
            <a:endParaRPr lang="en-US" dirty="0"/>
          </a:p>
          <a:p>
            <a:pPr marL="0" indent="0" algn="ctr">
              <a:buFont typeface="Arial" panose="020B0604020202020204" pitchFamily="34" charset="0"/>
              <a:buNone/>
            </a:pPr>
            <a:endParaRPr lang="en-US" dirty="0">
              <a:cs typeface="Arial"/>
            </a:endParaRPr>
          </a:p>
        </p:txBody>
      </p:sp>
      <p:sp>
        <p:nvSpPr>
          <p:cNvPr id="5" name="Content Placeholder 4"/>
          <p:cNvSpPr txBox="1">
            <a:spLocks/>
          </p:cNvSpPr>
          <p:nvPr/>
        </p:nvSpPr>
        <p:spPr>
          <a:xfrm>
            <a:off x="6088380" y="4498997"/>
            <a:ext cx="6103620" cy="17819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ea typeface="+mn-lt"/>
                <a:cs typeface="+mn-lt"/>
              </a:rPr>
              <a:t>Bernadette Oliveira-Rivera</a:t>
            </a:r>
            <a:endParaRPr lang="en-US" dirty="0">
              <a:ea typeface="+mn-lt"/>
              <a:cs typeface="+mn-lt"/>
            </a:endParaRPr>
          </a:p>
          <a:p>
            <a:pPr marL="0" indent="0" algn="ctr">
              <a:buNone/>
            </a:pPr>
            <a:r>
              <a:rPr lang="en-US" dirty="0"/>
              <a:t>ACA Labor Co-Chair</a:t>
            </a:r>
            <a:endParaRPr lang="en-US" dirty="0">
              <a:cs typeface="Arial"/>
            </a:endParaRPr>
          </a:p>
          <a:p>
            <a:pPr algn="ctr">
              <a:buNone/>
            </a:pPr>
            <a:r>
              <a:rPr lang="en-US" dirty="0">
                <a:ea typeface="+mn-lt"/>
                <a:cs typeface="+mn-lt"/>
              </a:rPr>
              <a:t>Assistant Director for Training,</a:t>
            </a:r>
          </a:p>
          <a:p>
            <a:pPr algn="ctr">
              <a:buNone/>
            </a:pPr>
            <a:r>
              <a:rPr lang="en-US" dirty="0">
                <a:ea typeface="+mn-lt"/>
                <a:cs typeface="+mn-lt"/>
              </a:rPr>
              <a:t>Laborers’ International Union of North America</a:t>
            </a:r>
            <a:endParaRPr lang="en-US" dirty="0"/>
          </a:p>
          <a:p>
            <a:pPr marL="0" indent="0" algn="ctr">
              <a:buFont typeface="Arial" panose="020B0604020202020204" pitchFamily="34" charset="0"/>
              <a:buNone/>
            </a:pPr>
            <a:endParaRPr lang="en-US" dirty="0">
              <a:cs typeface="Arial"/>
            </a:endParaRPr>
          </a:p>
        </p:txBody>
      </p:sp>
      <p:pic>
        <p:nvPicPr>
          <p:cNvPr id="8" name="Picture 9">
            <a:extLst>
              <a:ext uri="{FF2B5EF4-FFF2-40B4-BE49-F238E27FC236}">
                <a16:creationId xmlns:a16="http://schemas.microsoft.com/office/drawing/2014/main" id="{27FB1FD5-154F-423A-81EF-4020CADD11A5}"/>
              </a:ext>
            </a:extLst>
          </p:cNvPr>
          <p:cNvPicPr>
            <a:picLocks noChangeAspect="1"/>
          </p:cNvPicPr>
          <p:nvPr/>
        </p:nvPicPr>
        <p:blipFill>
          <a:blip r:embed="rId2"/>
          <a:stretch>
            <a:fillRect/>
          </a:stretch>
        </p:blipFill>
        <p:spPr>
          <a:xfrm>
            <a:off x="2394806" y="2434565"/>
            <a:ext cx="1285875" cy="1123950"/>
          </a:xfrm>
          <a:prstGeom prst="rect">
            <a:avLst/>
          </a:prstGeom>
        </p:spPr>
      </p:pic>
      <p:pic>
        <p:nvPicPr>
          <p:cNvPr id="11" name="Picture 11" descr="Noel-Headshot-2 (1).jpg">
            <a:extLst>
              <a:ext uri="{FF2B5EF4-FFF2-40B4-BE49-F238E27FC236}">
                <a16:creationId xmlns:a16="http://schemas.microsoft.com/office/drawing/2014/main" id="{EFC1368A-69CF-4184-9BD0-BB0D5D4076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138"/>
          <a:stretch/>
        </p:blipFill>
        <p:spPr>
          <a:xfrm>
            <a:off x="1978025" y="1853371"/>
            <a:ext cx="2138144" cy="2472641"/>
          </a:xfrm>
          <a:prstGeom prst="rect">
            <a:avLst/>
          </a:prstGeom>
        </p:spPr>
      </p:pic>
      <p:pic>
        <p:nvPicPr>
          <p:cNvPr id="12" name="Picture 12" descr="Bernadette.jpg">
            <a:extLst>
              <a:ext uri="{FF2B5EF4-FFF2-40B4-BE49-F238E27FC236}">
                <a16:creationId xmlns:a16="http://schemas.microsoft.com/office/drawing/2014/main" id="{AD0CA0EE-FCD9-425B-8BD4-3059441F6D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3400" y="1841500"/>
            <a:ext cx="2005013" cy="2500313"/>
          </a:xfrm>
          <a:prstGeom prst="rect">
            <a:avLst/>
          </a:prstGeom>
        </p:spPr>
      </p:pic>
    </p:spTree>
    <p:extLst>
      <p:ext uri="{BB962C8B-B14F-4D97-AF65-F5344CB8AC3E}">
        <p14:creationId xmlns:p14="http://schemas.microsoft.com/office/powerpoint/2010/main" val="56518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Employer Representatives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t>Amy Kardel</a:t>
            </a:r>
            <a:r>
              <a:rPr lang="en-US" dirty="0"/>
              <a:t>, Senior Vice President, Strategic Workforce Relationships, The Computing Technology Industry Association (CompTIA)</a:t>
            </a:r>
            <a:endParaRPr lang="en-US" dirty="0">
              <a:cs typeface="Arial"/>
            </a:endParaRPr>
          </a:p>
          <a:p>
            <a:r>
              <a:rPr lang="en-US" b="1" dirty="0"/>
              <a:t>Carolyn Holmes Lee</a:t>
            </a:r>
            <a:r>
              <a:rPr lang="en-US" dirty="0"/>
              <a:t>, Executive Director, The Manufacturing Institute</a:t>
            </a:r>
            <a:endParaRPr lang="en-US" dirty="0">
              <a:cs typeface="Arial"/>
            </a:endParaRPr>
          </a:p>
          <a:p>
            <a:r>
              <a:rPr lang="en-US" b="1" dirty="0"/>
              <a:t>T. David Long</a:t>
            </a:r>
            <a:r>
              <a:rPr lang="en-US" dirty="0"/>
              <a:t>, CEO, National Electrical Contractors Association</a:t>
            </a:r>
            <a:endParaRPr lang="en-US" dirty="0">
              <a:cs typeface="Arial"/>
            </a:endParaRPr>
          </a:p>
          <a:p>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5</a:t>
            </a:fld>
            <a:endParaRPr lang="en-US" dirty="0"/>
          </a:p>
        </p:txBody>
      </p:sp>
    </p:spTree>
    <p:extLst>
      <p:ext uri="{BB962C8B-B14F-4D97-AF65-F5344CB8AC3E}">
        <p14:creationId xmlns:p14="http://schemas.microsoft.com/office/powerpoint/2010/main" val="40657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Member Roll Call – </a:t>
            </a:r>
            <a:r>
              <a:rPr lang="en-US" b="1" dirty="0">
                <a:solidFill>
                  <a:schemeClr val="accent1"/>
                </a:solidFill>
              </a:rPr>
              <a:t>Employer Representatives</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t>Obed D. Louissaint</a:t>
            </a:r>
            <a:r>
              <a:rPr lang="en-US" dirty="0"/>
              <a:t>, Senior Vice President of Transformation and Culture, International Business Machines (IBM)</a:t>
            </a:r>
          </a:p>
          <a:p>
            <a:r>
              <a:rPr lang="en-US" b="1" dirty="0" err="1"/>
              <a:t>Karmela</a:t>
            </a:r>
            <a:r>
              <a:rPr lang="en-US" b="1" dirty="0"/>
              <a:t> Malone</a:t>
            </a:r>
            <a:r>
              <a:rPr lang="en-US" dirty="0"/>
              <a:t>, Senior Vice President of Claims, The Hartford</a:t>
            </a:r>
          </a:p>
          <a:p>
            <a:r>
              <a:rPr lang="en-US" b="1" dirty="0"/>
              <a:t>Timothy Oberg</a:t>
            </a:r>
            <a:r>
              <a:rPr lang="en-US" dirty="0"/>
              <a:t>, Assistant Director, Independent Electrical Contractors</a:t>
            </a:r>
          </a:p>
          <a:p>
            <a:r>
              <a:rPr lang="en-US" b="1" dirty="0"/>
              <a:t>Valerie S. Richardson</a:t>
            </a:r>
            <a:r>
              <a:rPr lang="en-US" dirty="0"/>
              <a:t>, Director, Workforce Development, Prisma Health</a:t>
            </a:r>
          </a:p>
          <a:p>
            <a:endParaRPr lang="en-US" dirty="0"/>
          </a:p>
        </p:txBody>
      </p:sp>
      <p:sp>
        <p:nvSpPr>
          <p:cNvPr id="4" name="Slide Number Placeholder 3"/>
          <p:cNvSpPr>
            <a:spLocks noGrp="1"/>
          </p:cNvSpPr>
          <p:nvPr>
            <p:ph type="sldNum" sz="quarter" idx="12"/>
          </p:nvPr>
        </p:nvSpPr>
        <p:spPr/>
        <p:txBody>
          <a:bodyPr/>
          <a:lstStyle/>
          <a:p>
            <a:fld id="{9427801F-9CE3-415A-8DE2-4581E6892BA4}" type="slidenum">
              <a:rPr lang="en-US" smtClean="0"/>
              <a:t>6</a:t>
            </a:fld>
            <a:endParaRPr lang="en-US" dirty="0"/>
          </a:p>
        </p:txBody>
      </p:sp>
    </p:spTree>
    <p:extLst>
      <p:ext uri="{BB962C8B-B14F-4D97-AF65-F5344CB8AC3E}">
        <p14:creationId xmlns:p14="http://schemas.microsoft.com/office/powerpoint/2010/main" val="280585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8881"/>
            <a:ext cx="10515600" cy="724530"/>
          </a:xfrm>
        </p:spPr>
        <p:txBody>
          <a:bodyPr>
            <a:noAutofit/>
          </a:bodyPr>
          <a:lstStyle/>
          <a:p>
            <a:br>
              <a:rPr lang="en-US" b="1" dirty="0"/>
            </a:br>
            <a:br>
              <a:rPr lang="en-US" b="1" dirty="0"/>
            </a:br>
            <a:r>
              <a:rPr lang="en-US" b="1" dirty="0"/>
              <a:t>Member Roll Call – </a:t>
            </a:r>
            <a:r>
              <a:rPr lang="en-US" b="1" dirty="0">
                <a:solidFill>
                  <a:schemeClr val="accent1"/>
                </a:solidFill>
              </a:rPr>
              <a:t>Labor Representatives</a:t>
            </a:r>
            <a:br>
              <a:rPr lang="en-US" b="1" dirty="0">
                <a:solidFill>
                  <a:schemeClr val="accent1"/>
                </a:solidFill>
                <a:cs typeface="Arial"/>
              </a:rPr>
            </a:br>
            <a:br>
              <a:rPr lang="en-US" b="1" dirty="0"/>
            </a:br>
            <a:endParaRPr lang="en-US" dirty="0">
              <a:solidFill>
                <a:schemeClr val="accent1"/>
              </a:solidFill>
            </a:endParaRPr>
          </a:p>
        </p:txBody>
      </p:sp>
      <p:sp>
        <p:nvSpPr>
          <p:cNvPr id="3" name="Content Placeholder 2"/>
          <p:cNvSpPr>
            <a:spLocks noGrp="1"/>
          </p:cNvSpPr>
          <p:nvPr>
            <p:ph idx="1"/>
          </p:nvPr>
        </p:nvSpPr>
        <p:spPr>
          <a:xfrm>
            <a:off x="838199" y="1603579"/>
            <a:ext cx="11088330" cy="5117896"/>
          </a:xfrm>
        </p:spPr>
        <p:txBody>
          <a:bodyPr vert="horz" lIns="91440" tIns="45720" rIns="91440" bIns="45720" rtlCol="0" anchor="t">
            <a:noAutofit/>
          </a:bodyPr>
          <a:lstStyle/>
          <a:p>
            <a:pPr>
              <a:lnSpc>
                <a:spcPct val="100000"/>
              </a:lnSpc>
            </a:pPr>
            <a:r>
              <a:rPr lang="en-US" sz="2700" b="1" dirty="0"/>
              <a:t>Raymond W. Boyd</a:t>
            </a:r>
            <a:r>
              <a:rPr lang="en-US" sz="2700" dirty="0"/>
              <a:t>, Assistant Director of Education and Training, United Association of Journeymen and Apprentices of The Plumbing and Pipe Fitting Industry of the United States and Canada</a:t>
            </a:r>
            <a:endParaRPr lang="en-US" sz="2700" dirty="0">
              <a:cs typeface="Arial"/>
            </a:endParaRPr>
          </a:p>
          <a:p>
            <a:pPr>
              <a:lnSpc>
                <a:spcPct val="100000"/>
              </a:lnSpc>
            </a:pPr>
            <a:r>
              <a:rPr lang="en-US" sz="2700" b="1" dirty="0"/>
              <a:t>Daniel Bustillo</a:t>
            </a:r>
            <a:r>
              <a:rPr lang="en-US" sz="2700" dirty="0"/>
              <a:t>, Executive Director of the Healthcare Career Advancement Program, Service Employees International Union</a:t>
            </a:r>
            <a:endParaRPr lang="en-US" sz="2700" dirty="0">
              <a:cs typeface="Arial"/>
            </a:endParaRPr>
          </a:p>
          <a:p>
            <a:pPr>
              <a:lnSpc>
                <a:spcPct val="100000"/>
              </a:lnSpc>
            </a:pPr>
            <a:r>
              <a:rPr lang="en-US" sz="2700" b="1" dirty="0"/>
              <a:t>John A. Costa</a:t>
            </a:r>
            <a:r>
              <a:rPr lang="en-US" sz="2700" dirty="0"/>
              <a:t>, International President, Amalgamated Transit Union AFL-CIO/CLC</a:t>
            </a:r>
            <a:endParaRPr lang="en-US" sz="2700" dirty="0">
              <a:cs typeface="Arial"/>
            </a:endParaRPr>
          </a:p>
          <a:p>
            <a:pPr>
              <a:lnSpc>
                <a:spcPct val="100000"/>
              </a:lnSpc>
            </a:pPr>
            <a:r>
              <a:rPr lang="en-US" sz="2700" b="1" dirty="0"/>
              <a:t>Stephanie Harris-Kuiper</a:t>
            </a:r>
            <a:r>
              <a:rPr lang="en-US" sz="2700" dirty="0"/>
              <a:t>, Executive Director of the Training &amp; Development Fund District 1199J, American Federation of State County and Municipal Employees</a:t>
            </a:r>
            <a:endParaRPr lang="en-US" sz="2700"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7</a:t>
            </a:fld>
            <a:endParaRPr lang="en-US" dirty="0"/>
          </a:p>
        </p:txBody>
      </p:sp>
    </p:spTree>
    <p:extLst>
      <p:ext uri="{BB962C8B-B14F-4D97-AF65-F5344CB8AC3E}">
        <p14:creationId xmlns:p14="http://schemas.microsoft.com/office/powerpoint/2010/main" val="215079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8881"/>
            <a:ext cx="10515600" cy="724530"/>
          </a:xfrm>
        </p:spPr>
        <p:txBody>
          <a:bodyPr>
            <a:noAutofit/>
          </a:bodyPr>
          <a:lstStyle/>
          <a:p>
            <a:br>
              <a:rPr lang="en-US" b="1" dirty="0"/>
            </a:br>
            <a:br>
              <a:rPr lang="en-US" b="1" dirty="0"/>
            </a:br>
            <a:r>
              <a:rPr lang="en-US" b="1" dirty="0"/>
              <a:t>Member Roll Call – </a:t>
            </a:r>
            <a:r>
              <a:rPr lang="en-US" b="1" dirty="0">
                <a:solidFill>
                  <a:schemeClr val="accent1"/>
                </a:solidFill>
              </a:rPr>
              <a:t>Labor Representatives</a:t>
            </a:r>
            <a:br>
              <a:rPr lang="en-US" b="1" dirty="0">
                <a:solidFill>
                  <a:schemeClr val="accent1"/>
                </a:solidFill>
                <a:cs typeface="Arial"/>
              </a:rPr>
            </a:br>
            <a:br>
              <a:rPr lang="en-US" b="1" dirty="0"/>
            </a:br>
            <a:endParaRPr lang="en-US" dirty="0">
              <a:solidFill>
                <a:schemeClr val="accent1"/>
              </a:solidFill>
            </a:endParaRPr>
          </a:p>
        </p:txBody>
      </p:sp>
      <p:sp>
        <p:nvSpPr>
          <p:cNvPr id="3" name="Content Placeholder 2"/>
          <p:cNvSpPr>
            <a:spLocks noGrp="1"/>
          </p:cNvSpPr>
          <p:nvPr>
            <p:ph idx="1"/>
          </p:nvPr>
        </p:nvSpPr>
        <p:spPr>
          <a:xfrm>
            <a:off x="838199" y="1603579"/>
            <a:ext cx="11088330" cy="5117896"/>
          </a:xfrm>
        </p:spPr>
        <p:txBody>
          <a:bodyPr vert="horz" lIns="91440" tIns="45720" rIns="91440" bIns="45720" rtlCol="0" anchor="t">
            <a:noAutofit/>
          </a:bodyPr>
          <a:lstStyle/>
          <a:p>
            <a:pPr>
              <a:lnSpc>
                <a:spcPct val="100000"/>
              </a:lnSpc>
            </a:pPr>
            <a:r>
              <a:rPr lang="en-US" sz="2700" b="1" dirty="0"/>
              <a:t>William K. Irwin Jr.</a:t>
            </a:r>
            <a:r>
              <a:rPr lang="en-US" sz="2700" dirty="0"/>
              <a:t>, Retired Executive Director, Carpenters International Training Fund</a:t>
            </a:r>
            <a:endParaRPr lang="en-US" sz="2700" dirty="0">
              <a:cs typeface="Arial"/>
            </a:endParaRPr>
          </a:p>
          <a:p>
            <a:pPr>
              <a:lnSpc>
                <a:spcPct val="100000"/>
              </a:lnSpc>
            </a:pPr>
            <a:r>
              <a:rPr lang="en-US" sz="2700" b="1" dirty="0"/>
              <a:t>Michael C. Oathout</a:t>
            </a:r>
            <a:r>
              <a:rPr lang="en-US" sz="2700" dirty="0"/>
              <a:t>, Director of Occupation, Safety &amp; Health and Apprenticeship, International Association of Machinists &amp; Aerospace Workers</a:t>
            </a:r>
            <a:endParaRPr lang="en-US" sz="2700" dirty="0">
              <a:cs typeface="Arial"/>
            </a:endParaRPr>
          </a:p>
          <a:p>
            <a:pPr>
              <a:lnSpc>
                <a:spcPct val="100000"/>
              </a:lnSpc>
            </a:pPr>
            <a:r>
              <a:rPr lang="en-US" sz="2700" b="1" dirty="0"/>
              <a:t>Vicki L. O’Leary</a:t>
            </a:r>
            <a:r>
              <a:rPr lang="en-US" sz="2700" dirty="0"/>
              <a:t>, General Organizer and Director of Diversity, Ironworkers International</a:t>
            </a:r>
            <a:endParaRPr lang="en-US" sz="2700" dirty="0">
              <a:cs typeface="Arial"/>
            </a:endParaRPr>
          </a:p>
          <a:p>
            <a:pPr>
              <a:lnSpc>
                <a:spcPct val="100000"/>
              </a:lnSpc>
            </a:pPr>
            <a:r>
              <a:rPr lang="en-US" sz="2700" b="1" dirty="0"/>
              <a:t>Anton P. Ruesing</a:t>
            </a:r>
            <a:r>
              <a:rPr lang="en-US" sz="2700" dirty="0"/>
              <a:t>, Executive Director of the International Finishing Trades Institute, International Union of Painters and Allied Trades</a:t>
            </a:r>
            <a:endParaRPr lang="en-US" sz="2700" dirty="0">
              <a:cs typeface="Arial"/>
            </a:endParaRPr>
          </a:p>
          <a:p>
            <a:pPr>
              <a:lnSpc>
                <a:spcPct val="100000"/>
              </a:lnSpc>
            </a:pPr>
            <a:r>
              <a:rPr lang="en-US" sz="2700" b="1" dirty="0"/>
              <a:t>Todd W. Stafford</a:t>
            </a:r>
            <a:r>
              <a:rPr lang="en-US" sz="2700" dirty="0"/>
              <a:t>, Executive Director, Electrical Training ALLIANCE</a:t>
            </a:r>
            <a:endParaRPr lang="en-US" sz="2700"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8</a:t>
            </a:fld>
            <a:endParaRPr lang="en-US" dirty="0"/>
          </a:p>
        </p:txBody>
      </p:sp>
    </p:spTree>
    <p:extLst>
      <p:ext uri="{BB962C8B-B14F-4D97-AF65-F5344CB8AC3E}">
        <p14:creationId xmlns:p14="http://schemas.microsoft.com/office/powerpoint/2010/main" val="18886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b="1" dirty="0"/>
            </a:br>
            <a:r>
              <a:rPr lang="en-US" b="1" dirty="0"/>
              <a:t>Member Roll Call – </a:t>
            </a:r>
            <a:r>
              <a:rPr lang="en-US" b="1" dirty="0">
                <a:solidFill>
                  <a:schemeClr val="accent1"/>
                </a:solidFill>
              </a:rPr>
              <a:t>Public Representatives</a:t>
            </a:r>
            <a:br>
              <a:rPr lang="en-US" b="1"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621723" y="1662571"/>
            <a:ext cx="10740736" cy="4600862"/>
          </a:xfrm>
        </p:spPr>
        <p:txBody>
          <a:bodyPr vert="horz" lIns="91440" tIns="45720" rIns="91440" bIns="45720" rtlCol="0" anchor="t">
            <a:noAutofit/>
          </a:bodyPr>
          <a:lstStyle/>
          <a:p>
            <a:endParaRPr lang="en-US" b="1" dirty="0"/>
          </a:p>
          <a:p>
            <a:pPr>
              <a:lnSpc>
                <a:spcPct val="100000"/>
              </a:lnSpc>
            </a:pPr>
            <a:r>
              <a:rPr lang="it-IT" b="1" dirty="0">
                <a:ea typeface="+mn-lt"/>
                <a:cs typeface="+mn-lt"/>
              </a:rPr>
              <a:t>Todd Berch</a:t>
            </a:r>
            <a:r>
              <a:rPr lang="it-IT" dirty="0">
                <a:ea typeface="+mn-lt"/>
                <a:cs typeface="+mn-lt"/>
              </a:rPr>
              <a:t>, President of the </a:t>
            </a:r>
            <a:r>
              <a:rPr lang="en-US" dirty="0">
                <a:ea typeface="+mn-lt"/>
                <a:cs typeface="+mn-lt"/>
              </a:rPr>
              <a:t>National Association of State and Territorial Apprenticeship Directors (</a:t>
            </a:r>
            <a:r>
              <a:rPr lang="it-IT" dirty="0">
                <a:ea typeface="+mn-lt"/>
                <a:cs typeface="+mn-lt"/>
              </a:rPr>
              <a:t>NASTAD)</a:t>
            </a:r>
            <a:endParaRPr lang="en-US" dirty="0"/>
          </a:p>
          <a:p>
            <a:pPr>
              <a:lnSpc>
                <a:spcPct val="100000"/>
              </a:lnSpc>
            </a:pPr>
            <a:r>
              <a:rPr lang="en-US" b="1" dirty="0"/>
              <a:t>Walter G. Bumphus, PhD, </a:t>
            </a:r>
            <a:r>
              <a:rPr lang="en-US" dirty="0"/>
              <a:t>President and CEO, American Association of Community Colleges</a:t>
            </a:r>
            <a:endParaRPr lang="en-US" dirty="0">
              <a:cs typeface="Arial"/>
            </a:endParaRPr>
          </a:p>
          <a:p>
            <a:pPr>
              <a:lnSpc>
                <a:spcPct val="100000"/>
              </a:lnSpc>
            </a:pPr>
            <a:r>
              <a:rPr lang="en-US" b="1" dirty="0"/>
              <a:t>Erin E. Johansson</a:t>
            </a:r>
            <a:r>
              <a:rPr lang="en-US" dirty="0"/>
              <a:t>, Research Director, Jobs with Justice</a:t>
            </a:r>
            <a:endParaRPr lang="en-US" dirty="0">
              <a:cs typeface="Arial"/>
            </a:endParaRPr>
          </a:p>
          <a:p>
            <a:pPr>
              <a:lnSpc>
                <a:spcPct val="100000"/>
              </a:lnSpc>
            </a:pPr>
            <a:r>
              <a:rPr lang="it-IT" b="1" dirty="0"/>
              <a:t>Donna Lenhoff</a:t>
            </a:r>
            <a:r>
              <a:rPr lang="it-IT" dirty="0"/>
              <a:t>, Principal, Donna Lenhoff Associates representing Chicago Women in Trades</a:t>
            </a:r>
          </a:p>
          <a:p>
            <a:endParaRPr lang="it-IT" dirty="0">
              <a:cs typeface="Arial"/>
            </a:endParaRPr>
          </a:p>
        </p:txBody>
      </p:sp>
      <p:sp>
        <p:nvSpPr>
          <p:cNvPr id="4" name="Slide Number Placeholder 3"/>
          <p:cNvSpPr>
            <a:spLocks noGrp="1"/>
          </p:cNvSpPr>
          <p:nvPr>
            <p:ph type="sldNum" sz="quarter" idx="12"/>
          </p:nvPr>
        </p:nvSpPr>
        <p:spPr/>
        <p:txBody>
          <a:bodyPr/>
          <a:lstStyle/>
          <a:p>
            <a:fld id="{9427801F-9CE3-415A-8DE2-4581E6892BA4}" type="slidenum">
              <a:rPr lang="en-US" smtClean="0"/>
              <a:t>9</a:t>
            </a:fld>
            <a:endParaRPr lang="en-US" dirty="0"/>
          </a:p>
        </p:txBody>
      </p:sp>
    </p:spTree>
    <p:extLst>
      <p:ext uri="{BB962C8B-B14F-4D97-AF65-F5344CB8AC3E}">
        <p14:creationId xmlns:p14="http://schemas.microsoft.com/office/powerpoint/2010/main" val="126033459"/>
      </p:ext>
    </p:extLst>
  </p:cSld>
  <p:clrMapOvr>
    <a:masterClrMapping/>
  </p:clrMapOvr>
</p:sld>
</file>

<file path=ppt/theme/theme1.xml><?xml version="1.0" encoding="utf-8"?>
<a:theme xmlns:a="http://schemas.openxmlformats.org/drawingml/2006/main" name="Office Theme">
  <a:themeElements>
    <a:clrScheme name="ACA Version 1">
      <a:dk1>
        <a:sysClr val="windowText" lastClr="000000"/>
      </a:dk1>
      <a:lt1>
        <a:sysClr val="window" lastClr="FFFFFF"/>
      </a:lt1>
      <a:dk2>
        <a:srgbClr val="464E5C"/>
      </a:dk2>
      <a:lt2>
        <a:srgbClr val="DCDCDD"/>
      </a:lt2>
      <a:accent1>
        <a:srgbClr val="015BAE"/>
      </a:accent1>
      <a:accent2>
        <a:srgbClr val="7D2C28"/>
      </a:accent2>
      <a:accent3>
        <a:srgbClr val="464E5C"/>
      </a:accent3>
      <a:accent4>
        <a:srgbClr val="01407A"/>
      </a:accent4>
      <a:accent5>
        <a:srgbClr val="FA681B"/>
      </a:accent5>
      <a:accent6>
        <a:srgbClr val="0AB0A6"/>
      </a:accent6>
      <a:hlink>
        <a:srgbClr val="4DA7FA"/>
      </a:hlink>
      <a:folHlink>
        <a:srgbClr val="4DA7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CA Version 1">
      <a:dk1>
        <a:sysClr val="windowText" lastClr="000000"/>
      </a:dk1>
      <a:lt1>
        <a:sysClr val="window" lastClr="FFFFFF"/>
      </a:lt1>
      <a:dk2>
        <a:srgbClr val="464E5C"/>
      </a:dk2>
      <a:lt2>
        <a:srgbClr val="DCDCDD"/>
      </a:lt2>
      <a:accent1>
        <a:srgbClr val="015BAE"/>
      </a:accent1>
      <a:accent2>
        <a:srgbClr val="7D2C28"/>
      </a:accent2>
      <a:accent3>
        <a:srgbClr val="464E5C"/>
      </a:accent3>
      <a:accent4>
        <a:srgbClr val="01407A"/>
      </a:accent4>
      <a:accent5>
        <a:srgbClr val="FA681B"/>
      </a:accent5>
      <a:accent6>
        <a:srgbClr val="0AB0A6"/>
      </a:accent6>
      <a:hlink>
        <a:srgbClr val="4DA7FA"/>
      </a:hlink>
      <a:folHlink>
        <a:srgbClr val="4DA7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560C9AA97DBA4894CCBE0BDDB13F93" ma:contentTypeVersion="10" ma:contentTypeDescription="Create a new document." ma:contentTypeScope="" ma:versionID="1a993aa0fe789852b427300c579b696c">
  <xsd:schema xmlns:xsd="http://www.w3.org/2001/XMLSchema" xmlns:xs="http://www.w3.org/2001/XMLSchema" xmlns:p="http://schemas.microsoft.com/office/2006/metadata/properties" xmlns:ns2="acb6f858-5b0e-45c3-bd2e-a4fb7d4c95bb" xmlns:ns3="e91d525a-018d-4550-8a1e-78b6a8228423" targetNamespace="http://schemas.microsoft.com/office/2006/metadata/properties" ma:root="true" ma:fieldsID="b614737a8d7752d1c508f0d499c4a564" ns2:_="" ns3:_="">
    <xsd:import namespace="acb6f858-5b0e-45c3-bd2e-a4fb7d4c95bb"/>
    <xsd:import namespace="e91d525a-018d-4550-8a1e-78b6a82284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6f858-5b0e-45c3-bd2e-a4fb7d4c95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1d525a-018d-4550-8a1e-78b6a82284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8FF367-25A9-4280-9E26-29B278DF6E2D}">
  <ds:schemaRefs>
    <ds:schemaRef ds:uri="http://schemas.microsoft.com/sharepoint/v3/contenttype/forms"/>
  </ds:schemaRefs>
</ds:datastoreItem>
</file>

<file path=customXml/itemProps2.xml><?xml version="1.0" encoding="utf-8"?>
<ds:datastoreItem xmlns:ds="http://schemas.openxmlformats.org/officeDocument/2006/customXml" ds:itemID="{6BE6009C-0520-47A7-A393-B5A82FEA26EE}">
  <ds:schemaRef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 ds:uri="http://purl.org/dc/elements/1.1/"/>
    <ds:schemaRef ds:uri="e91d525a-018d-4550-8a1e-78b6a8228423"/>
    <ds:schemaRef ds:uri="acb6f858-5b0e-45c3-bd2e-a4fb7d4c95bb"/>
    <ds:schemaRef ds:uri="http://www.w3.org/XML/1998/namespace"/>
  </ds:schemaRefs>
</ds:datastoreItem>
</file>

<file path=customXml/itemProps3.xml><?xml version="1.0" encoding="utf-8"?>
<ds:datastoreItem xmlns:ds="http://schemas.openxmlformats.org/officeDocument/2006/customXml" ds:itemID="{977AE142-B0A6-4FCB-A883-9D0D3E302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6f858-5b0e-45c3-bd2e-a4fb7d4c95bb"/>
    <ds:schemaRef ds:uri="e91d525a-018d-4550-8a1e-78b6a8228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otalTime>0</TotalTime>
  <Words>3017</Words>
  <Application>Microsoft Office PowerPoint</Application>
  <PresentationFormat>Widescreen</PresentationFormat>
  <Paragraphs>374</Paragraphs>
  <Slides>37</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Courier New</vt:lpstr>
      <vt:lpstr>Segoe UI</vt:lpstr>
      <vt:lpstr>Symbol</vt:lpstr>
      <vt:lpstr>Times New Roman</vt:lpstr>
      <vt:lpstr>Wingdings</vt:lpstr>
      <vt:lpstr>Office Theme</vt:lpstr>
      <vt:lpstr>1_Office Theme</vt:lpstr>
      <vt:lpstr>PowerPoint Presentation</vt:lpstr>
      <vt:lpstr>PowerPoint Presentation</vt:lpstr>
      <vt:lpstr>Call to Order</vt:lpstr>
      <vt:lpstr>ACA Co-Chairs</vt:lpstr>
      <vt:lpstr>Member Roll Call – Employer Representatives</vt:lpstr>
      <vt:lpstr>Member Roll Call – Employer Representatives</vt:lpstr>
      <vt:lpstr>  Member Roll Call – Labor Representatives  </vt:lpstr>
      <vt:lpstr>  Member Roll Call – Labor Representatives  </vt:lpstr>
      <vt:lpstr> Member Roll Call – Public Representatives </vt:lpstr>
      <vt:lpstr>Member Roll Call – Public Representatives</vt:lpstr>
      <vt:lpstr>Member Roll Call – Ex Officio Representatives</vt:lpstr>
      <vt:lpstr>Member Roll Call – Ex Officio Representatives</vt:lpstr>
      <vt:lpstr>Agenda Overview - 1</vt:lpstr>
      <vt:lpstr>Agenda Overview - 2</vt:lpstr>
      <vt:lpstr>PowerPoint Presentation</vt:lpstr>
      <vt:lpstr>Apprentice Perspective</vt:lpstr>
      <vt:lpstr>PowerPoint Presentation</vt:lpstr>
      <vt:lpstr>Process Utilized to Analyze Recommendations</vt:lpstr>
      <vt:lpstr>Unleashing Our Full Power:   Key Implementation Levers (and examples)</vt:lpstr>
      <vt:lpstr>DOL Interim Report Observations </vt:lpstr>
      <vt:lpstr>PowerPoint Presentation</vt:lpstr>
      <vt:lpstr>Strategic Discussion with Chair and Co-Chairs</vt:lpstr>
      <vt:lpstr>Proposed ACA Year 2 Plan (Two Action Items)</vt:lpstr>
      <vt:lpstr>Proposed ACA Year 2 Plan – Questions and Discussion</vt:lpstr>
      <vt:lpstr>Break 15 Minutes</vt:lpstr>
      <vt:lpstr>PowerPoint Presentation</vt:lpstr>
      <vt:lpstr>Strategic Framework Examples (Illustration Only)</vt:lpstr>
      <vt:lpstr>Proposed Year 2 Topic Areas for ACA Subcommittees</vt:lpstr>
      <vt:lpstr>Industry Engagement in New and Emerging Sectors:   Industry Engagement to meet the emerging needs of industries that have historically used registered apprenticeship and those new to registered apprenticeship</vt:lpstr>
      <vt:lpstr>Apprenticeship Pathways: Youth Apprenticeship and Post-Secondary Pathways </vt:lpstr>
      <vt:lpstr>Apprenticeship Modernization: Promoting High Quality Apprenticeship Programs</vt:lpstr>
      <vt:lpstr>Promoting Diversity, Equity, Inclusion and Accessibility in Registered Apprenticeship (DEIA) </vt:lpstr>
      <vt:lpstr>Ex-Officio Working Group</vt:lpstr>
      <vt:lpstr>Questions / Discussion</vt:lpstr>
      <vt:lpstr>ACA Timeline | 2022 – 2023 Road Map</vt:lpstr>
      <vt:lpstr>Public Comment </vt:lpstr>
      <vt:lpstr>Meeting Wrap Up and Adjournment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44</cp:revision>
  <dcterms:created xsi:type="dcterms:W3CDTF">2022-05-13T20:24:31Z</dcterms:created>
  <dcterms:modified xsi:type="dcterms:W3CDTF">2022-09-26T18:26:45Z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0x0101005E560C9AA97DBA4894CCBE0BDDB13F93</vt:lpwstr>
  </property>
</Properties>
</file>