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E5F468-2F4B-4B70-DE6F-559762B96890}" name="Cooper-Morrison, Samantha - ETA" initials="CMSE" userId="S::CooperMorrison.S@dol.gov::4c6e0e4c-06d3-4813-a2dd-7e0f144fc1d1" providerId="AD"/>
  <p188:author id="{0D28A872-4298-B9F8-C639-74A03163864E}" name="Kathryn Mix" initials="KM" userId="S::Kmix@manhattanstrategy.com::e1d38174-28a3-4300-9227-21c55016e1c4" providerId="AD"/>
  <p188:author id="{5BC2A785-27A4-A068-1494-086C3A5C90CD}" name="Hauge, Kimberly - ETA" initials="HKE" userId="S::Hauge.Kimberly@dol.gov::1bc28549-ef8c-4b27-8609-92a157c7219a" providerId="AD"/>
  <p188:author id="{910097BC-2ED2-817F-D2F4-D6298790B705}" name="Hauge, Kimberly - ETA" initials="HE" userId="S::hauge.kimberly@dol.gov::1bc28549-ef8c-4b27-8609-92a157c7219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raille, Charlotte" initials="SC" lastIdx="3" clrIdx="0">
    <p:extLst>
      <p:ext uri="{19B8F6BF-5375-455C-9EA6-DF929625EA0E}">
        <p15:presenceInfo xmlns:p15="http://schemas.microsoft.com/office/powerpoint/2012/main" userId="S::Charlotte.Sarraille@edelman.com::440fbe6e-5b3a-47db-b324-96ed9c3271a0" providerId="AD"/>
      </p:ext>
    </p:extLst>
  </p:cmAuthor>
  <p:cmAuthor id="2" name="Woods, Elizabeth" initials="WE" lastIdx="2" clrIdx="1">
    <p:extLst>
      <p:ext uri="{19B8F6BF-5375-455C-9EA6-DF929625EA0E}">
        <p15:presenceInfo xmlns:p15="http://schemas.microsoft.com/office/powerpoint/2012/main" userId="S::Elizabeth.Woods@edelman.com::a7c7c0e3-caee-4da2-983c-847e448ef560" providerId="AD"/>
      </p:ext>
    </p:extLst>
  </p:cmAuthor>
  <p:cmAuthor id="3" name="Zimmerman, Ryan" initials="ZR" lastIdx="4" clrIdx="2">
    <p:extLst>
      <p:ext uri="{19B8F6BF-5375-455C-9EA6-DF929625EA0E}">
        <p15:presenceInfo xmlns:p15="http://schemas.microsoft.com/office/powerpoint/2012/main" userId="S::Ryan.Zimmerman@edelman.com::22314ac1-96ad-4cdc-ae0b-cd90cecff18d" providerId="AD"/>
      </p:ext>
    </p:extLst>
  </p:cmAuthor>
  <p:cmAuthor id="4" name="Pede, Chelsea" initials="PC" lastIdx="3" clrIdx="3">
    <p:extLst>
      <p:ext uri="{19B8F6BF-5375-455C-9EA6-DF929625EA0E}">
        <p15:presenceInfo xmlns:p15="http://schemas.microsoft.com/office/powerpoint/2012/main" userId="S::Chelsea.Pede@edelman.com::038338a6-65ec-41f9-8fce-ec616af911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00"/>
    <a:srgbClr val="D22445"/>
    <a:srgbClr val="3C4D5D"/>
    <a:srgbClr val="415364"/>
    <a:srgbClr val="D92041"/>
    <a:srgbClr val="D9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724" autoAdjust="0"/>
  </p:normalViewPr>
  <p:slideViewPr>
    <p:cSldViewPr snapToGrid="0">
      <p:cViewPr varScale="1">
        <p:scale>
          <a:sx n="43" d="100"/>
          <a:sy n="43" d="100"/>
        </p:scale>
        <p:origin x="21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51030-2DE7-6D4A-B623-B5F7D8EB9A5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C9EE-0234-3748-B08D-B90C6A639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9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EC9EE-0234-3748-B08D-B90C6A639E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EC9EE-0234-3748-B08D-B90C6A639E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1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EC9EE-0234-3748-B08D-B90C6A639E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-time Placeholder 12">
            <a:extLst>
              <a:ext uri="{FF2B5EF4-FFF2-40B4-BE49-F238E27FC236}">
                <a16:creationId xmlns:a16="http://schemas.microsoft.com/office/drawing/2014/main" id="{081DFE59-0051-5841-93EA-EA4F67BDD1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012136"/>
            <a:ext cx="6858000" cy="73072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18" name="Event text Placeholder 17">
            <a:extLst>
              <a:ext uri="{FF2B5EF4-FFF2-40B4-BE49-F238E27FC236}">
                <a16:creationId xmlns:a16="http://schemas.microsoft.com/office/drawing/2014/main" id="{77B8ED6F-08F6-B245-B347-689D529960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915323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1" name="Header box 10">
            <a:extLst>
              <a:ext uri="{FF2B5EF4-FFF2-40B4-BE49-F238E27FC236}">
                <a16:creationId xmlns:a16="http://schemas.microsoft.com/office/drawing/2014/main" id="{5E8EEEF0-329A-F6CC-4784-8F8D2EB824A4}"/>
              </a:ext>
            </a:extLst>
          </p:cNvPr>
          <p:cNvSpPr/>
          <p:nvPr userDrawn="1"/>
        </p:nvSpPr>
        <p:spPr>
          <a:xfrm>
            <a:off x="0" y="4764587"/>
            <a:ext cx="7772400" cy="1062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39660"/>
            <a:ext cx="6858000" cy="383381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8" name="Subhead 7">
            <a:extLst>
              <a:ext uri="{FF2B5EF4-FFF2-40B4-BE49-F238E27FC236}">
                <a16:creationId xmlns:a16="http://schemas.microsoft.com/office/drawing/2014/main" id="{4E596450-D480-88A4-CB31-E73A75435F45}"/>
              </a:ext>
            </a:extLst>
          </p:cNvPr>
          <p:cNvSpPr txBox="1"/>
          <p:nvPr userDrawn="1"/>
        </p:nvSpPr>
        <p:spPr>
          <a:xfrm>
            <a:off x="434285" y="5381657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1E73FA-16BC-F2B1-856C-CDCC5D2A2181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16" name="Header box 10">
              <a:extLst>
                <a:ext uri="{FF2B5EF4-FFF2-40B4-BE49-F238E27FC236}">
                  <a16:creationId xmlns:a16="http://schemas.microsoft.com/office/drawing/2014/main" id="{E0C3CC97-58D5-E61B-FBC1-F979E865C2A8}"/>
                </a:ext>
              </a:extLst>
            </p:cNvPr>
            <p:cNvSpPr/>
            <p:nvPr userDrawn="1"/>
          </p:nvSpPr>
          <p:spPr>
            <a:xfrm>
              <a:off x="19563" y="8960527"/>
              <a:ext cx="7772400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3585B8-C487-B258-543B-F55A42B650C2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36E4395D-B69A-961B-4B19-9743E585D8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24399-1AEE-05CA-9B21-43D77D9FFCDC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8C0AA-862F-0481-8106-2DE60DC36049}"/>
              </a:ext>
            </a:extLst>
          </p:cNvPr>
          <p:cNvSpPr/>
          <p:nvPr userDrawn="1"/>
        </p:nvSpPr>
        <p:spPr>
          <a:xfrm>
            <a:off x="-1" y="1"/>
            <a:ext cx="7772400" cy="368036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collage of people smiling&#10;&#10;Description automatically generated">
            <a:extLst>
              <a:ext uri="{FF2B5EF4-FFF2-40B4-BE49-F238E27FC236}">
                <a16:creationId xmlns:a16="http://schemas.microsoft.com/office/drawing/2014/main" id="{B044A202-EF82-B765-3C2E-4E3640774A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305" y="426776"/>
            <a:ext cx="7790704" cy="43373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B2119B-F143-E120-033F-CCD9B984C419}"/>
              </a:ext>
            </a:extLst>
          </p:cNvPr>
          <p:cNvSpPr/>
          <p:nvPr userDrawn="1"/>
        </p:nvSpPr>
        <p:spPr>
          <a:xfrm>
            <a:off x="-18305" y="426776"/>
            <a:ext cx="2601945" cy="174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4F187CF-056D-D048-8A15-BA2B6307E9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2997" y="587142"/>
            <a:ext cx="2399341" cy="1425635"/>
          </a:xfrm>
          <a:prstGeom prst="rect">
            <a:avLst/>
          </a:prstGeom>
        </p:spPr>
      </p:pic>
      <p:sp>
        <p:nvSpPr>
          <p:cNvPr id="29" name="Logo Placeholder 19">
            <a:extLst>
              <a:ext uri="{FF2B5EF4-FFF2-40B4-BE49-F238E27FC236}">
                <a16:creationId xmlns:a16="http://schemas.microsoft.com/office/drawing/2014/main" id="{88A0B23E-7168-F62F-A170-103334F4936D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980550" y="7577952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6FE88-9D5D-2529-8891-5A66690F1F5B}"/>
              </a:ext>
            </a:extLst>
          </p:cNvPr>
          <p:cNvSpPr txBox="1"/>
          <p:nvPr userDrawn="1"/>
        </p:nvSpPr>
        <p:spPr>
          <a:xfrm>
            <a:off x="434285" y="7717477"/>
            <a:ext cx="3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Career seekers, like you, are looking to fast track their career goals, avoid debt, and earn competitive wages.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848769-8766-B832-FF94-B8345F6A6758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Explore what Registered Apprenticeship can do for your career.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914B-AD8D-B645-B69A-F13F02A7E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23313"/>
            <a:ext cx="6858000" cy="487760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632168B-20C6-B24C-AC3C-F8266EB2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962979"/>
            <a:ext cx="6858000" cy="71016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D1F41F1-8FEE-A046-B541-94D121B283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685533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197B890-CB9A-B549-B026-93EFF3C5E38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7772400" cy="358203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EA7ADD8-F42E-4726-AE6E-392CC4C130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306324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302129-79C0-0942-930D-2F97499F87D4}"/>
              </a:ext>
            </a:extLst>
          </p:cNvPr>
          <p:cNvSpPr txBox="1"/>
          <p:nvPr/>
        </p:nvSpPr>
        <p:spPr>
          <a:xfrm>
            <a:off x="434285" y="5525323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54D66-0DDB-6CE2-9702-43D442152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34806" y="3736726"/>
            <a:ext cx="1702786" cy="10117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F77249-CBC1-1FCF-839F-F47BC3919F61}"/>
              </a:ext>
            </a:extLst>
          </p:cNvPr>
          <p:cNvGrpSpPr/>
          <p:nvPr userDrawn="1"/>
        </p:nvGrpSpPr>
        <p:grpSpPr>
          <a:xfrm>
            <a:off x="-1" y="8812230"/>
            <a:ext cx="7772401" cy="1271837"/>
            <a:chOff x="-1" y="8812230"/>
            <a:chExt cx="7772401" cy="1271837"/>
          </a:xfrm>
        </p:grpSpPr>
        <p:sp>
          <p:nvSpPr>
            <p:cNvPr id="4" name="Header box 10">
              <a:extLst>
                <a:ext uri="{FF2B5EF4-FFF2-40B4-BE49-F238E27FC236}">
                  <a16:creationId xmlns:a16="http://schemas.microsoft.com/office/drawing/2014/main" id="{7894A0AD-CB3A-C672-3ACC-C0A44B7B3E6A}"/>
                </a:ext>
              </a:extLst>
            </p:cNvPr>
            <p:cNvSpPr/>
            <p:nvPr userDrawn="1"/>
          </p:nvSpPr>
          <p:spPr>
            <a:xfrm>
              <a:off x="-1" y="8975915"/>
              <a:ext cx="7772400" cy="6879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38DF57-99ED-6AA8-65AC-61D96317F972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2D355DB-B564-B23D-08B6-382D8D894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39D5A2-5B1B-EC58-5CD8-955C72D0C1CB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12" name="Logo Placeholder 19">
            <a:extLst>
              <a:ext uri="{FF2B5EF4-FFF2-40B4-BE49-F238E27FC236}">
                <a16:creationId xmlns:a16="http://schemas.microsoft.com/office/drawing/2014/main" id="{B500F5C4-8336-C770-F194-F4C719D1AE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577952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7346B7-51B7-6B94-95BC-87DEED487429}"/>
              </a:ext>
            </a:extLst>
          </p:cNvPr>
          <p:cNvSpPr txBox="1"/>
          <p:nvPr userDrawn="1"/>
        </p:nvSpPr>
        <p:spPr>
          <a:xfrm>
            <a:off x="434285" y="7717477"/>
            <a:ext cx="3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Career seekers, like you, are looking to fast track their career goals, avoid debt, and earn competitive wages.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BECCF-2EA3-5BA6-7AA1-68185F7432D6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Explore what Registered Apprenticeship can do for your career.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914B-AD8D-B645-B69A-F13F02A7E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880355"/>
            <a:ext cx="6858000" cy="487760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632168B-20C6-B24C-AC3C-F8266EB2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971181"/>
            <a:ext cx="6858000" cy="623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D1F41F1-8FEE-A046-B541-94D121B283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653012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4D8241-601E-6942-8A74-A7B09FB018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3822192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169DF5B-D759-3E4A-A99C-08416FC224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50208" y="-1"/>
            <a:ext cx="3822192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BB1360EB-4B1C-4DA3-947D-817B8D2966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7274645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846288-FCEC-5342-91D6-B69560563DD3}"/>
              </a:ext>
            </a:extLst>
          </p:cNvPr>
          <p:cNvSpPr txBox="1"/>
          <p:nvPr/>
        </p:nvSpPr>
        <p:spPr>
          <a:xfrm>
            <a:off x="434285" y="5506913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DE09F-E13A-164D-8DD6-A2D08637CD94}"/>
              </a:ext>
            </a:extLst>
          </p:cNvPr>
          <p:cNvSpPr txBox="1"/>
          <p:nvPr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64821-C41E-B9E4-B5BB-CC76ADA56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34806" y="3751096"/>
            <a:ext cx="1702786" cy="10117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68E2094-DEFF-6577-D015-C4B8E464FB2C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10" name="Header box 10">
              <a:extLst>
                <a:ext uri="{FF2B5EF4-FFF2-40B4-BE49-F238E27FC236}">
                  <a16:creationId xmlns:a16="http://schemas.microsoft.com/office/drawing/2014/main" id="{EF0E7918-E760-D48F-E5E3-3042084DFD86}"/>
                </a:ext>
              </a:extLst>
            </p:cNvPr>
            <p:cNvSpPr/>
            <p:nvPr userDrawn="1"/>
          </p:nvSpPr>
          <p:spPr>
            <a:xfrm>
              <a:off x="0" y="8960527"/>
              <a:ext cx="7791963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C0AA75-7876-51C4-B459-1775980401FE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E2F4A78E-C9AC-4544-A853-6A43732CBE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A78145-B10C-8D2B-6232-56396521BEC0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20" name="Logo Placeholder 19">
            <a:extLst>
              <a:ext uri="{FF2B5EF4-FFF2-40B4-BE49-F238E27FC236}">
                <a16:creationId xmlns:a16="http://schemas.microsoft.com/office/drawing/2014/main" id="{4798A9F8-7B52-A7D6-DCAF-209C05A9EF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577952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C8C854-2A75-1D74-BDC8-601E30E39CBF}"/>
              </a:ext>
            </a:extLst>
          </p:cNvPr>
          <p:cNvSpPr txBox="1"/>
          <p:nvPr userDrawn="1"/>
        </p:nvSpPr>
        <p:spPr>
          <a:xfrm>
            <a:off x="434285" y="7717477"/>
            <a:ext cx="3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Career seekers, like you, are looking to fast track their career goals, avoid debt, and earn competitive wages.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617C6D-2D56-5F31-AC8D-F8CD8CB681D1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Explore what Registered Apprenticeship can do for your career.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8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E914B-AD8D-B645-B69A-F13F02A7E2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899447"/>
            <a:ext cx="6858000" cy="487760"/>
          </a:xfrm>
        </p:spPr>
        <p:txBody>
          <a:bodyPr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632168B-20C6-B24C-AC3C-F8266EB2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921053"/>
            <a:ext cx="6858000" cy="623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D1F41F1-8FEE-A046-B541-94D121B283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608539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44D8241-601E-6942-8A74-A7B09FB018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772400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12F0C390-0066-4293-B0FD-1B28284DB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7230345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E1AF22-FFF4-E149-AF7F-579DF94168BC}"/>
              </a:ext>
            </a:extLst>
          </p:cNvPr>
          <p:cNvSpPr txBox="1"/>
          <p:nvPr/>
        </p:nvSpPr>
        <p:spPr>
          <a:xfrm>
            <a:off x="434285" y="5463954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95395E-1A25-5D4E-94EC-5DDE49BA7F3A}"/>
              </a:ext>
            </a:extLst>
          </p:cNvPr>
          <p:cNvSpPr txBox="1"/>
          <p:nvPr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F3629-EE72-EAAC-479F-BAD5EB95D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34806" y="3787898"/>
            <a:ext cx="1702786" cy="10117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E1C646-BB5B-BF70-6B0B-5146F4875BA8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10" name="Header box 10">
              <a:extLst>
                <a:ext uri="{FF2B5EF4-FFF2-40B4-BE49-F238E27FC236}">
                  <a16:creationId xmlns:a16="http://schemas.microsoft.com/office/drawing/2014/main" id="{3CDBAD7C-12AA-8764-9BED-82B0EE3D7C92}"/>
                </a:ext>
              </a:extLst>
            </p:cNvPr>
            <p:cNvSpPr/>
            <p:nvPr userDrawn="1"/>
          </p:nvSpPr>
          <p:spPr>
            <a:xfrm>
              <a:off x="0" y="8960527"/>
              <a:ext cx="7791963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42A121-6F31-15D2-B067-DD7AC5F8FE2F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F3630CAB-2127-DE95-F93E-B3BF06C112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3B16EB-B6F1-26AE-7282-C044374D525B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19" name="Logo Placeholder 19">
            <a:extLst>
              <a:ext uri="{FF2B5EF4-FFF2-40B4-BE49-F238E27FC236}">
                <a16:creationId xmlns:a16="http://schemas.microsoft.com/office/drawing/2014/main" id="{E2853EB8-80FE-87F4-A5DB-9F79AD1BA6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657733"/>
            <a:ext cx="3357563" cy="936496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EB3F75-FA3D-E642-C60B-8F98A8C33176}"/>
              </a:ext>
            </a:extLst>
          </p:cNvPr>
          <p:cNvSpPr txBox="1"/>
          <p:nvPr userDrawn="1"/>
        </p:nvSpPr>
        <p:spPr>
          <a:xfrm>
            <a:off x="434285" y="7717477"/>
            <a:ext cx="3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Career seekers, like you, are looking to fast track their career goals, avoid debt, and earn competitive wages.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BB9641-2008-6926-95CE-552C3B47563B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Explore what Registered Apprenticeship can do for your career.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0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-time Placeholder 12">
            <a:extLst>
              <a:ext uri="{FF2B5EF4-FFF2-40B4-BE49-F238E27FC236}">
                <a16:creationId xmlns:a16="http://schemas.microsoft.com/office/drawing/2014/main" id="{0CD0CAEE-A26B-8693-3618-8FA957CB3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966390"/>
            <a:ext cx="6858000" cy="5555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14" name="Event text Placeholder 17">
            <a:extLst>
              <a:ext uri="{FF2B5EF4-FFF2-40B4-BE49-F238E27FC236}">
                <a16:creationId xmlns:a16="http://schemas.microsoft.com/office/drawing/2014/main" id="{C4C2B8A6-1371-8022-3E2B-11918EB236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694391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5" name="Logo Placeholder 19">
            <a:extLst>
              <a:ext uri="{FF2B5EF4-FFF2-40B4-BE49-F238E27FC236}">
                <a16:creationId xmlns:a16="http://schemas.microsoft.com/office/drawing/2014/main" id="{C0904D60-1D24-64D6-530D-C657A24CCE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435014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9D0372-33D3-6C2A-D9BE-A3DCDC30B354}"/>
              </a:ext>
            </a:extLst>
          </p:cNvPr>
          <p:cNvSpPr txBox="1"/>
          <p:nvPr userDrawn="1"/>
        </p:nvSpPr>
        <p:spPr>
          <a:xfrm>
            <a:off x="434284" y="7575598"/>
            <a:ext cx="34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</a:rPr>
              <a:t>Employers everywhere are exploring a new type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of employee. They create your future workforce,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lift up your community, and help grow your business. We call them apprentices. </a:t>
            </a:r>
          </a:p>
        </p:txBody>
      </p:sp>
      <p:sp>
        <p:nvSpPr>
          <p:cNvPr id="24" name="Header box 10">
            <a:extLst>
              <a:ext uri="{FF2B5EF4-FFF2-40B4-BE49-F238E27FC236}">
                <a16:creationId xmlns:a16="http://schemas.microsoft.com/office/drawing/2014/main" id="{92683C11-C1F6-7115-9EC5-D18D7A964439}"/>
              </a:ext>
            </a:extLst>
          </p:cNvPr>
          <p:cNvSpPr/>
          <p:nvPr userDrawn="1"/>
        </p:nvSpPr>
        <p:spPr>
          <a:xfrm>
            <a:off x="0" y="4770724"/>
            <a:ext cx="7772400" cy="106243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69D1A11-6A7E-9915-2034-04EF81E5F1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45797"/>
            <a:ext cx="6858000" cy="383381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26" name="Subhead 7">
            <a:extLst>
              <a:ext uri="{FF2B5EF4-FFF2-40B4-BE49-F238E27FC236}">
                <a16:creationId xmlns:a16="http://schemas.microsoft.com/office/drawing/2014/main" id="{0297B5D7-EFF7-A71C-972C-C3F32CCB2AEB}"/>
              </a:ext>
            </a:extLst>
          </p:cNvPr>
          <p:cNvSpPr txBox="1"/>
          <p:nvPr userDrawn="1"/>
        </p:nvSpPr>
        <p:spPr>
          <a:xfrm>
            <a:off x="434285" y="5387794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513781-3904-4D86-0E84-3DD91ADE96ED}"/>
              </a:ext>
            </a:extLst>
          </p:cNvPr>
          <p:cNvSpPr/>
          <p:nvPr userDrawn="1"/>
        </p:nvSpPr>
        <p:spPr>
          <a:xfrm>
            <a:off x="-1" y="1"/>
            <a:ext cx="7772400" cy="368036"/>
          </a:xfrm>
          <a:prstGeom prst="rect">
            <a:avLst/>
          </a:prstGeom>
          <a:solidFill>
            <a:srgbClr val="FF5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ollage of people smiling&#10;&#10;Description automatically generated">
            <a:extLst>
              <a:ext uri="{FF2B5EF4-FFF2-40B4-BE49-F238E27FC236}">
                <a16:creationId xmlns:a16="http://schemas.microsoft.com/office/drawing/2014/main" id="{CB9A604C-0BC9-4FB4-97D2-6E4DD00B07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305" y="426776"/>
            <a:ext cx="7790704" cy="43373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1BB8BB-94C1-9591-B278-7EFD9CFDFEB5}"/>
              </a:ext>
            </a:extLst>
          </p:cNvPr>
          <p:cNvSpPr/>
          <p:nvPr userDrawn="1"/>
        </p:nvSpPr>
        <p:spPr>
          <a:xfrm>
            <a:off x="-18305" y="426776"/>
            <a:ext cx="2601945" cy="174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142E-AB33-CF82-66A9-EE55058C3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997" y="587142"/>
            <a:ext cx="2399341" cy="14256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E3C7E66-D85F-D03F-B655-D9A210D4E7DE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9" name="Header box 10">
              <a:extLst>
                <a:ext uri="{FF2B5EF4-FFF2-40B4-BE49-F238E27FC236}">
                  <a16:creationId xmlns:a16="http://schemas.microsoft.com/office/drawing/2014/main" id="{7D9FA91B-C035-A3EB-473B-EAD623B4BCCB}"/>
                </a:ext>
              </a:extLst>
            </p:cNvPr>
            <p:cNvSpPr/>
            <p:nvPr userDrawn="1"/>
          </p:nvSpPr>
          <p:spPr>
            <a:xfrm>
              <a:off x="19563" y="8960527"/>
              <a:ext cx="7772400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26B476-659F-5D0A-BBA8-24BE068E15F1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7EC6EDD8-0675-2F1D-6188-C94914FDEE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7908D6-0302-72BB-DC06-4907589C3510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DD46B1-7648-D119-2E92-5F24381B7FAD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Get started today and explore Registered Apprenticeship.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9CB69E7-9D88-940C-D48B-0BEFBD485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822174"/>
            <a:ext cx="6858000" cy="623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7BFACCBE-4101-6F2C-0FF3-61DEF9BC4E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01424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971181A-2C3F-4784-B78C-D4ED26325B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822192" cy="17373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E60864-28E6-0FC4-259F-650086694D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50208" y="0"/>
            <a:ext cx="3822192" cy="17373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2998FF3-403C-12C2-565E-579A2D79D5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844670"/>
            <a:ext cx="3822192" cy="17373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EDB4347-2A09-2B05-8C11-6B6750B55C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50208" y="1844670"/>
            <a:ext cx="3822192" cy="173736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BA01C50-1C68-A70C-8DCF-D44EA982F8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134493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4DBD61-A750-C2F6-148B-EC0DA42A5F60}"/>
              </a:ext>
            </a:extLst>
          </p:cNvPr>
          <p:cNvSpPr txBox="1"/>
          <p:nvPr userDrawn="1"/>
        </p:nvSpPr>
        <p:spPr>
          <a:xfrm>
            <a:off x="434285" y="5402583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B6CE2D-4BE4-F02A-9A26-25F3479F30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75392"/>
            <a:ext cx="6858000" cy="383381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AE9EB-BD9A-1072-3A1D-2433B5C5C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34806" y="3757430"/>
            <a:ext cx="1702786" cy="1011757"/>
          </a:xfrm>
          <a:prstGeom prst="rect">
            <a:avLst/>
          </a:prstGeom>
        </p:spPr>
      </p:pic>
      <p:sp>
        <p:nvSpPr>
          <p:cNvPr id="8" name="Logo Placeholder 19">
            <a:extLst>
              <a:ext uri="{FF2B5EF4-FFF2-40B4-BE49-F238E27FC236}">
                <a16:creationId xmlns:a16="http://schemas.microsoft.com/office/drawing/2014/main" id="{4F3DB7A0-43E9-331B-DE9D-AB33744238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435014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8DBF2-DF9E-1D64-6932-2667C2D30D80}"/>
              </a:ext>
            </a:extLst>
          </p:cNvPr>
          <p:cNvSpPr txBox="1"/>
          <p:nvPr userDrawn="1"/>
        </p:nvSpPr>
        <p:spPr>
          <a:xfrm>
            <a:off x="434284" y="7575598"/>
            <a:ext cx="34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</a:rPr>
              <a:t>Employers everywhere are exploring a new type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of employee. They create your future workforce,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lift up your community, and help grow your business. We call them apprentices.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A1A70D-6D7E-5A5A-8682-91456F73B13A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15" name="Header box 10">
              <a:extLst>
                <a:ext uri="{FF2B5EF4-FFF2-40B4-BE49-F238E27FC236}">
                  <a16:creationId xmlns:a16="http://schemas.microsoft.com/office/drawing/2014/main" id="{60790106-664C-31DF-8D30-DE5A5BA0FC80}"/>
                </a:ext>
              </a:extLst>
            </p:cNvPr>
            <p:cNvSpPr/>
            <p:nvPr userDrawn="1"/>
          </p:nvSpPr>
          <p:spPr>
            <a:xfrm>
              <a:off x="19563" y="8960527"/>
              <a:ext cx="7772400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49103D-F525-3601-5842-06C5A3E48296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C2A5A067-5909-BD32-1BC5-6C84849684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4F8F95-4E8C-1917-31B5-9B57A3A606D2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9AF567-BE07-CEBD-5708-494487F2F5CE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Get started today and explore Registered Apprenticeship.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44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5D170935-E2BB-B196-38B1-140E8903F2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3822192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E0E3D06E-D114-09D1-B427-D7A03D27CF0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50208" y="-1"/>
            <a:ext cx="3822192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ECB053-8B36-7C7D-9010-CD62E7004083}"/>
              </a:ext>
            </a:extLst>
          </p:cNvPr>
          <p:cNvSpPr txBox="1"/>
          <p:nvPr userDrawn="1"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466E2E-A2E9-72FA-E79F-1A5139A4B3A9}"/>
              </a:ext>
            </a:extLst>
          </p:cNvPr>
          <p:cNvSpPr txBox="1"/>
          <p:nvPr userDrawn="1"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4373A3-42C9-60C6-9321-4A3F89FD9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46897" y="3751095"/>
            <a:ext cx="1678606" cy="99739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9EA82DD-C0BF-068E-6C84-710E00995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822174"/>
            <a:ext cx="6858000" cy="623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871A95A-2B07-931E-DF04-56D082447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01424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DE82376-1C0A-D80D-6ECD-A3A35DD173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134493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05A7F-33CB-E482-E5B8-C17701FCB811}"/>
              </a:ext>
            </a:extLst>
          </p:cNvPr>
          <p:cNvSpPr txBox="1"/>
          <p:nvPr userDrawn="1"/>
        </p:nvSpPr>
        <p:spPr>
          <a:xfrm>
            <a:off x="434285" y="5402583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9F7289-7FBE-3F7F-EBBD-14774BF03F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75392"/>
            <a:ext cx="6858000" cy="383381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2" name="Logo Placeholder 19">
            <a:extLst>
              <a:ext uri="{FF2B5EF4-FFF2-40B4-BE49-F238E27FC236}">
                <a16:creationId xmlns:a16="http://schemas.microsoft.com/office/drawing/2014/main" id="{C9F4B92B-01CE-FA5B-7BDA-A269A587DC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435014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16CFB7-28A4-99C7-B674-EC5A5B189138}"/>
              </a:ext>
            </a:extLst>
          </p:cNvPr>
          <p:cNvSpPr txBox="1"/>
          <p:nvPr userDrawn="1"/>
        </p:nvSpPr>
        <p:spPr>
          <a:xfrm>
            <a:off x="434284" y="7575598"/>
            <a:ext cx="34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</a:rPr>
              <a:t>Employers everywhere are exploring a new type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of employee. They create your future workforce,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lift up your community, and help grow your business. We call them apprentices.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4ACA63-D6CE-A40C-6F60-8A23AB1425E3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15" name="Header box 10">
              <a:extLst>
                <a:ext uri="{FF2B5EF4-FFF2-40B4-BE49-F238E27FC236}">
                  <a16:creationId xmlns:a16="http://schemas.microsoft.com/office/drawing/2014/main" id="{782183E3-9CB0-FDEE-DE76-3436A478852F}"/>
                </a:ext>
              </a:extLst>
            </p:cNvPr>
            <p:cNvSpPr/>
            <p:nvPr userDrawn="1"/>
          </p:nvSpPr>
          <p:spPr>
            <a:xfrm>
              <a:off x="19563" y="8960527"/>
              <a:ext cx="7772400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6ED239-663A-6B0A-C383-9C12F7BBA27D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D83A108C-3871-4BFA-BBA0-5DBDF30CE6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321E7A-3C70-122A-2EE4-68C6A410F483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FDEAEA1-4397-1F0D-E81E-EF05E7527473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Get started today and explore Registered Apprenticeship.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5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3A9617D-03F5-CBEB-D765-9B3257F2FC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772400" cy="357464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sz="140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9D44E-6A5A-B069-AA10-D034D1FFC3E5}"/>
              </a:ext>
            </a:extLst>
          </p:cNvPr>
          <p:cNvSpPr txBox="1"/>
          <p:nvPr userDrawn="1"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66625-1E1D-8B14-1322-FEE89F43E535}"/>
              </a:ext>
            </a:extLst>
          </p:cNvPr>
          <p:cNvSpPr txBox="1"/>
          <p:nvPr userDrawn="1"/>
        </p:nvSpPr>
        <p:spPr>
          <a:xfrm>
            <a:off x="496614" y="9528421"/>
            <a:ext cx="67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 at apprenticeship.gov/NAW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FBDC4D-42A1-B020-6381-D31220D6DF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34806" y="3748698"/>
            <a:ext cx="1702786" cy="101175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0FB868-D118-CD7A-FBDE-40C0916E4B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822174"/>
            <a:ext cx="6858000" cy="6239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add date  |   Add time</a:t>
            </a:r>
          </a:p>
          <a:p>
            <a:pPr lvl="0"/>
            <a:r>
              <a:rPr lang="en-US" dirty="0"/>
              <a:t>Add location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5E36891D-EEE3-04AB-C49C-53E0DB126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01424"/>
            <a:ext cx="6858000" cy="56816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event description.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7E412A-F749-87D3-C61F-6ABC916A8D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134493"/>
            <a:ext cx="6858000" cy="28531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5100"/>
                </a:solidFill>
              </a:defRPr>
            </a:lvl1pPr>
          </a:lstStyle>
          <a:p>
            <a:pPr lvl="0"/>
            <a:r>
              <a:rPr lang="en-US" dirty="0"/>
              <a:t>Click to insert event URL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556B89-A148-DFDF-A3A4-803533311344}"/>
              </a:ext>
            </a:extLst>
          </p:cNvPr>
          <p:cNvSpPr txBox="1"/>
          <p:nvPr userDrawn="1"/>
        </p:nvSpPr>
        <p:spPr>
          <a:xfrm>
            <a:off x="434285" y="5402583"/>
            <a:ext cx="6903828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i="1" u="none" strike="noStrike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Celebrate Youth Apprenticeship Week!</a:t>
            </a:r>
            <a:endParaRPr lang="en-US" sz="18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FF4287C-CFF1-D3C6-8ECC-7F9F6383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975392"/>
            <a:ext cx="6858000" cy="383381"/>
          </a:xfrm>
        </p:spPr>
        <p:txBody>
          <a:bodyPr anchor="ctr" anchorCtr="0"/>
          <a:lstStyle>
            <a:lvl1pPr algn="ctr">
              <a:defRPr sz="32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20" name="Logo Placeholder 19">
            <a:extLst>
              <a:ext uri="{FF2B5EF4-FFF2-40B4-BE49-F238E27FC236}">
                <a16:creationId xmlns:a16="http://schemas.microsoft.com/office/drawing/2014/main" id="{C4B4AB7E-310D-748E-A360-1A3FB2717B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80550" y="7435014"/>
            <a:ext cx="3357563" cy="985080"/>
          </a:xfrm>
        </p:spPr>
        <p:txBody>
          <a:bodyPr anchor="ctr"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logo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05CE2F-D451-A179-A6EC-57FF2F21F704}"/>
              </a:ext>
            </a:extLst>
          </p:cNvPr>
          <p:cNvSpPr txBox="1"/>
          <p:nvPr userDrawn="1"/>
        </p:nvSpPr>
        <p:spPr>
          <a:xfrm>
            <a:off x="434284" y="7575598"/>
            <a:ext cx="3451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solidFill>
                  <a:schemeClr val="accent1"/>
                </a:solidFill>
              </a:rPr>
              <a:t>Employers everywhere are exploring a new type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of employee. They create your future workforce, </a:t>
            </a:r>
            <a:br>
              <a:rPr lang="en-US" sz="1100" b="1" dirty="0">
                <a:solidFill>
                  <a:schemeClr val="accent1"/>
                </a:solidFill>
              </a:rPr>
            </a:br>
            <a:r>
              <a:rPr lang="en-US" sz="1100" b="1" dirty="0">
                <a:solidFill>
                  <a:schemeClr val="accent1"/>
                </a:solidFill>
              </a:rPr>
              <a:t>lift up your community, and help grow your business. We call them apprentices.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76F6AA-D52A-9490-700C-AEF0C4C0F688}"/>
              </a:ext>
            </a:extLst>
          </p:cNvPr>
          <p:cNvGrpSpPr/>
          <p:nvPr userDrawn="1"/>
        </p:nvGrpSpPr>
        <p:grpSpPr>
          <a:xfrm>
            <a:off x="0" y="8812230"/>
            <a:ext cx="7791963" cy="1271837"/>
            <a:chOff x="0" y="8812230"/>
            <a:chExt cx="7791963" cy="1271837"/>
          </a:xfrm>
        </p:grpSpPr>
        <p:sp>
          <p:nvSpPr>
            <p:cNvPr id="23" name="Header box 10">
              <a:extLst>
                <a:ext uri="{FF2B5EF4-FFF2-40B4-BE49-F238E27FC236}">
                  <a16:creationId xmlns:a16="http://schemas.microsoft.com/office/drawing/2014/main" id="{59B3686E-8EC6-932D-0568-7EAF88E1BF07}"/>
                </a:ext>
              </a:extLst>
            </p:cNvPr>
            <p:cNvSpPr/>
            <p:nvPr userDrawn="1"/>
          </p:nvSpPr>
          <p:spPr>
            <a:xfrm>
              <a:off x="19563" y="8960527"/>
              <a:ext cx="7772400" cy="68795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57559E-581F-9D0D-0AD4-88DF3D03DE03}"/>
                </a:ext>
              </a:extLst>
            </p:cNvPr>
            <p:cNvSpPr/>
            <p:nvPr userDrawn="1"/>
          </p:nvSpPr>
          <p:spPr>
            <a:xfrm>
              <a:off x="0" y="9716807"/>
              <a:ext cx="7772400" cy="367260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686C70B5-45B3-1DFE-A407-E2FA022323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9978" r="18130"/>
            <a:stretch/>
          </p:blipFill>
          <p:spPr>
            <a:xfrm>
              <a:off x="225630" y="8812230"/>
              <a:ext cx="1228818" cy="113959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EEAF07-D8F0-CDDD-13D0-28904E9BB1A4}"/>
                </a:ext>
              </a:extLst>
            </p:cNvPr>
            <p:cNvSpPr txBox="1"/>
            <p:nvPr userDrawn="1"/>
          </p:nvSpPr>
          <p:spPr>
            <a:xfrm>
              <a:off x="1505653" y="9150616"/>
              <a:ext cx="6215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 more at apprenticeship.gov/youth-apprenticeship-week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9E82A8B-FB41-F7F9-2693-5E4EC5FEB81F}"/>
              </a:ext>
            </a:extLst>
          </p:cNvPr>
          <p:cNvSpPr txBox="1"/>
          <p:nvPr userDrawn="1"/>
        </p:nvSpPr>
        <p:spPr>
          <a:xfrm>
            <a:off x="1505653" y="8592236"/>
            <a:ext cx="583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dirty="0">
                <a:solidFill>
                  <a:srgbClr val="FF5100"/>
                </a:solidFill>
              </a:rPr>
              <a:t>Get started today and explore Registered Apprenticeship.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20"/>
            <a:ext cx="6703695" cy="5365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1324303"/>
            <a:ext cx="6703695" cy="773524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35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04" r:id="rId5"/>
    <p:sldLayoutId id="2147483705" r:id="rId6"/>
    <p:sldLayoutId id="2147483706" r:id="rId7"/>
    <p:sldLayoutId id="2147483707" r:id="rId8"/>
  </p:sldLayoutIdLst>
  <p:txStyles>
    <p:titleStyle>
      <a:lvl1pPr algn="ctr" defTabSz="77724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415364"/>
          </a:solidFill>
          <a:latin typeface="+mn-lt"/>
          <a:ea typeface="+mj-ea"/>
          <a:cs typeface="Arial Narrow" panose="020B0604020202020204" pitchFamily="34" charset="0"/>
        </a:defRPr>
      </a:lvl1pPr>
    </p:titleStyle>
    <p:bodyStyle>
      <a:lvl1pPr marL="0" indent="0" algn="ctr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None/>
        <a:defRPr sz="2380" kern="1200">
          <a:solidFill>
            <a:srgbClr val="3C4D5D"/>
          </a:solidFill>
          <a:latin typeface="+mn-lt"/>
          <a:ea typeface="+mn-ea"/>
          <a:cs typeface="+mn-cs"/>
        </a:defRPr>
      </a:lvl1pPr>
      <a:lvl2pPr marL="388620" indent="0" algn="ctr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0" algn="ctr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indent="0" algn="ctr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0" algn="ctr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None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3000" r="-10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65A777-9B37-6F5E-F79C-14F08A788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9429B3A-08F0-4A2E-B24C-F40548D04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Click to Add </a:t>
            </a:r>
            <a:r>
              <a:rPr lang="en-US" dirty="0" err="1"/>
              <a:t>HEadline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967DF6-AD28-B34E-BC11-66E89F1A0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4525B5-776E-D830-1183-B4A2D43643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1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6520FA-0873-4FF7-BF9C-063BDAE81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9A766D-555F-F3E4-D4CA-87AF57DA52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8AA77-0124-C981-FF27-BBCB7D32E5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504968-3F4D-E13E-403D-73518E6114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D6ED9B-8A74-B9A4-83E3-BFF670240E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6AD361-5CA3-98F3-9D46-2CE94AC8EA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6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30783D-47C1-4B81-948C-47E9524D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1AD395-7BBB-0116-34A7-2435EED9D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3962C-D48D-C197-4AC6-86FB21F01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CA2619-4507-3E7D-0FE2-16B60B8AA3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5A7904-C5D6-A65B-5D96-668D147911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4B7D28-9C9A-D74A-F022-878C766E2B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4FC5B-63D1-4872-635F-380AB9F5A1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9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816570A-948E-417B-8FC6-8C3190AC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C438D-57DA-F375-E5CF-50921A626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97A03-5367-9FFF-888E-21485C91F7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9CA402-0939-AE4E-3058-4CA2FB3886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199DB3-C9EB-E9F6-CD63-45E521934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4AA5B9-51C1-2857-D470-5C49B5568D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0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3000" r="-10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65F550D-37C0-429E-5861-3D59FBB25D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227E27B-1A7C-C99A-4E61-670D3AA0B8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2B75B44-0740-F84F-7413-F45928ED90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BA8E202A-98D5-6ECA-A959-F5C4FEE94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843" y="4975392"/>
            <a:ext cx="6858000" cy="3833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5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31BC8-36EE-60C2-F750-519345BDE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A4E6E-624C-44F7-AC55-5C711AAA05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4EBFA6E-6776-872D-FC4E-2475260CE7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28FB8E-8AFE-5F0C-416D-E7177A2D2E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1AB331-28A2-F84E-7172-7F818DA0E6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39B57C-515F-9384-3DF6-001FC59569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D18E0A-D07B-508A-4379-C1CA791E57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CACDC-FC7C-0B27-2CAF-427CF68A6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F7402A-E209-84B7-D229-791084A6D7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5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2FC3DB-A2B7-DD87-9748-BF9E89695B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5F8EED-D73D-8FFD-7750-AC165F91AD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AD14720-B9BA-1CDF-300C-708C86CF9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21BA56-5AAB-56F2-7A0F-300AF3C927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F9E0250-A299-39C3-21F0-C113A1C075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CBFB14-FBA9-F3E6-8F45-7F02DB194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1D7EAA-7F59-4ED2-C11B-60CA8B8691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C86A44-B02A-C351-8E80-501EC108E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38CB4-45DF-61AB-3038-F3BC16A93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52B2C-ED7A-1F65-AA6C-7535CD14EA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48FA83-12A6-A01C-2665-BB2017B3C8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81C69-1924-A5D9-FB72-A154586D53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C4F6D5-6284-AAD2-734C-03A7D49FAC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8893"/>
      </p:ext>
    </p:extLst>
  </p:cSld>
  <p:clrMapOvr>
    <a:masterClrMapping/>
  </p:clrMapOvr>
</p:sld>
</file>

<file path=ppt/theme/theme1.xml><?xml version="1.0" encoding="utf-8"?>
<a:theme xmlns:a="http://schemas.openxmlformats.org/drawingml/2006/main" name="AprentAmbas_June22">
  <a:themeElements>
    <a:clrScheme name="ApprenticeshipUSA Them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3971"/>
      </a:accent1>
      <a:accent2>
        <a:srgbClr val="EF3834"/>
      </a:accent2>
      <a:accent3>
        <a:srgbClr val="89CDDD"/>
      </a:accent3>
      <a:accent4>
        <a:srgbClr val="FEB42A"/>
      </a:accent4>
      <a:accent5>
        <a:srgbClr val="A7A9AC"/>
      </a:accent5>
      <a:accent6>
        <a:srgbClr val="E8E8E8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ntAmbas_June22" id="{EE6CF69D-38A1-4230-98CD-8E240B8D2F75}" vid="{96892CAD-B90C-4109-988C-082E50BDB7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365fe2-45b3-45fd-a4f7-5800b6df4590">
      <Terms xmlns="http://schemas.microsoft.com/office/infopath/2007/PartnerControls"/>
    </lcf76f155ced4ddcb4097134ff3c332f>
    <TaxCatchAll xmlns="d21064f0-8fc5-4ef3-8712-82223c3c3e0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279DEA9564844E902C4E87E976D235" ma:contentTypeVersion="15" ma:contentTypeDescription="Create a new document." ma:contentTypeScope="" ma:versionID="60499158e6c935eacebd54e74f9efd14">
  <xsd:schema xmlns:xsd="http://www.w3.org/2001/XMLSchema" xmlns:xs="http://www.w3.org/2001/XMLSchema" xmlns:p="http://schemas.microsoft.com/office/2006/metadata/properties" xmlns:ns2="54365fe2-45b3-45fd-a4f7-5800b6df4590" xmlns:ns3="d21064f0-8fc5-4ef3-8712-82223c3c3e0d" targetNamespace="http://schemas.microsoft.com/office/2006/metadata/properties" ma:root="true" ma:fieldsID="2a9ee7951635319efd7f08d2989511e1" ns2:_="" ns3:_="">
    <xsd:import namespace="54365fe2-45b3-45fd-a4f7-5800b6df4590"/>
    <xsd:import namespace="d21064f0-8fc5-4ef3-8712-82223c3c3e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365fe2-45b3-45fd-a4f7-5800b6df45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5a8d78b-6148-4bf1-92dd-b4f00782c4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064f0-8fc5-4ef3-8712-82223c3c3e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459af86-8ab7-4f07-94c6-007a0c0524bb}" ma:internalName="TaxCatchAll" ma:showField="CatchAllData" ma:web="d21064f0-8fc5-4ef3-8712-82223c3c3e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13D5D6-B508-43EC-927D-AE8FD22EAA6F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5fe5090c-e436-490b-a610-0a71e879eb1f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debd043-8b8d-4e92-9124-64938c73b8d4"/>
    <ds:schemaRef ds:uri="http://purl.org/dc/dcmitype/"/>
    <ds:schemaRef ds:uri="http://purl.org/dc/terms/"/>
    <ds:schemaRef ds:uri="54365fe2-45b3-45fd-a4f7-5800b6df4590"/>
    <ds:schemaRef ds:uri="d21064f0-8fc5-4ef3-8712-82223c3c3e0d"/>
  </ds:schemaRefs>
</ds:datastoreItem>
</file>

<file path=customXml/itemProps2.xml><?xml version="1.0" encoding="utf-8"?>
<ds:datastoreItem xmlns:ds="http://schemas.openxmlformats.org/officeDocument/2006/customXml" ds:itemID="{54B69BA5-72D8-4F3A-BD4E-624B4A5618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06A955-C304-40E0-B86E-CAFE09263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365fe2-45b3-45fd-a4f7-5800b6df4590"/>
    <ds:schemaRef ds:uri="d21064f0-8fc5-4ef3-8712-82223c3c3e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AprentAmbas_June22</Template>
  <TotalTime>1828</TotalTime>
  <Words>13</Words>
  <Application>Microsoft Office PowerPoint</Application>
  <PresentationFormat>Custom</PresentationFormat>
  <Paragraphs>7</Paragraphs>
  <Slides>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AprentAmbas_June22</vt:lpstr>
      <vt:lpstr>Click to Add HEadline</vt:lpstr>
      <vt:lpstr>Slide 2</vt:lpstr>
      <vt:lpstr>Slide 3</vt:lpstr>
      <vt:lpstr>Slide 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Hauge, Kimberly - ETA</dc:creator>
  <cp:lastModifiedBy>Biszewski-eber, Susan M - ETA CTR</cp:lastModifiedBy>
  <cp:revision>136</cp:revision>
  <cp:lastPrinted>2018-09-18T15:44:27Z</cp:lastPrinted>
  <dcterms:created xsi:type="dcterms:W3CDTF">2018-09-17T12:40:48Z</dcterms:created>
  <dcterms:modified xsi:type="dcterms:W3CDTF">2023-11-08T22:35:49Z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0x01010073279DEA9564844E902C4E87E976D235</vt:lpwstr>
  </property>
  <property fmtid="{D5CDD505-2E9C-101B-9397-08002B2CF9AE}" pid="3" name="MediaServiceImageTags">
    <vt:lpwstr/>
  </property>
</Properties>
</file>