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 id="2147483661" r:id="rId5"/>
  </p:sldMasterIdLst>
  <p:notesMasterIdLst>
    <p:notesMasterId r:id="rId69"/>
  </p:notesMasterIdLst>
  <p:sldIdLst>
    <p:sldId id="257" r:id="rId6"/>
    <p:sldId id="320" r:id="rId7"/>
    <p:sldId id="298" r:id="rId8"/>
    <p:sldId id="317" r:id="rId9"/>
    <p:sldId id="304" r:id="rId10"/>
    <p:sldId id="318" r:id="rId11"/>
    <p:sldId id="560" r:id="rId12"/>
    <p:sldId id="305" r:id="rId13"/>
    <p:sldId id="319" r:id="rId14"/>
    <p:sldId id="339" r:id="rId15"/>
    <p:sldId id="338" r:id="rId16"/>
    <p:sldId id="509" r:id="rId17"/>
    <p:sldId id="562" r:id="rId18"/>
    <p:sldId id="510" r:id="rId19"/>
    <p:sldId id="335" r:id="rId20"/>
    <p:sldId id="417" r:id="rId21"/>
    <p:sldId id="541" r:id="rId22"/>
    <p:sldId id="536" r:id="rId23"/>
    <p:sldId id="572" r:id="rId24"/>
    <p:sldId id="573" r:id="rId25"/>
    <p:sldId id="610" r:id="rId26"/>
    <p:sldId id="639" r:id="rId27"/>
    <p:sldId id="470" r:id="rId28"/>
    <p:sldId id="611" r:id="rId29"/>
    <p:sldId id="473" r:id="rId30"/>
    <p:sldId id="628" r:id="rId31"/>
    <p:sldId id="629" r:id="rId32"/>
    <p:sldId id="619" r:id="rId33"/>
    <p:sldId id="617" r:id="rId34"/>
    <p:sldId id="634" r:id="rId35"/>
    <p:sldId id="635" r:id="rId36"/>
    <p:sldId id="623" r:id="rId37"/>
    <p:sldId id="621" r:id="rId38"/>
    <p:sldId id="519" r:id="rId39"/>
    <p:sldId id="476" r:id="rId40"/>
    <p:sldId id="606" r:id="rId41"/>
    <p:sldId id="608" r:id="rId42"/>
    <p:sldId id="643" r:id="rId43"/>
    <p:sldId id="475" r:id="rId44"/>
    <p:sldId id="598" r:id="rId45"/>
    <p:sldId id="600" r:id="rId46"/>
    <p:sldId id="601" r:id="rId47"/>
    <p:sldId id="487" r:id="rId48"/>
    <p:sldId id="631" r:id="rId49"/>
    <p:sldId id="632" r:id="rId50"/>
    <p:sldId id="633" r:id="rId51"/>
    <p:sldId id="594" r:id="rId52"/>
    <p:sldId id="626" r:id="rId53"/>
    <p:sldId id="625" r:id="rId54"/>
    <p:sldId id="624" r:id="rId55"/>
    <p:sldId id="637" r:id="rId56"/>
    <p:sldId id="593" r:id="rId57"/>
    <p:sldId id="638" r:id="rId58"/>
    <p:sldId id="614" r:id="rId59"/>
    <p:sldId id="615" r:id="rId60"/>
    <p:sldId id="570" r:id="rId61"/>
    <p:sldId id="571" r:id="rId62"/>
    <p:sldId id="627" r:id="rId63"/>
    <p:sldId id="640" r:id="rId64"/>
    <p:sldId id="641" r:id="rId65"/>
    <p:sldId id="642" r:id="rId66"/>
    <p:sldId id="496" r:id="rId67"/>
    <p:sldId id="453"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64E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64C1C4-72CB-4E2E-9462-5112E020D723}" v="352" vWet="354" dt="2023-05-08T16:37:31.494"/>
    <p1510:client id="{1730E09A-FB12-4667-BF62-687BF4CB4381}" v="1" dt="2023-05-08T16:25:36.275"/>
    <p1510:client id="{1DBACF2A-0BF6-42DA-800C-E6FA4ECA22F8}" v="504" dt="2023-05-08T17:14:53.361"/>
    <p1510:client id="{295125F6-91BA-48A4-A239-2032DBF60FBC}" v="354" dt="2023-05-08T13:13:38.664"/>
    <p1510:client id="{72C778C0-FED0-D2FD-021E-C547BDBA7062}" v="345" dt="2023-05-08T01:24:30.355"/>
    <p1510:client id="{B2A385A4-56E5-4217-9031-B1B3F4FF363C}" v="4" dt="2023-05-08T20:19:26.8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6357" autoAdjust="0"/>
  </p:normalViewPr>
  <p:slideViewPr>
    <p:cSldViewPr snapToGrid="0">
      <p:cViewPr varScale="1">
        <p:scale>
          <a:sx n="110" d="100"/>
          <a:sy n="110" d="100"/>
        </p:scale>
        <p:origin x="642" y="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498581-A443-492E-9A25-8DE8CA230EFE}" type="datetimeFigureOut">
              <a:rPr lang="en-US" smtClean="0"/>
              <a:t>5/8/2023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F39034-A118-4766-B7F5-7751657B38C1}" type="slidenum">
              <a:rPr lang="en-US" smtClean="0"/>
              <a:t>‹#›</a:t>
            </a:fld>
            <a:endParaRPr lang="en-US" dirty="0"/>
          </a:p>
        </p:txBody>
      </p:sp>
    </p:spTree>
    <p:extLst>
      <p:ext uri="{BB962C8B-B14F-4D97-AF65-F5344CB8AC3E}">
        <p14:creationId xmlns:p14="http://schemas.microsoft.com/office/powerpoint/2010/main" val="2988256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dol.gov/general/good-jobs"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F39034-A118-4766-B7F5-7751657B38C1}" type="slidenum">
              <a:rPr lang="en-US" smtClean="0"/>
              <a:t>1</a:t>
            </a:fld>
            <a:endParaRPr lang="en-US" dirty="0"/>
          </a:p>
        </p:txBody>
      </p:sp>
    </p:spTree>
    <p:extLst>
      <p:ext uri="{BB962C8B-B14F-4D97-AF65-F5344CB8AC3E}">
        <p14:creationId xmlns:p14="http://schemas.microsoft.com/office/powerpoint/2010/main" val="1074457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F39034-A118-4766-B7F5-7751657B38C1}" type="slidenum">
              <a:rPr lang="en-US" smtClean="0"/>
              <a:t>3</a:t>
            </a:fld>
            <a:endParaRPr lang="en-US" dirty="0"/>
          </a:p>
        </p:txBody>
      </p:sp>
    </p:spTree>
    <p:extLst>
      <p:ext uri="{BB962C8B-B14F-4D97-AF65-F5344CB8AC3E}">
        <p14:creationId xmlns:p14="http://schemas.microsoft.com/office/powerpoint/2010/main" val="2387387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F39034-A118-4766-B7F5-7751657B38C1}" type="slidenum">
              <a:rPr lang="en-US" smtClean="0"/>
              <a:t>15</a:t>
            </a:fld>
            <a:endParaRPr lang="en-US" dirty="0"/>
          </a:p>
        </p:txBody>
      </p:sp>
    </p:spTree>
    <p:extLst>
      <p:ext uri="{BB962C8B-B14F-4D97-AF65-F5344CB8AC3E}">
        <p14:creationId xmlns:p14="http://schemas.microsoft.com/office/powerpoint/2010/main" val="2410988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F39034-A118-4766-B7F5-7751657B38C1}" type="slidenum">
              <a:rPr lang="en-US" smtClean="0"/>
              <a:t>24</a:t>
            </a:fld>
            <a:endParaRPr lang="en-US" dirty="0"/>
          </a:p>
        </p:txBody>
      </p:sp>
    </p:spTree>
    <p:extLst>
      <p:ext uri="{BB962C8B-B14F-4D97-AF65-F5344CB8AC3E}">
        <p14:creationId xmlns:p14="http://schemas.microsoft.com/office/powerpoint/2010/main" val="310920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Would existing </a:t>
            </a:r>
            <a:r>
              <a:rPr lang="en-US" dirty="0" err="1"/>
              <a:t>apprenticeable</a:t>
            </a:r>
            <a:r>
              <a:rPr lang="en-US" dirty="0"/>
              <a:t> occupations be “grandfathered” in? If so, that could put an unfair and unreasonable burden on new occupations, while not holding existing occupations to the higher standard supposedly at the root of the FSW recommendation. And if existing </a:t>
            </a:r>
            <a:r>
              <a:rPr lang="en-US" dirty="0" err="1"/>
              <a:t>apprenticeable</a:t>
            </a:r>
            <a:r>
              <a:rPr lang="en-US" dirty="0"/>
              <a:t> occupations are not grandfathered in, there would need to be a system through which currently </a:t>
            </a:r>
            <a:r>
              <a:rPr lang="en-US" dirty="0" err="1"/>
              <a:t>apprenticeable</a:t>
            </a:r>
            <a:r>
              <a:rPr lang="en-US" dirty="0"/>
              <a:t> occupations could be “recertified” as </a:t>
            </a:r>
            <a:r>
              <a:rPr lang="en-US" dirty="0" err="1"/>
              <a:t>apprenticeable</a:t>
            </a:r>
            <a:r>
              <a:rPr lang="en-US" dirty="0"/>
              <a:t> once having proven they meet the FSW requirement. Additionally, there would need to be the infrastructure in place to execute that system.</a:t>
            </a:r>
            <a:endParaRPr lang="en-US" sz="1100" dirty="0"/>
          </a:p>
          <a:p>
            <a:endParaRPr lang="en-US" dirty="0"/>
          </a:p>
          <a:p>
            <a:pPr lvl="0"/>
            <a:r>
              <a:rPr lang="en-US" dirty="0"/>
              <a:t>Rather than applying an FSW wage threshold to </a:t>
            </a:r>
            <a:r>
              <a:rPr lang="en-US" dirty="0" err="1"/>
              <a:t>apprenticeability</a:t>
            </a:r>
            <a:r>
              <a:rPr lang="en-US" dirty="0"/>
              <a:t> determinations, DOL should consider a formula including criteria such as:  </a:t>
            </a:r>
            <a:endParaRPr lang="en-US" sz="2400" dirty="0"/>
          </a:p>
          <a:p>
            <a:pPr lvl="1"/>
            <a:r>
              <a:rPr lang="en-US" dirty="0"/>
              <a:t>Is the occupation part of a pathway that leads to FSW?  </a:t>
            </a:r>
            <a:endParaRPr lang="en-US" sz="2000" dirty="0"/>
          </a:p>
          <a:p>
            <a:pPr lvl="1"/>
            <a:r>
              <a:rPr lang="en-US" dirty="0"/>
              <a:t>Does the journey level wage equal a certain wage criteria (e.g., percentage of FSW, CA Employment Training Panel trainee wage scale, living wage, 2X poverty wage)?  </a:t>
            </a:r>
            <a:endParaRPr lang="en-US" sz="2000" dirty="0"/>
          </a:p>
          <a:p>
            <a:pPr lvl="1"/>
            <a:r>
              <a:rPr lang="en-US" dirty="0"/>
              <a:t>Does the occupation require a post-secondary degree, Industry-Recognized Credential or License, etc., such that RAP certification could replace the current requirement?  </a:t>
            </a:r>
            <a:endParaRPr lang="en-US" sz="2000" dirty="0"/>
          </a:p>
          <a:p>
            <a:pPr lvl="1"/>
            <a:r>
              <a:rPr lang="en-US" dirty="0"/>
              <a:t>Does the journey level role generally meet the criteria of the DOL’s </a:t>
            </a:r>
            <a:r>
              <a:rPr lang="en-US" u="sng" dirty="0">
                <a:hlinkClick r:id="rId3"/>
              </a:rPr>
              <a:t>Good Jobs</a:t>
            </a:r>
            <a:r>
              <a:rPr lang="en-US" dirty="0"/>
              <a:t> principles?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F39034-A118-4766-B7F5-7751657B38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8006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F39034-A118-4766-B7F5-7751657B38C1}" type="slidenum">
              <a:rPr lang="en-US" smtClean="0"/>
              <a:t>43</a:t>
            </a:fld>
            <a:endParaRPr lang="en-US" dirty="0"/>
          </a:p>
        </p:txBody>
      </p:sp>
    </p:spTree>
    <p:extLst>
      <p:ext uri="{BB962C8B-B14F-4D97-AF65-F5344CB8AC3E}">
        <p14:creationId xmlns:p14="http://schemas.microsoft.com/office/powerpoint/2010/main" val="1867957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mj-lt"/>
              <a:buNone/>
            </a:pPr>
            <a:endParaRPr lang="en-US" dirty="0"/>
          </a:p>
        </p:txBody>
      </p:sp>
      <p:sp>
        <p:nvSpPr>
          <p:cNvPr id="4" name="Slide Number Placeholder 3"/>
          <p:cNvSpPr>
            <a:spLocks noGrp="1"/>
          </p:cNvSpPr>
          <p:nvPr>
            <p:ph type="sldNum" sz="quarter" idx="5"/>
          </p:nvPr>
        </p:nvSpPr>
        <p:spPr/>
        <p:txBody>
          <a:bodyPr/>
          <a:lstStyle/>
          <a:p>
            <a:fld id="{DDF39034-A118-4766-B7F5-7751657B38C1}" type="slidenum">
              <a:rPr lang="en-US" smtClean="0"/>
              <a:t>45</a:t>
            </a:fld>
            <a:endParaRPr lang="en-US" dirty="0"/>
          </a:p>
        </p:txBody>
      </p:sp>
    </p:spTree>
    <p:extLst>
      <p:ext uri="{BB962C8B-B14F-4D97-AF65-F5344CB8AC3E}">
        <p14:creationId xmlns:p14="http://schemas.microsoft.com/office/powerpoint/2010/main" val="3123050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Identification of relevant best practices</a:t>
            </a:r>
            <a:endParaRPr lang="en-US" sz="2400" dirty="0"/>
          </a:p>
          <a:p>
            <a:pPr lvl="1"/>
            <a:r>
              <a:rPr lang="en-US" dirty="0"/>
              <a:t>We have to employ recruitment and outreach strategies that ensure that we are effectively targeting workers in new and emerging sectors and reaching the historically marginalized populations we hope to engage (e.g., advertise in the right places and to the right communities).</a:t>
            </a:r>
            <a:endParaRPr lang="en-US" sz="2400" dirty="0"/>
          </a:p>
          <a:p>
            <a:pPr lvl="0"/>
            <a:r>
              <a:rPr lang="en-US" i="1" dirty="0"/>
              <a:t>Recommendations for DOL investment</a:t>
            </a:r>
            <a:endParaRPr lang="en-US" sz="2400" dirty="0"/>
          </a:p>
          <a:p>
            <a:pPr lvl="1"/>
            <a:r>
              <a:rPr lang="en-US" dirty="0"/>
              <a:t>DOL should create a mechanism to track and research the effectiveness of apprenticeship pathways in supporting worker access to upward career mobility, particularly for historically marginalized populations.</a:t>
            </a:r>
            <a:endParaRPr lang="en-US" sz="2400" dirty="0"/>
          </a:p>
          <a:p>
            <a:pPr lvl="1"/>
            <a:r>
              <a:rPr lang="en-US" dirty="0"/>
              <a:t>DOL should invest in marketing needed for the apprenticeship system and make clear to targeted communities how individuals can achieve upward economic mobility. DOL should also invest in marketing to employers, to make the case that by participating in RA there is a ROI for employers in engaging historically marginalized populations and making career pathways available, especially in new and emerging sectors.</a:t>
            </a:r>
            <a:endParaRPr lang="en-US" sz="2400" dirty="0"/>
          </a:p>
          <a:p>
            <a:pPr lvl="1"/>
            <a:r>
              <a:rPr lang="en-US" dirty="0"/>
              <a:t>OA needs to create a map of occupations within a given sector and identify worker pathways from one sector to another.  The map should show how an individual can increase their wages along a pathway either within an industry or between industries. </a:t>
            </a:r>
            <a:endParaRPr lang="en-US" sz="2400" dirty="0"/>
          </a:p>
          <a:p>
            <a:pPr lvl="1"/>
            <a:r>
              <a:rPr lang="en-US" dirty="0"/>
              <a:t>OA should consider investing in development of an Apprenticeship Pathways Framework Tool to support workers and their economic growth and mobility. DOL should also make training for this tool widely available to stakeholders (e.g., ETA grantees, apprenticeship sponsors, and intermediaries among others). Lack of a career mobility tool is a challenge for current and former apprentices as well as those looking to enter a registered apprenticeship program. They do not have a way to determine their career paths, promotional opportunities, and future employment prospects, whether in a given occupation, sector or across various sectors. </a:t>
            </a:r>
          </a:p>
          <a:p>
            <a:pPr lvl="0"/>
            <a:r>
              <a:rPr lang="en-US" i="1" dirty="0"/>
              <a:t>Recommendations for innovation</a:t>
            </a:r>
            <a:endParaRPr lang="en-US" sz="2400" dirty="0"/>
          </a:p>
          <a:p>
            <a:pPr lvl="1"/>
            <a:r>
              <a:rPr lang="en-US" dirty="0"/>
              <a:t>To advance best practice, we need definitions and agreement on key terms. </a:t>
            </a:r>
            <a:endParaRPr lang="en-US" sz="2000" dirty="0"/>
          </a:p>
          <a:p>
            <a:pPr lvl="2"/>
            <a:r>
              <a:rPr lang="en-US" dirty="0"/>
              <a:t>Pathways and career pathways</a:t>
            </a:r>
            <a:endParaRPr lang="en-US" sz="1800" dirty="0"/>
          </a:p>
          <a:p>
            <a:pPr lvl="2"/>
            <a:r>
              <a:rPr lang="en-US" dirty="0"/>
              <a:t>Occupational segregation</a:t>
            </a:r>
          </a:p>
          <a:p>
            <a:pPr lvl="2"/>
            <a:r>
              <a:rPr lang="en-US" dirty="0"/>
              <a:t>Rigor and quality </a:t>
            </a:r>
            <a:endParaRPr lang="en-US" sz="2400" dirty="0"/>
          </a:p>
          <a:p>
            <a:pPr lvl="2"/>
            <a:r>
              <a:rPr lang="en-US" dirty="0"/>
              <a:t>Family sustaining wages (FSW)</a:t>
            </a:r>
            <a:endParaRPr lang="en-US" sz="1800" dirty="0"/>
          </a:p>
          <a:p>
            <a:pPr lvl="2"/>
            <a:r>
              <a:rPr lang="en-US" dirty="0"/>
              <a:t>Living wage [national vs within a state vs by municipality]</a:t>
            </a:r>
            <a:endParaRPr lang="en-US" sz="2400" dirty="0"/>
          </a:p>
          <a:p>
            <a:pPr lvl="1"/>
            <a:r>
              <a:rPr lang="en-US" dirty="0"/>
              <a:t>As a best practice model, we would like to highlight the transit worker programs in Kansas City and Indianapolis. Individuals who have completed a RAP have priority when applying for higher wage positions.</a:t>
            </a:r>
            <a:endParaRPr lang="en-US" sz="2000" dirty="0"/>
          </a:p>
          <a:p>
            <a:pPr lvl="0"/>
            <a:r>
              <a:rPr lang="en-US" i="1" dirty="0"/>
              <a:t>Other relevant items the subcommittee wants to report for ACA consideration.</a:t>
            </a:r>
            <a:endParaRPr lang="en-US" sz="2400" dirty="0"/>
          </a:p>
          <a:p>
            <a:pPr lvl="1"/>
            <a:r>
              <a:rPr lang="en-US" b="1" dirty="0"/>
              <a:t>U.S. National Qualifications Framework</a:t>
            </a:r>
            <a:r>
              <a:rPr lang="en-US" dirty="0"/>
              <a:t> </a:t>
            </a:r>
            <a:endParaRPr lang="en-US" sz="2000" dirty="0"/>
          </a:p>
          <a:p>
            <a:pPr lvl="2"/>
            <a:r>
              <a:rPr lang="en-US" dirty="0"/>
              <a:t>As a supplement to the Apprenticeship Pathways Tool, the DOL should investigate the potential of creating a U.S. National Qualifications Framework.</a:t>
            </a:r>
            <a:endParaRPr lang="en-US" sz="1800" dirty="0"/>
          </a:p>
          <a:p>
            <a:pPr lvl="2"/>
            <a:r>
              <a:rPr lang="en-US" dirty="0"/>
              <a:t>DOL should recruit a task force (or support the recently created U.S. QF) to comprehensively engage private sector, organized labor, education institutions, workforce development stakeholders, training providers, international leaders on the potential development of a U.S. National Qualifications Framework.  Frameworks are critical when considering the mapping of career pathways and necessary to ensure the quality, rigor, and consistency of the education and training regimen.</a:t>
            </a:r>
            <a:endParaRPr lang="en-US" sz="1800" dirty="0"/>
          </a:p>
          <a:p>
            <a:endParaRPr lang="en-US"/>
          </a:p>
        </p:txBody>
      </p:sp>
      <p:sp>
        <p:nvSpPr>
          <p:cNvPr id="4" name="Slide Number Placeholder 3"/>
          <p:cNvSpPr>
            <a:spLocks noGrp="1"/>
          </p:cNvSpPr>
          <p:nvPr>
            <p:ph type="sldNum" sz="quarter" idx="5"/>
          </p:nvPr>
        </p:nvSpPr>
        <p:spPr/>
        <p:txBody>
          <a:bodyPr/>
          <a:lstStyle/>
          <a:p>
            <a:fld id="{DDF39034-A118-4766-B7F5-7751657B38C1}" type="slidenum">
              <a:rPr lang="en-US" smtClean="0"/>
              <a:t>46</a:t>
            </a:fld>
            <a:endParaRPr lang="en-US" dirty="0"/>
          </a:p>
        </p:txBody>
      </p:sp>
    </p:spTree>
    <p:extLst>
      <p:ext uri="{BB962C8B-B14F-4D97-AF65-F5344CB8AC3E}">
        <p14:creationId xmlns:p14="http://schemas.microsoft.com/office/powerpoint/2010/main" val="918984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B087E1B-0268-457A-AFD0-9598A84D9F24}" type="datetime1">
              <a:rPr lang="en-US" smtClean="0"/>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27801F-9CE3-415A-8DE2-4581E6892BA4}" type="slidenum">
              <a:rPr lang="en-US" smtClean="0"/>
              <a:t>‹#›</a:t>
            </a:fld>
            <a:endParaRPr lang="en-US" dirty="0"/>
          </a:p>
        </p:txBody>
      </p:sp>
    </p:spTree>
    <p:extLst>
      <p:ext uri="{BB962C8B-B14F-4D97-AF65-F5344CB8AC3E}">
        <p14:creationId xmlns:p14="http://schemas.microsoft.com/office/powerpoint/2010/main" val="1461415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9DFFA3-0706-4758-A9DF-42A99BD19D9F}" type="datetime1">
              <a:rPr lang="en-US" smtClean="0"/>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27801F-9CE3-415A-8DE2-4581E6892BA4}" type="slidenum">
              <a:rPr lang="en-US" smtClean="0"/>
              <a:t>‹#›</a:t>
            </a:fld>
            <a:endParaRPr lang="en-US" dirty="0"/>
          </a:p>
        </p:txBody>
      </p:sp>
    </p:spTree>
    <p:extLst>
      <p:ext uri="{BB962C8B-B14F-4D97-AF65-F5344CB8AC3E}">
        <p14:creationId xmlns:p14="http://schemas.microsoft.com/office/powerpoint/2010/main" val="4052235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162227"/>
            <a:ext cx="2628900" cy="50147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1162227"/>
            <a:ext cx="7734300" cy="501473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648747-EEC0-440B-A295-A8EEF09FC35B}" type="datetime1">
              <a:rPr lang="en-US" smtClean="0"/>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27801F-9CE3-415A-8DE2-4581E6892BA4}" type="slidenum">
              <a:rPr lang="en-US" smtClean="0"/>
              <a:t>‹#›</a:t>
            </a:fld>
            <a:endParaRPr lang="en-US" dirty="0"/>
          </a:p>
        </p:txBody>
      </p:sp>
    </p:spTree>
    <p:extLst>
      <p:ext uri="{BB962C8B-B14F-4D97-AF65-F5344CB8AC3E}">
        <p14:creationId xmlns:p14="http://schemas.microsoft.com/office/powerpoint/2010/main" val="192332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391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B087E1B-0268-457A-AFD0-9598A84D9F24}" type="datetime1">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7801F-9CE3-415A-8DE2-4581E6892BA4}" type="slidenum">
              <a:rPr lang="en-US" smtClean="0"/>
              <a:t>‹#›</a:t>
            </a:fld>
            <a:endParaRPr lang="en-US"/>
          </a:p>
        </p:txBody>
      </p:sp>
    </p:spTree>
    <p:extLst>
      <p:ext uri="{BB962C8B-B14F-4D97-AF65-F5344CB8AC3E}">
        <p14:creationId xmlns:p14="http://schemas.microsoft.com/office/powerpoint/2010/main" val="208459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9CF702-0753-4150-A847-D763E8DC96B2}" type="datetime1">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7801F-9CE3-415A-8DE2-4581E6892BA4}" type="slidenum">
              <a:rPr lang="en-US" smtClean="0"/>
              <a:t>‹#›</a:t>
            </a:fld>
            <a:endParaRPr lang="en-US"/>
          </a:p>
        </p:txBody>
      </p:sp>
    </p:spTree>
    <p:extLst>
      <p:ext uri="{BB962C8B-B14F-4D97-AF65-F5344CB8AC3E}">
        <p14:creationId xmlns:p14="http://schemas.microsoft.com/office/powerpoint/2010/main" val="1677125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1384997"/>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47995D-8EC7-48E9-9C9A-528808478995}" type="datetime1">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7801F-9CE3-415A-8DE2-4581E6892BA4}" type="slidenum">
              <a:rPr lang="en-US" smtClean="0"/>
              <a:t>‹#›</a:t>
            </a:fld>
            <a:endParaRPr lang="en-US"/>
          </a:p>
        </p:txBody>
      </p:sp>
    </p:spTree>
    <p:extLst>
      <p:ext uri="{BB962C8B-B14F-4D97-AF65-F5344CB8AC3E}">
        <p14:creationId xmlns:p14="http://schemas.microsoft.com/office/powerpoint/2010/main" val="1312497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B382E2-3C16-4D90-BF12-EAEAAE53F002}" type="datetime1">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27801F-9CE3-415A-8DE2-4581E6892BA4}" type="slidenum">
              <a:rPr lang="en-US" smtClean="0"/>
              <a:t>‹#›</a:t>
            </a:fld>
            <a:endParaRPr lang="en-US"/>
          </a:p>
        </p:txBody>
      </p:sp>
    </p:spTree>
    <p:extLst>
      <p:ext uri="{BB962C8B-B14F-4D97-AF65-F5344CB8AC3E}">
        <p14:creationId xmlns:p14="http://schemas.microsoft.com/office/powerpoint/2010/main" val="98248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922946"/>
            <a:ext cx="10515600" cy="767742"/>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55F160-2345-4DC5-8C33-B879195B3584}" type="datetime1">
              <a:rPr lang="en-US" smtClean="0"/>
              <a:t>5/8/2023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27801F-9CE3-415A-8DE2-4581E6892BA4}" type="slidenum">
              <a:rPr lang="en-US" smtClean="0"/>
              <a:t>‹#›</a:t>
            </a:fld>
            <a:endParaRPr lang="en-US"/>
          </a:p>
        </p:txBody>
      </p:sp>
    </p:spTree>
    <p:extLst>
      <p:ext uri="{BB962C8B-B14F-4D97-AF65-F5344CB8AC3E}">
        <p14:creationId xmlns:p14="http://schemas.microsoft.com/office/powerpoint/2010/main" val="1855028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5088DF-F894-4124-8928-77CF5235184E}" type="datetime1">
              <a:rPr lang="en-US" smtClean="0"/>
              <a:t>5/8/2023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27801F-9CE3-415A-8DE2-4581E6892BA4}" type="slidenum">
              <a:rPr lang="en-US" smtClean="0"/>
              <a:t>‹#›</a:t>
            </a:fld>
            <a:endParaRPr lang="en-US"/>
          </a:p>
        </p:txBody>
      </p:sp>
    </p:spTree>
    <p:extLst>
      <p:ext uri="{BB962C8B-B14F-4D97-AF65-F5344CB8AC3E}">
        <p14:creationId xmlns:p14="http://schemas.microsoft.com/office/powerpoint/2010/main" val="2125996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18BFEC-9096-4F19-9A27-DD19FFB7C1DC}" type="datetime1">
              <a:rPr lang="en-US" smtClean="0"/>
              <a:t>5/8/2023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27801F-9CE3-415A-8DE2-4581E6892BA4}" type="slidenum">
              <a:rPr lang="en-US" smtClean="0"/>
              <a:t>‹#›</a:t>
            </a:fld>
            <a:endParaRPr lang="en-US"/>
          </a:p>
        </p:txBody>
      </p:sp>
    </p:spTree>
    <p:extLst>
      <p:ext uri="{BB962C8B-B14F-4D97-AF65-F5344CB8AC3E}">
        <p14:creationId xmlns:p14="http://schemas.microsoft.com/office/powerpoint/2010/main" val="3685177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9CF702-0753-4150-A847-D763E8DC96B2}" type="datetime1">
              <a:rPr lang="en-US" smtClean="0"/>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27801F-9CE3-415A-8DE2-4581E6892BA4}" type="slidenum">
              <a:rPr lang="en-US" smtClean="0"/>
              <a:t>‹#›</a:t>
            </a:fld>
            <a:endParaRPr lang="en-US" dirty="0"/>
          </a:p>
        </p:txBody>
      </p:sp>
    </p:spTree>
    <p:extLst>
      <p:ext uri="{BB962C8B-B14F-4D97-AF65-F5344CB8AC3E}">
        <p14:creationId xmlns:p14="http://schemas.microsoft.com/office/powerpoint/2010/main" val="19803269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0A12DE-6388-433F-BFBD-7C45419AE31B}" type="datetime1">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27801F-9CE3-415A-8DE2-4581E6892BA4}" type="slidenum">
              <a:rPr lang="en-US" smtClean="0"/>
              <a:t>‹#›</a:t>
            </a:fld>
            <a:endParaRPr lang="en-US"/>
          </a:p>
        </p:txBody>
      </p:sp>
    </p:spTree>
    <p:extLst>
      <p:ext uri="{BB962C8B-B14F-4D97-AF65-F5344CB8AC3E}">
        <p14:creationId xmlns:p14="http://schemas.microsoft.com/office/powerpoint/2010/main" val="459573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077101-2743-4C06-B0BD-C11E22A1D552}" type="datetime1">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27801F-9CE3-415A-8DE2-4581E6892BA4}" type="slidenum">
              <a:rPr lang="en-US" smtClean="0"/>
              <a:t>‹#›</a:t>
            </a:fld>
            <a:endParaRPr lang="en-US"/>
          </a:p>
        </p:txBody>
      </p:sp>
    </p:spTree>
    <p:extLst>
      <p:ext uri="{BB962C8B-B14F-4D97-AF65-F5344CB8AC3E}">
        <p14:creationId xmlns:p14="http://schemas.microsoft.com/office/powerpoint/2010/main" val="53211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9DFFA3-0706-4758-A9DF-42A99BD19D9F}" type="datetime1">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7801F-9CE3-415A-8DE2-4581E6892BA4}" type="slidenum">
              <a:rPr lang="en-US" smtClean="0"/>
              <a:t>‹#›</a:t>
            </a:fld>
            <a:endParaRPr lang="en-US"/>
          </a:p>
        </p:txBody>
      </p:sp>
    </p:spTree>
    <p:extLst>
      <p:ext uri="{BB962C8B-B14F-4D97-AF65-F5344CB8AC3E}">
        <p14:creationId xmlns:p14="http://schemas.microsoft.com/office/powerpoint/2010/main" val="3722311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162227"/>
            <a:ext cx="2628900" cy="50147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1162227"/>
            <a:ext cx="7734300" cy="501473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648747-EEC0-440B-A295-A8EEF09FC35B}" type="datetime1">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7801F-9CE3-415A-8DE2-4581E6892BA4}" type="slidenum">
              <a:rPr lang="en-US" smtClean="0"/>
              <a:t>‹#›</a:t>
            </a:fld>
            <a:endParaRPr lang="en-US"/>
          </a:p>
        </p:txBody>
      </p:sp>
    </p:spTree>
    <p:extLst>
      <p:ext uri="{BB962C8B-B14F-4D97-AF65-F5344CB8AC3E}">
        <p14:creationId xmlns:p14="http://schemas.microsoft.com/office/powerpoint/2010/main" val="12483875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5968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1384997"/>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47995D-8EC7-48E9-9C9A-528808478995}" type="datetime1">
              <a:rPr lang="en-US" smtClean="0"/>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27801F-9CE3-415A-8DE2-4581E6892BA4}" type="slidenum">
              <a:rPr lang="en-US" smtClean="0"/>
              <a:t>‹#›</a:t>
            </a:fld>
            <a:endParaRPr lang="en-US" dirty="0"/>
          </a:p>
        </p:txBody>
      </p:sp>
    </p:spTree>
    <p:extLst>
      <p:ext uri="{BB962C8B-B14F-4D97-AF65-F5344CB8AC3E}">
        <p14:creationId xmlns:p14="http://schemas.microsoft.com/office/powerpoint/2010/main" val="1102132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B382E2-3C16-4D90-BF12-EAEAAE53F002}" type="datetime1">
              <a:rPr lang="en-US" smtClean="0"/>
              <a:t>5/8/2023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27801F-9CE3-415A-8DE2-4581E6892BA4}" type="slidenum">
              <a:rPr lang="en-US" smtClean="0"/>
              <a:t>‹#›</a:t>
            </a:fld>
            <a:endParaRPr lang="en-US" dirty="0"/>
          </a:p>
        </p:txBody>
      </p:sp>
    </p:spTree>
    <p:extLst>
      <p:ext uri="{BB962C8B-B14F-4D97-AF65-F5344CB8AC3E}">
        <p14:creationId xmlns:p14="http://schemas.microsoft.com/office/powerpoint/2010/main" val="3000597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922946"/>
            <a:ext cx="10515600" cy="767742"/>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55F160-2345-4DC5-8C33-B879195B3584}" type="datetime1">
              <a:rPr lang="en-US" smtClean="0"/>
              <a:t>5/8/2023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427801F-9CE3-415A-8DE2-4581E6892BA4}" type="slidenum">
              <a:rPr lang="en-US" smtClean="0"/>
              <a:t>‹#›</a:t>
            </a:fld>
            <a:endParaRPr lang="en-US" dirty="0"/>
          </a:p>
        </p:txBody>
      </p:sp>
    </p:spTree>
    <p:extLst>
      <p:ext uri="{BB962C8B-B14F-4D97-AF65-F5344CB8AC3E}">
        <p14:creationId xmlns:p14="http://schemas.microsoft.com/office/powerpoint/2010/main" val="2729458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5088DF-F894-4124-8928-77CF5235184E}" type="datetime1">
              <a:rPr lang="en-US" smtClean="0"/>
              <a:t>5/8/2023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427801F-9CE3-415A-8DE2-4581E6892BA4}" type="slidenum">
              <a:rPr lang="en-US" smtClean="0"/>
              <a:t>‹#›</a:t>
            </a:fld>
            <a:endParaRPr lang="en-US" dirty="0"/>
          </a:p>
        </p:txBody>
      </p:sp>
    </p:spTree>
    <p:extLst>
      <p:ext uri="{BB962C8B-B14F-4D97-AF65-F5344CB8AC3E}">
        <p14:creationId xmlns:p14="http://schemas.microsoft.com/office/powerpoint/2010/main" val="614963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18BFEC-9096-4F19-9A27-DD19FFB7C1DC}" type="datetime1">
              <a:rPr lang="en-US" smtClean="0"/>
              <a:t>5/8/2023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427801F-9CE3-415A-8DE2-4581E6892BA4}" type="slidenum">
              <a:rPr lang="en-US" smtClean="0"/>
              <a:t>‹#›</a:t>
            </a:fld>
            <a:endParaRPr lang="en-US" dirty="0"/>
          </a:p>
        </p:txBody>
      </p:sp>
    </p:spTree>
    <p:extLst>
      <p:ext uri="{BB962C8B-B14F-4D97-AF65-F5344CB8AC3E}">
        <p14:creationId xmlns:p14="http://schemas.microsoft.com/office/powerpoint/2010/main" val="1439764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0A12DE-6388-433F-BFBD-7C45419AE31B}" type="datetime1">
              <a:rPr lang="en-US" smtClean="0"/>
              <a:t>5/8/2023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27801F-9CE3-415A-8DE2-4581E6892BA4}" type="slidenum">
              <a:rPr lang="en-US" smtClean="0"/>
              <a:t>‹#›</a:t>
            </a:fld>
            <a:endParaRPr lang="en-US" dirty="0"/>
          </a:p>
        </p:txBody>
      </p:sp>
    </p:spTree>
    <p:extLst>
      <p:ext uri="{BB962C8B-B14F-4D97-AF65-F5344CB8AC3E}">
        <p14:creationId xmlns:p14="http://schemas.microsoft.com/office/powerpoint/2010/main" val="3964297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077101-2743-4C06-B0BD-C11E22A1D552}" type="datetime1">
              <a:rPr lang="en-US" smtClean="0"/>
              <a:t>5/8/2023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27801F-9CE3-415A-8DE2-4581E6892BA4}" type="slidenum">
              <a:rPr lang="en-US" smtClean="0"/>
              <a:t>‹#›</a:t>
            </a:fld>
            <a:endParaRPr lang="en-US" dirty="0"/>
          </a:p>
        </p:txBody>
      </p:sp>
    </p:spTree>
    <p:extLst>
      <p:ext uri="{BB962C8B-B14F-4D97-AF65-F5344CB8AC3E}">
        <p14:creationId xmlns:p14="http://schemas.microsoft.com/office/powerpoint/2010/main" val="3999427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67537"/>
            <a:ext cx="10515600" cy="72453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948441"/>
            <a:ext cx="10515600" cy="42285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E5079B-B4EA-46B7-AAFC-F29291C37127}" type="datetime1">
              <a:rPr lang="en-US" smtClean="0"/>
              <a:t>5/8/2023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27801F-9CE3-415A-8DE2-4581E6892BA4}" type="slidenum">
              <a:rPr lang="en-US" smtClean="0"/>
              <a:t>‹#›</a:t>
            </a:fld>
            <a:endParaRPr lang="en-US" dirty="0"/>
          </a:p>
        </p:txBody>
      </p:sp>
      <p:sp>
        <p:nvSpPr>
          <p:cNvPr id="7" name="Rectangle 6"/>
          <p:cNvSpPr/>
          <p:nvPr userDrawn="1"/>
        </p:nvSpPr>
        <p:spPr>
          <a:xfrm>
            <a:off x="1" y="1"/>
            <a:ext cx="12192000" cy="846034"/>
          </a:xfrm>
          <a:prstGeom prst="rect">
            <a:avLst/>
          </a:prstGeom>
          <a:solidFill>
            <a:srgbClr val="015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287195" y="63628"/>
            <a:ext cx="718779" cy="718779"/>
          </a:xfrm>
          <a:prstGeom prst="rect">
            <a:avLst/>
          </a:prstGeom>
        </p:spPr>
      </p:pic>
      <p:sp>
        <p:nvSpPr>
          <p:cNvPr id="10" name="TextBox 9"/>
          <p:cNvSpPr txBox="1"/>
          <p:nvPr userDrawn="1"/>
        </p:nvSpPr>
        <p:spPr>
          <a:xfrm>
            <a:off x="1119498" y="85731"/>
            <a:ext cx="3537959" cy="646331"/>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Secretary’s Advisory</a:t>
            </a:r>
            <a:r>
              <a:rPr lang="en-US" baseline="0" dirty="0">
                <a:solidFill>
                  <a:schemeClr val="bg1"/>
                </a:solidFill>
                <a:latin typeface="Times New Roman" panose="02020603050405020304" pitchFamily="18" charset="0"/>
                <a:cs typeface="Times New Roman" panose="02020603050405020304" pitchFamily="18" charset="0"/>
              </a:rPr>
              <a:t> Committee on Apprenticeship (ACA)</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2678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67537"/>
            <a:ext cx="10515600" cy="72453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948441"/>
            <a:ext cx="10515600" cy="42285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E5079B-B4EA-46B7-AAFC-F29291C37127}" type="datetime1">
              <a:rPr lang="en-US" smtClean="0"/>
              <a:t>5/8/2023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27801F-9CE3-415A-8DE2-4581E6892BA4}" type="slidenum">
              <a:rPr lang="en-US" smtClean="0"/>
              <a:t>‹#›</a:t>
            </a:fld>
            <a:endParaRPr lang="en-US"/>
          </a:p>
        </p:txBody>
      </p:sp>
      <p:sp>
        <p:nvSpPr>
          <p:cNvPr id="7" name="Rectangle 6"/>
          <p:cNvSpPr/>
          <p:nvPr userDrawn="1"/>
        </p:nvSpPr>
        <p:spPr>
          <a:xfrm>
            <a:off x="1" y="1"/>
            <a:ext cx="12192000" cy="846034"/>
          </a:xfrm>
          <a:prstGeom prst="rect">
            <a:avLst/>
          </a:prstGeom>
          <a:solidFill>
            <a:srgbClr val="015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287195" y="63628"/>
            <a:ext cx="718779" cy="718779"/>
          </a:xfrm>
          <a:prstGeom prst="rect">
            <a:avLst/>
          </a:prstGeom>
        </p:spPr>
      </p:pic>
      <p:sp>
        <p:nvSpPr>
          <p:cNvPr id="10" name="TextBox 9"/>
          <p:cNvSpPr txBox="1"/>
          <p:nvPr userDrawn="1"/>
        </p:nvSpPr>
        <p:spPr>
          <a:xfrm>
            <a:off x="1119498" y="85731"/>
            <a:ext cx="3537959" cy="646331"/>
          </a:xfrm>
          <a:prstGeom prst="rect">
            <a:avLst/>
          </a:prstGeom>
          <a:noFill/>
        </p:spPr>
        <p:txBody>
          <a:bodyPr wrap="square" rtlCol="0">
            <a:spAutoFit/>
          </a:bodyPr>
          <a:lstStyle/>
          <a:p>
            <a:r>
              <a:rPr lang="en-US">
                <a:solidFill>
                  <a:schemeClr val="bg1"/>
                </a:solidFill>
                <a:latin typeface="Times New Roman" panose="02020603050405020304" pitchFamily="18" charset="0"/>
                <a:cs typeface="Times New Roman" panose="02020603050405020304" pitchFamily="18" charset="0"/>
              </a:rPr>
              <a:t>Secretary’s Advisory</a:t>
            </a:r>
            <a:r>
              <a:rPr lang="en-US" baseline="0">
                <a:solidFill>
                  <a:schemeClr val="bg1"/>
                </a:solidFill>
                <a:latin typeface="Times New Roman" panose="02020603050405020304" pitchFamily="18" charset="0"/>
                <a:cs typeface="Times New Roman" panose="02020603050405020304" pitchFamily="18" charset="0"/>
              </a:rPr>
              <a:t> Committee on Apprenticeship (ACA)</a:t>
            </a:r>
            <a:endParaRPr lang="en-US">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083715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notesSlide" Target="../notesSlides/notesSlide1.xml"/><Relationship Id="rId16" Type="http://schemas.openxmlformats.org/officeDocument/2006/relationships/image" Target="../media/image15.jpeg"/><Relationship Id="rId1" Type="http://schemas.openxmlformats.org/officeDocument/2006/relationships/slideLayout" Target="../slideLayouts/slideLayout1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27.jpg"/><Relationship Id="rId7"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10" Type="http://schemas.openxmlformats.org/officeDocument/2006/relationships/image" Target="../media/image33.jpg"/><Relationship Id="rId4" Type="http://schemas.openxmlformats.org/officeDocument/2006/relationships/image" Target="../media/image28.jpg"/><Relationship Id="rId9" Type="http://schemas.openxmlformats.org/officeDocument/2006/relationships/image" Target="../media/image3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jfforg-prod-new.s3.amazonaws.com/media/documents/Stackable_Apprenticeships_11-28-2018.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livingwage.mit.edu/"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200400" y="4115237"/>
            <a:ext cx="6603606" cy="5809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92379" y="2959176"/>
            <a:ext cx="1007938" cy="1007938"/>
          </a:xfrm>
          <a:prstGeom prst="rect">
            <a:avLst/>
          </a:prstGeom>
        </p:spPr>
      </p:pic>
      <p:sp>
        <p:nvSpPr>
          <p:cNvPr id="22" name="Rectangle 21"/>
          <p:cNvSpPr/>
          <p:nvPr/>
        </p:nvSpPr>
        <p:spPr>
          <a:xfrm>
            <a:off x="9789281" y="2665562"/>
            <a:ext cx="2402719" cy="140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4660799" y="2865750"/>
            <a:ext cx="7479103" cy="1200329"/>
          </a:xfrm>
          <a:prstGeom prst="rect">
            <a:avLst/>
          </a:prstGeom>
          <a:noFill/>
        </p:spPr>
        <p:txBody>
          <a:bodyPr wrap="square" rtlCol="0">
            <a:spAutoFit/>
          </a:bodyPr>
          <a:lstStyle/>
          <a:p>
            <a:r>
              <a:rPr lang="en-US" sz="3600" b="1" dirty="0">
                <a:solidFill>
                  <a:schemeClr val="accent1"/>
                </a:solidFill>
              </a:rPr>
              <a:t>Advisory Committee on Apprenticeship (ACA) Meeting</a:t>
            </a:r>
          </a:p>
        </p:txBody>
      </p:sp>
      <p:sp>
        <p:nvSpPr>
          <p:cNvPr id="24" name="TextBox 23"/>
          <p:cNvSpPr txBox="1"/>
          <p:nvPr/>
        </p:nvSpPr>
        <p:spPr>
          <a:xfrm>
            <a:off x="5303545" y="4230189"/>
            <a:ext cx="4485736" cy="369332"/>
          </a:xfrm>
          <a:prstGeom prst="rect">
            <a:avLst/>
          </a:prstGeom>
          <a:noFill/>
        </p:spPr>
        <p:txBody>
          <a:bodyPr wrap="square" lIns="91440" tIns="45720" rIns="91440" bIns="45720" rtlCol="0" anchor="t">
            <a:spAutoFit/>
          </a:bodyPr>
          <a:lstStyle/>
          <a:p>
            <a:pPr algn="r"/>
            <a:r>
              <a:rPr lang="en-US" dirty="0">
                <a:solidFill>
                  <a:schemeClr val="bg1"/>
                </a:solidFill>
              </a:rPr>
              <a:t>May 10, 2023</a:t>
            </a:r>
          </a:p>
        </p:txBody>
      </p:sp>
      <p:sp>
        <p:nvSpPr>
          <p:cNvPr id="26" name="Slide Number Placeholder 25"/>
          <p:cNvSpPr>
            <a:spLocks noGrp="1"/>
          </p:cNvSpPr>
          <p:nvPr>
            <p:ph type="sldNum" sz="quarter" idx="4294967295"/>
          </p:nvPr>
        </p:nvSpPr>
        <p:spPr>
          <a:xfrm>
            <a:off x="8610600" y="6356350"/>
            <a:ext cx="2743200" cy="365125"/>
          </a:xfrm>
        </p:spPr>
        <p:txBody>
          <a:bodyPr/>
          <a:lstStyle/>
          <a:p>
            <a:fld id="{9427801F-9CE3-415A-8DE2-4581E6892BA4}" type="slidenum">
              <a:rPr lang="en-US" smtClean="0"/>
              <a:t>1</a:t>
            </a:fld>
            <a:endParaRPr lang="en-US" dirty="0"/>
          </a:p>
        </p:txBody>
      </p:sp>
      <p:pic>
        <p:nvPicPr>
          <p:cNvPr id="27" name="Picture 2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991" y="2811774"/>
            <a:ext cx="3226278" cy="1884384"/>
          </a:xfrm>
          <a:prstGeom prst="rect">
            <a:avLst/>
          </a:prstGeom>
        </p:spPr>
      </p:pic>
      <p:pic>
        <p:nvPicPr>
          <p:cNvPr id="20" name="Picture 1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4696158"/>
            <a:ext cx="5383531" cy="2161842"/>
          </a:xfrm>
          <a:prstGeom prst="rect">
            <a:avLst/>
          </a:prstGeom>
        </p:spPr>
      </p:pic>
      <p:pic>
        <p:nvPicPr>
          <p:cNvPr id="28" name="Picture 2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360670" y="4681691"/>
            <a:ext cx="4443336" cy="2176309"/>
          </a:xfrm>
          <a:prstGeom prst="rect">
            <a:avLst/>
          </a:prstGeom>
        </p:spPr>
      </p:pic>
      <p:pic>
        <p:nvPicPr>
          <p:cNvPr id="34" name="Picture 33"/>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046" y="1394245"/>
            <a:ext cx="1417320" cy="1417320"/>
          </a:xfrm>
          <a:prstGeom prst="rect">
            <a:avLst/>
          </a:prstGeom>
        </p:spPr>
      </p:pic>
      <p:pic>
        <p:nvPicPr>
          <p:cNvPr id="36" name="Picture 35"/>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148311" y="1394245"/>
            <a:ext cx="1417320" cy="1417320"/>
          </a:xfrm>
          <a:prstGeom prst="rect">
            <a:avLst/>
          </a:prstGeom>
        </p:spPr>
      </p:pic>
      <p:pic>
        <p:nvPicPr>
          <p:cNvPr id="38" name="Picture 3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395219" y="1394245"/>
            <a:ext cx="2794707" cy="1417320"/>
          </a:xfrm>
          <a:prstGeom prst="rect">
            <a:avLst/>
          </a:prstGeom>
        </p:spPr>
      </p:pic>
      <p:pic>
        <p:nvPicPr>
          <p:cNvPr id="41" name="Picture 40"/>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8396848" y="1404011"/>
            <a:ext cx="1417320" cy="1407554"/>
          </a:xfrm>
          <a:prstGeom prst="rect">
            <a:avLst/>
          </a:prstGeom>
        </p:spPr>
      </p:pic>
      <p:pic>
        <p:nvPicPr>
          <p:cNvPr id="42" name="Picture 41"/>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6979528" y="1394245"/>
            <a:ext cx="1417320" cy="1417320"/>
          </a:xfrm>
          <a:prstGeom prst="rect">
            <a:avLst/>
          </a:prstGeom>
        </p:spPr>
      </p:pic>
      <p:pic>
        <p:nvPicPr>
          <p:cNvPr id="43" name="Picture 42"/>
          <p:cNvPicPr>
            <a:picLocks noChangeAspect="1"/>
          </p:cNvPicPr>
          <p:nvPr/>
        </p:nvPicPr>
        <p:blipFill rotWithShape="1">
          <a:blip r:embed="rId12" cstate="screen">
            <a:extLst>
              <a:ext uri="{28A0092B-C50C-407E-A947-70E740481C1C}">
                <a14:useLocalDpi xmlns:a14="http://schemas.microsoft.com/office/drawing/2010/main"/>
              </a:ext>
            </a:extLst>
          </a:blip>
          <a:srcRect t="-293"/>
          <a:stretch/>
        </p:blipFill>
        <p:spPr>
          <a:xfrm>
            <a:off x="5560978" y="1394245"/>
            <a:ext cx="1417320" cy="1417320"/>
          </a:xfrm>
          <a:prstGeom prst="rect">
            <a:avLst/>
          </a:prstGeom>
        </p:spPr>
      </p:pic>
      <p:pic>
        <p:nvPicPr>
          <p:cNvPr id="30" name="Picture 29"/>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4228096" y="2596"/>
            <a:ext cx="3064244" cy="1417527"/>
          </a:xfrm>
          <a:prstGeom prst="rect">
            <a:avLst/>
          </a:prstGeom>
        </p:spPr>
      </p:pic>
      <p:pic>
        <p:nvPicPr>
          <p:cNvPr id="25" name="Picture 24"/>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0" y="2804"/>
            <a:ext cx="1417320" cy="1417320"/>
          </a:xfrm>
          <a:prstGeom prst="rect">
            <a:avLst/>
          </a:prstGeom>
        </p:spPr>
      </p:pic>
      <p:pic>
        <p:nvPicPr>
          <p:cNvPr id="2" name="Picture 1"/>
          <p:cNvPicPr>
            <a:picLocks noChangeAspect="1"/>
          </p:cNvPicPr>
          <p:nvPr/>
        </p:nvPicPr>
        <p:blipFill rotWithShape="1">
          <a:blip r:embed="rId15" cstate="screen">
            <a:extLst>
              <a:ext uri="{28A0092B-C50C-407E-A947-70E740481C1C}">
                <a14:useLocalDpi xmlns:a14="http://schemas.microsoft.com/office/drawing/2010/main"/>
              </a:ext>
            </a:extLst>
          </a:blip>
          <a:srcRect b="-167"/>
          <a:stretch/>
        </p:blipFill>
        <p:spPr>
          <a:xfrm>
            <a:off x="2813216" y="2804"/>
            <a:ext cx="1417320" cy="1417320"/>
          </a:xfrm>
          <a:prstGeom prst="rect">
            <a:avLst/>
          </a:prstGeom>
        </p:spPr>
      </p:pic>
      <p:pic>
        <p:nvPicPr>
          <p:cNvPr id="29" name="Picture 28"/>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1414880" y="2804"/>
            <a:ext cx="1417320" cy="1417320"/>
          </a:xfrm>
          <a:prstGeom prst="rect">
            <a:avLst/>
          </a:prstGeom>
        </p:spPr>
      </p:pic>
      <p:pic>
        <p:nvPicPr>
          <p:cNvPr id="48" name="Picture 47"/>
          <p:cNvPicPr>
            <a:picLocks noChangeAspect="1"/>
          </p:cNvPicPr>
          <p:nvPr/>
        </p:nvPicPr>
        <p:blipFill rotWithShape="1">
          <a:blip r:embed="rId17" cstate="screen">
            <a:extLst>
              <a:ext uri="{28A0092B-C50C-407E-A947-70E740481C1C}">
                <a14:useLocalDpi xmlns:a14="http://schemas.microsoft.com/office/drawing/2010/main"/>
              </a:ext>
            </a:extLst>
          </a:blip>
          <a:srcRect b="-311"/>
          <a:stretch/>
        </p:blipFill>
        <p:spPr>
          <a:xfrm>
            <a:off x="8383175" y="-18192"/>
            <a:ext cx="1417320" cy="1417320"/>
          </a:xfrm>
          <a:prstGeom prst="rect">
            <a:avLst/>
          </a:prstGeom>
        </p:spPr>
      </p:pic>
      <p:pic>
        <p:nvPicPr>
          <p:cNvPr id="49" name="Picture 48"/>
          <p:cNvPicPr>
            <a:picLocks noChangeAspect="1"/>
          </p:cNvPicPr>
          <p:nvPr/>
        </p:nvPicPr>
        <p:blipFill rotWithShape="1">
          <a:blip r:embed="rId18" cstate="screen">
            <a:extLst>
              <a:ext uri="{28A0092B-C50C-407E-A947-70E740481C1C}">
                <a14:useLocalDpi xmlns:a14="http://schemas.microsoft.com/office/drawing/2010/main"/>
              </a:ext>
            </a:extLst>
          </a:blip>
          <a:srcRect t="-527"/>
          <a:stretch/>
        </p:blipFill>
        <p:spPr>
          <a:xfrm>
            <a:off x="6971392" y="-18192"/>
            <a:ext cx="1417320" cy="1417320"/>
          </a:xfrm>
          <a:prstGeom prst="rect">
            <a:avLst/>
          </a:prstGeom>
        </p:spPr>
      </p:pic>
    </p:spTree>
    <p:extLst>
      <p:ext uri="{BB962C8B-B14F-4D97-AF65-F5344CB8AC3E}">
        <p14:creationId xmlns:p14="http://schemas.microsoft.com/office/powerpoint/2010/main" val="1128526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Member Roll Call – </a:t>
            </a:r>
            <a:r>
              <a:rPr lang="en-US" b="1" dirty="0">
                <a:solidFill>
                  <a:schemeClr val="accent1"/>
                </a:solidFill>
              </a:rPr>
              <a:t>Ex Officio Representatives</a:t>
            </a:r>
            <a:endParaRPr lang="en-US" dirty="0">
              <a:solidFill>
                <a:schemeClr val="accent1"/>
              </a:solidFill>
            </a:endParaRPr>
          </a:p>
        </p:txBody>
      </p:sp>
      <p:sp>
        <p:nvSpPr>
          <p:cNvPr id="3" name="Content Placeholder 2"/>
          <p:cNvSpPr>
            <a:spLocks noGrp="1"/>
          </p:cNvSpPr>
          <p:nvPr>
            <p:ph idx="1"/>
          </p:nvPr>
        </p:nvSpPr>
        <p:spPr>
          <a:xfrm>
            <a:off x="838200" y="1873449"/>
            <a:ext cx="10515600" cy="4301518"/>
          </a:xfrm>
        </p:spPr>
        <p:txBody>
          <a:bodyPr vert="horz" lIns="91440" tIns="45720" rIns="91440" bIns="45720" rtlCol="0" anchor="t">
            <a:noAutofit/>
          </a:bodyPr>
          <a:lstStyle/>
          <a:p>
            <a:pPr>
              <a:lnSpc>
                <a:spcPct val="100000"/>
              </a:lnSpc>
            </a:pPr>
            <a:endParaRPr lang="en-US" sz="1800" b="1" dirty="0"/>
          </a:p>
          <a:p>
            <a:pPr>
              <a:lnSpc>
                <a:spcPct val="100000"/>
              </a:lnSpc>
            </a:pPr>
            <a:r>
              <a:rPr lang="en-US" b="1" dirty="0"/>
              <a:t>Kevin Gallagher</a:t>
            </a:r>
            <a:r>
              <a:rPr lang="en-US" dirty="0"/>
              <a:t>, Senior Advisor, Upskilling and Broadband, U.S. Department of Commerce</a:t>
            </a:r>
            <a:endParaRPr lang="en-US" dirty="0">
              <a:cs typeface="Arial"/>
            </a:endParaRPr>
          </a:p>
          <a:p>
            <a:pPr>
              <a:lnSpc>
                <a:spcPct val="100000"/>
              </a:lnSpc>
            </a:pPr>
            <a:r>
              <a:rPr lang="en-US" b="1" dirty="0"/>
              <a:t>Amy Loyd</a:t>
            </a:r>
            <a:r>
              <a:rPr lang="en-US" dirty="0"/>
              <a:t>, Assistant Secretary, Office of Career, Technical, and Adult Education (OCTAE), U.S. Department of Education</a:t>
            </a:r>
            <a:endParaRPr lang="en-US" dirty="0">
              <a:cs typeface="Arial"/>
            </a:endParaRPr>
          </a:p>
          <a:p>
            <a:pPr>
              <a:lnSpc>
                <a:spcPct val="100000"/>
              </a:lnSpc>
            </a:pPr>
            <a:r>
              <a:rPr lang="en-US" b="1" dirty="0"/>
              <a:t>Amy Peterson</a:t>
            </a:r>
            <a:r>
              <a:rPr lang="en-US" dirty="0"/>
              <a:t>, </a:t>
            </a:r>
            <a:r>
              <a:rPr lang="en-US" dirty="0">
                <a:ea typeface="+mn-lt"/>
                <a:cs typeface="+mn-lt"/>
              </a:rPr>
              <a:t>Senior</a:t>
            </a:r>
            <a:r>
              <a:rPr lang="en-US" dirty="0"/>
              <a:t> Advisor, Industry Relations</a:t>
            </a:r>
            <a:r>
              <a:rPr lang="en-US" dirty="0">
                <a:solidFill>
                  <a:srgbClr val="000000"/>
                </a:solidFill>
                <a:ea typeface="+mn-lt"/>
                <a:cs typeface="+mn-lt"/>
              </a:rPr>
              <a:t>, </a:t>
            </a:r>
            <a:r>
              <a:rPr lang="en-US" dirty="0">
                <a:ea typeface="+mn-lt"/>
                <a:cs typeface="+mn-lt"/>
              </a:rPr>
              <a:t>U.S. Department of Energy</a:t>
            </a:r>
            <a:endParaRPr lang="en-US" dirty="0">
              <a:solidFill>
                <a:srgbClr val="000000"/>
              </a:solidFill>
              <a:ea typeface="+mn-lt"/>
              <a:cs typeface="+mn-lt"/>
            </a:endParaRPr>
          </a:p>
        </p:txBody>
      </p:sp>
      <p:sp>
        <p:nvSpPr>
          <p:cNvPr id="4" name="Slide Number Placeholder 3"/>
          <p:cNvSpPr>
            <a:spLocks noGrp="1"/>
          </p:cNvSpPr>
          <p:nvPr>
            <p:ph type="sldNum" sz="quarter" idx="12"/>
          </p:nvPr>
        </p:nvSpPr>
        <p:spPr/>
        <p:txBody>
          <a:bodyPr/>
          <a:lstStyle/>
          <a:p>
            <a:fld id="{9427801F-9CE3-415A-8DE2-4581E6892BA4}" type="slidenum">
              <a:rPr lang="en-US" smtClean="0"/>
              <a:t>10</a:t>
            </a:fld>
            <a:endParaRPr lang="en-US" dirty="0"/>
          </a:p>
        </p:txBody>
      </p:sp>
    </p:spTree>
    <p:extLst>
      <p:ext uri="{BB962C8B-B14F-4D97-AF65-F5344CB8AC3E}">
        <p14:creationId xmlns:p14="http://schemas.microsoft.com/office/powerpoint/2010/main" val="2756312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Member Roll Call – </a:t>
            </a:r>
            <a:r>
              <a:rPr lang="en-US" b="1" dirty="0">
                <a:solidFill>
                  <a:schemeClr val="accent1"/>
                </a:solidFill>
              </a:rPr>
              <a:t>Ex Officio Representatives</a:t>
            </a:r>
            <a:endParaRPr lang="en-US" dirty="0">
              <a:solidFill>
                <a:schemeClr val="accent1"/>
              </a:solidFill>
            </a:endParaRPr>
          </a:p>
        </p:txBody>
      </p:sp>
      <p:sp>
        <p:nvSpPr>
          <p:cNvPr id="3" name="Content Placeholder 2"/>
          <p:cNvSpPr>
            <a:spLocks noGrp="1"/>
          </p:cNvSpPr>
          <p:nvPr>
            <p:ph idx="1"/>
          </p:nvPr>
        </p:nvSpPr>
        <p:spPr>
          <a:xfrm>
            <a:off x="838200" y="1622322"/>
            <a:ext cx="10515600" cy="4734027"/>
          </a:xfrm>
        </p:spPr>
        <p:txBody>
          <a:bodyPr vert="horz" lIns="91440" tIns="45720" rIns="91440" bIns="45720" rtlCol="0" anchor="t">
            <a:noAutofit/>
          </a:bodyPr>
          <a:lstStyle/>
          <a:p>
            <a:pPr marL="0" indent="0">
              <a:buNone/>
            </a:pPr>
            <a:endParaRPr lang="en-US" dirty="0"/>
          </a:p>
          <a:p>
            <a:pPr>
              <a:lnSpc>
                <a:spcPct val="100000"/>
              </a:lnSpc>
            </a:pPr>
            <a:r>
              <a:rPr lang="en-US" b="1" dirty="0">
                <a:cs typeface="Arial"/>
              </a:rPr>
              <a:t>Johnathan J. Gardner</a:t>
            </a:r>
            <a:r>
              <a:rPr lang="en-US" dirty="0">
                <a:cs typeface="Arial"/>
              </a:rPr>
              <a:t>, </a:t>
            </a:r>
            <a:r>
              <a:rPr lang="en-US" dirty="0">
                <a:ea typeface="+mn-lt"/>
                <a:cs typeface="+mn-lt"/>
              </a:rPr>
              <a:t>Director</a:t>
            </a:r>
            <a:r>
              <a:rPr lang="en-US" dirty="0">
                <a:cs typeface="Arial"/>
              </a:rPr>
              <a:t>, Human Capital Programs, and Chief Learning Officer</a:t>
            </a:r>
            <a:r>
              <a:rPr lang="en-US" dirty="0">
                <a:solidFill>
                  <a:srgbClr val="000000"/>
                </a:solidFill>
                <a:cs typeface="Arial"/>
              </a:rPr>
              <a:t>, </a:t>
            </a:r>
            <a:r>
              <a:rPr lang="en-US" dirty="0">
                <a:cs typeface="Arial"/>
              </a:rPr>
              <a:t>Department of Health and Human Services</a:t>
            </a:r>
          </a:p>
          <a:p>
            <a:pPr>
              <a:lnSpc>
                <a:spcPct val="100000"/>
              </a:lnSpc>
            </a:pPr>
            <a:r>
              <a:rPr lang="en-US" b="1" dirty="0"/>
              <a:t>Diane Shelley</a:t>
            </a:r>
            <a:r>
              <a:rPr lang="en-US" dirty="0"/>
              <a:t>, Regional Administrator, </a:t>
            </a:r>
            <a:r>
              <a:rPr lang="en-US" dirty="0">
                <a:ea typeface="+mn-lt"/>
                <a:cs typeface="+mn-lt"/>
              </a:rPr>
              <a:t>U.S. Department of Housing and Urban Development</a:t>
            </a:r>
          </a:p>
          <a:p>
            <a:pPr>
              <a:lnSpc>
                <a:spcPct val="100000"/>
              </a:lnSpc>
            </a:pPr>
            <a:r>
              <a:rPr lang="en-US" b="1" dirty="0">
                <a:effectLst/>
                <a:ea typeface="Calibri" panose="020F0502020204030204" pitchFamily="34" charset="0"/>
              </a:rPr>
              <a:t>Paige Shevlin</a:t>
            </a:r>
            <a:r>
              <a:rPr lang="en-US" dirty="0">
                <a:effectLst/>
                <a:ea typeface="Calibri" panose="020F0502020204030204" pitchFamily="34" charset="0"/>
              </a:rPr>
              <a:t>, Strategic Advisor</a:t>
            </a:r>
            <a:r>
              <a:rPr lang="en-US" dirty="0"/>
              <a:t>, U.S. Department of Transportation</a:t>
            </a:r>
            <a:endParaRPr lang="en-US" dirty="0">
              <a:cs typeface="Arial"/>
            </a:endParaRPr>
          </a:p>
          <a:p>
            <a:pPr>
              <a:lnSpc>
                <a:spcPct val="100000"/>
              </a:lnSpc>
            </a:pPr>
            <a:endParaRPr lang="en-US" dirty="0">
              <a:ea typeface="+mn-lt"/>
              <a:cs typeface="+mn-lt"/>
            </a:endParaRPr>
          </a:p>
        </p:txBody>
      </p:sp>
      <p:sp>
        <p:nvSpPr>
          <p:cNvPr id="4" name="Slide Number Placeholder 3"/>
          <p:cNvSpPr>
            <a:spLocks noGrp="1"/>
          </p:cNvSpPr>
          <p:nvPr>
            <p:ph type="sldNum" sz="quarter" idx="12"/>
          </p:nvPr>
        </p:nvSpPr>
        <p:spPr/>
        <p:txBody>
          <a:bodyPr/>
          <a:lstStyle/>
          <a:p>
            <a:fld id="{9427801F-9CE3-415A-8DE2-4581E6892BA4}" type="slidenum">
              <a:rPr lang="en-US" smtClean="0"/>
              <a:t>11</a:t>
            </a:fld>
            <a:endParaRPr lang="en-US" dirty="0"/>
          </a:p>
        </p:txBody>
      </p:sp>
    </p:spTree>
    <p:extLst>
      <p:ext uri="{BB962C8B-B14F-4D97-AF65-F5344CB8AC3E}">
        <p14:creationId xmlns:p14="http://schemas.microsoft.com/office/powerpoint/2010/main" val="4100232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p:cNvSpPr txBox="1">
            <a:spLocks/>
          </p:cNvSpPr>
          <p:nvPr/>
        </p:nvSpPr>
        <p:spPr>
          <a:xfrm>
            <a:off x="4246075" y="2356508"/>
            <a:ext cx="7945925" cy="3810000"/>
          </a:xfrm>
          <a:prstGeom prst="rect">
            <a:avLst/>
          </a:prstGeom>
        </p:spPr>
        <p:txBody>
          <a:bodyPr lIns="91440" tIns="45720" rIns="91440" bIns="45720" anchor="t"/>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sz="4000" b="1" dirty="0">
                <a:solidFill>
                  <a:schemeClr val="tx1"/>
                </a:solidFill>
                <a:latin typeface="Arial" panose="020B0604020202020204"/>
              </a:rPr>
              <a:t>Bernadette Oliveira-Rivera</a:t>
            </a:r>
          </a:p>
          <a:p>
            <a:pPr marL="0" indent="0" algn="ctr">
              <a:buNone/>
              <a:defRPr/>
            </a:pPr>
            <a:r>
              <a:rPr lang="en-US" sz="3600" dirty="0">
                <a:solidFill>
                  <a:prstClr val="black"/>
                </a:solidFill>
                <a:latin typeface="Arial" panose="020B0604020202020204"/>
              </a:rPr>
              <a:t>Assistant Director for Training</a:t>
            </a:r>
          </a:p>
          <a:p>
            <a:pPr marL="0" indent="0" algn="ctr">
              <a:buNone/>
              <a:defRPr/>
            </a:pPr>
            <a:r>
              <a:rPr lang="en-US" sz="3600" dirty="0">
                <a:solidFill>
                  <a:prstClr val="black"/>
                </a:solidFill>
                <a:latin typeface="Arial" panose="020B0604020202020204"/>
              </a:rPr>
              <a:t>Laborers’ International Union of North America (</a:t>
            </a:r>
            <a:r>
              <a:rPr lang="en-US" sz="3600" dirty="0" err="1">
                <a:solidFill>
                  <a:prstClr val="black"/>
                </a:solidFill>
                <a:latin typeface="Arial" panose="020B0604020202020204"/>
              </a:rPr>
              <a:t>LiUNA</a:t>
            </a:r>
            <a:r>
              <a:rPr lang="en-US" sz="3600" dirty="0">
                <a:solidFill>
                  <a:prstClr val="black"/>
                </a:solidFill>
                <a:latin typeface="Arial" panose="020B0604020202020204"/>
              </a:rPr>
              <a:t>)</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7801F-9CE3-415A-8DE2-4581E6892BA4}"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8" name="Title 1"/>
          <p:cNvSpPr txBox="1">
            <a:spLocks/>
          </p:cNvSpPr>
          <p:nvPr/>
        </p:nvSpPr>
        <p:spPr>
          <a:xfrm>
            <a:off x="838200" y="967537"/>
            <a:ext cx="10515600" cy="724530"/>
          </a:xfrm>
          <a:prstGeom prst="rect">
            <a:avLst/>
          </a:prstGeom>
        </p:spPr>
        <p:txBody>
          <a:bodyPr lIns="91440" tIns="45720" rIns="91440" bIns="45720" anchor="t"/>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a:ea typeface="+mj-ea"/>
                <a:cs typeface="+mj-cs"/>
              </a:rPr>
              <a:t>Welcome From The Chicago Hosts </a:t>
            </a:r>
          </a:p>
        </p:txBody>
      </p:sp>
      <p:pic>
        <p:nvPicPr>
          <p:cNvPr id="5" name="Picture 12" descr="Bernadette.jpg">
            <a:extLst>
              <a:ext uri="{FF2B5EF4-FFF2-40B4-BE49-F238E27FC236}">
                <a16:creationId xmlns:a16="http://schemas.microsoft.com/office/drawing/2014/main" id="{D735737F-A779-5F14-A263-8887BC07D60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58020" y="2247867"/>
            <a:ext cx="2752254" cy="3432146"/>
          </a:xfrm>
          <a:prstGeom prst="rect">
            <a:avLst/>
          </a:prstGeom>
        </p:spPr>
      </p:pic>
    </p:spTree>
    <p:extLst>
      <p:ext uri="{BB962C8B-B14F-4D97-AF65-F5344CB8AC3E}">
        <p14:creationId xmlns:p14="http://schemas.microsoft.com/office/powerpoint/2010/main" val="3358371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person, wall&#10;&#10;Description automatically generated">
            <a:extLst>
              <a:ext uri="{FF2B5EF4-FFF2-40B4-BE49-F238E27FC236}">
                <a16:creationId xmlns:a16="http://schemas.microsoft.com/office/drawing/2014/main" id="{270A5013-5085-A053-5DA0-8D69255D42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3821" y="2453488"/>
            <a:ext cx="2752254" cy="2752254"/>
          </a:xfrm>
          <a:prstGeom prst="rect">
            <a:avLst/>
          </a:prstGeom>
        </p:spPr>
      </p:pic>
      <p:sp>
        <p:nvSpPr>
          <p:cNvPr id="7" name="Content Placeholder 4"/>
          <p:cNvSpPr txBox="1">
            <a:spLocks/>
          </p:cNvSpPr>
          <p:nvPr/>
        </p:nvSpPr>
        <p:spPr>
          <a:xfrm>
            <a:off x="4246075" y="2356508"/>
            <a:ext cx="7945925" cy="3810000"/>
          </a:xfrm>
          <a:prstGeom prst="rect">
            <a:avLst/>
          </a:prstGeom>
        </p:spPr>
        <p:txBody>
          <a:bodyPr lIns="91440" tIns="45720" rIns="91440" bIns="45720" anchor="t"/>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sz="4000" b="1" dirty="0">
                <a:solidFill>
                  <a:schemeClr val="tx1"/>
                </a:solidFill>
                <a:latin typeface="Arial" panose="020B0604020202020204"/>
              </a:rPr>
              <a:t>Donna </a:t>
            </a:r>
            <a:r>
              <a:rPr lang="en-US" sz="4000" b="1" dirty="0" err="1">
                <a:solidFill>
                  <a:schemeClr val="tx1"/>
                </a:solidFill>
                <a:latin typeface="Arial" panose="020B0604020202020204"/>
              </a:rPr>
              <a:t>Lenhoff</a:t>
            </a:r>
            <a:endParaRPr lang="en-US" sz="4000" b="1" dirty="0">
              <a:solidFill>
                <a:schemeClr val="tx1"/>
              </a:solidFill>
              <a:latin typeface="Arial" panose="020B0604020202020204"/>
            </a:endParaRPr>
          </a:p>
          <a:p>
            <a:pPr marL="0" indent="0" algn="ctr">
              <a:buNone/>
              <a:defRPr/>
            </a:pPr>
            <a:r>
              <a:rPr lang="en-US" sz="3600" dirty="0">
                <a:solidFill>
                  <a:prstClr val="black"/>
                </a:solidFill>
                <a:latin typeface="Arial" panose="020B0604020202020204"/>
              </a:rPr>
              <a:t>Principle</a:t>
            </a:r>
          </a:p>
          <a:p>
            <a:pPr marL="0" indent="0" algn="ctr">
              <a:buNone/>
              <a:defRPr/>
            </a:pPr>
            <a:r>
              <a:rPr lang="en-US" sz="3600" b="0" i="0" dirty="0">
                <a:solidFill>
                  <a:srgbClr val="000000"/>
                </a:solidFill>
                <a:effectLst/>
                <a:latin typeface="Arial" panose="020B0604020202020204" pitchFamily="34" charset="0"/>
              </a:rPr>
              <a:t>Donna </a:t>
            </a:r>
            <a:r>
              <a:rPr lang="en-US" sz="3600" b="0" i="0" dirty="0" err="1">
                <a:solidFill>
                  <a:srgbClr val="000000"/>
                </a:solidFill>
                <a:effectLst/>
                <a:latin typeface="Arial" panose="020B0604020202020204" pitchFamily="34" charset="0"/>
              </a:rPr>
              <a:t>Lenhoff</a:t>
            </a:r>
            <a:r>
              <a:rPr lang="en-US" sz="3600" b="0" i="0" dirty="0">
                <a:solidFill>
                  <a:srgbClr val="000000"/>
                </a:solidFill>
                <a:effectLst/>
                <a:latin typeface="Arial" panose="020B0604020202020204" pitchFamily="34" charset="0"/>
              </a:rPr>
              <a:t> Associates</a:t>
            </a:r>
          </a:p>
          <a:p>
            <a:pPr marL="0" indent="0" algn="ctr">
              <a:buNone/>
              <a:defRPr/>
            </a:pPr>
            <a:r>
              <a:rPr kumimoji="0" lang="en-US" sz="3600" i="0" u="none" strike="noStrike" kern="1200" cap="none" spc="0" normalizeH="0" baseline="0" noProof="0" dirty="0">
                <a:ln>
                  <a:noFill/>
                </a:ln>
                <a:solidFill>
                  <a:prstClr val="black"/>
                </a:solidFill>
                <a:effectLst/>
                <a:uLnTx/>
                <a:uFillTx/>
                <a:latin typeface="Arial" panose="020B0604020202020204"/>
                <a:ea typeface="+mn-ea"/>
                <a:cs typeface="+mn-cs"/>
              </a:rPr>
              <a:t>representing Chicago Women in Trades (CWIT)</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7801F-9CE3-415A-8DE2-4581E6892BA4}"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8" name="Title 1"/>
          <p:cNvSpPr txBox="1">
            <a:spLocks/>
          </p:cNvSpPr>
          <p:nvPr/>
        </p:nvSpPr>
        <p:spPr>
          <a:xfrm>
            <a:off x="838200" y="967537"/>
            <a:ext cx="10515600" cy="724530"/>
          </a:xfrm>
          <a:prstGeom prst="rect">
            <a:avLst/>
          </a:prstGeom>
        </p:spPr>
        <p:txBody>
          <a:bodyPr lIns="91440" tIns="45720" rIns="91440" bIns="45720" anchor="t"/>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a:ea typeface="+mj-ea"/>
                <a:cs typeface="+mj-cs"/>
              </a:rPr>
              <a:t>Welcome From The Chicago Hosts </a:t>
            </a:r>
          </a:p>
        </p:txBody>
      </p:sp>
    </p:spTree>
    <p:extLst>
      <p:ext uri="{BB962C8B-B14F-4D97-AF65-F5344CB8AC3E}">
        <p14:creationId xmlns:p14="http://schemas.microsoft.com/office/powerpoint/2010/main" val="2107642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Agenda Overview</a:t>
            </a:r>
          </a:p>
        </p:txBody>
      </p:sp>
      <p:sp>
        <p:nvSpPr>
          <p:cNvPr id="5" name="Slide Number Placeholder 4"/>
          <p:cNvSpPr>
            <a:spLocks noGrp="1"/>
          </p:cNvSpPr>
          <p:nvPr>
            <p:ph type="sldNum" sz="quarter" idx="12"/>
          </p:nvPr>
        </p:nvSpPr>
        <p:spPr/>
        <p:txBody>
          <a:bodyPr/>
          <a:lstStyle/>
          <a:p>
            <a:fld id="{9427801F-9CE3-415A-8DE2-4581E6892BA4}" type="slidenum">
              <a:rPr lang="en-US" smtClean="0"/>
              <a:t>14</a:t>
            </a:fld>
            <a:endParaRPr lang="en-US"/>
          </a:p>
        </p:txBody>
      </p:sp>
      <p:sp>
        <p:nvSpPr>
          <p:cNvPr id="8" name="Content Placeholder 4"/>
          <p:cNvSpPr txBox="1">
            <a:spLocks/>
          </p:cNvSpPr>
          <p:nvPr/>
        </p:nvSpPr>
        <p:spPr>
          <a:xfrm>
            <a:off x="5616972" y="1705801"/>
            <a:ext cx="6213215" cy="2748212"/>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b="1" dirty="0">
                <a:solidFill>
                  <a:schemeClr val="tx1"/>
                </a:solidFill>
              </a:rPr>
              <a:t>John V. Ladd</a:t>
            </a:r>
          </a:p>
          <a:p>
            <a:pPr marL="0" indent="0" algn="ctr">
              <a:buFont typeface="Arial" panose="020B0604020202020204" pitchFamily="34" charset="0"/>
              <a:buNone/>
            </a:pPr>
            <a:r>
              <a:rPr lang="en-US" sz="4000" dirty="0">
                <a:solidFill>
                  <a:schemeClr val="tx1"/>
                </a:solidFill>
              </a:rPr>
              <a:t>US Department of Labor</a:t>
            </a:r>
          </a:p>
          <a:p>
            <a:pPr marL="0" indent="0" algn="ctr">
              <a:buFont typeface="Arial" panose="020B0604020202020204" pitchFamily="34" charset="0"/>
              <a:buNone/>
            </a:pPr>
            <a:r>
              <a:rPr lang="en-US" sz="2400" dirty="0">
                <a:solidFill>
                  <a:schemeClr val="tx1"/>
                </a:solidFill>
              </a:rPr>
              <a:t>Administrator | Office of Apprenticeship</a:t>
            </a:r>
          </a:p>
          <a:p>
            <a:pPr marL="0" indent="0" algn="ctr">
              <a:buFont typeface="Arial" panose="020B0604020202020204" pitchFamily="34" charset="0"/>
              <a:buNone/>
            </a:pPr>
            <a:r>
              <a:rPr lang="en-US" sz="2400" dirty="0">
                <a:solidFill>
                  <a:schemeClr val="tx1"/>
                </a:solidFill>
              </a:rPr>
              <a:t>Employment and Training Administration</a:t>
            </a:r>
          </a:p>
          <a:p>
            <a:pPr marL="0" indent="0" algn="ctr">
              <a:buFont typeface="Arial" panose="020B0604020202020204" pitchFamily="34" charset="0"/>
              <a:buNone/>
            </a:pPr>
            <a:r>
              <a:rPr lang="en-US" sz="2400" dirty="0">
                <a:solidFill>
                  <a:schemeClr val="tx1"/>
                </a:solidFill>
              </a:rPr>
              <a:t>Designated Federal Official (DFO)</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47718" y="4382817"/>
            <a:ext cx="1765711" cy="1765711"/>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59168" y="2029347"/>
            <a:ext cx="2703746" cy="4035739"/>
          </a:xfrm>
          <a:prstGeom prst="rect">
            <a:avLst/>
          </a:prstGeom>
        </p:spPr>
      </p:pic>
    </p:spTree>
    <p:extLst>
      <p:ext uri="{BB962C8B-B14F-4D97-AF65-F5344CB8AC3E}">
        <p14:creationId xmlns:p14="http://schemas.microsoft.com/office/powerpoint/2010/main" val="2609388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353" y="796835"/>
            <a:ext cx="10754032" cy="724530"/>
          </a:xfrm>
        </p:spPr>
        <p:txBody>
          <a:bodyPr/>
          <a:lstStyle/>
          <a:p>
            <a:r>
              <a:rPr lang="en-US" b="1" dirty="0"/>
              <a:t>Agenda Overview - 1</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7801F-9CE3-415A-8DE2-4581E6892BA4}"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graphicFrame>
        <p:nvGraphicFramePr>
          <p:cNvPr id="7" name="Table 7">
            <a:extLst>
              <a:ext uri="{FF2B5EF4-FFF2-40B4-BE49-F238E27FC236}">
                <a16:creationId xmlns:a16="http://schemas.microsoft.com/office/drawing/2014/main" id="{83F678D4-4E83-4A59-92CA-3E0F0BE1DFFF}"/>
              </a:ext>
            </a:extLst>
          </p:cNvPr>
          <p:cNvGraphicFramePr>
            <a:graphicFrameLocks noGrp="1"/>
          </p:cNvGraphicFramePr>
          <p:nvPr>
            <p:extLst>
              <p:ext uri="{D42A27DB-BD31-4B8C-83A1-F6EECF244321}">
                <p14:modId xmlns:p14="http://schemas.microsoft.com/office/powerpoint/2010/main" val="3009467948"/>
              </p:ext>
            </p:extLst>
          </p:nvPr>
        </p:nvGraphicFramePr>
        <p:xfrm>
          <a:off x="314418" y="1371600"/>
          <a:ext cx="11877582" cy="5455920"/>
        </p:xfrm>
        <a:graphic>
          <a:graphicData uri="http://schemas.openxmlformats.org/drawingml/2006/table">
            <a:tbl>
              <a:tblPr firstRow="1" bandRow="1">
                <a:tableStyleId>{D27102A9-8310-4765-A935-A1911B00CA55}</a:tableStyleId>
              </a:tblPr>
              <a:tblGrid>
                <a:gridCol w="2591744">
                  <a:extLst>
                    <a:ext uri="{9D8B030D-6E8A-4147-A177-3AD203B41FA5}">
                      <a16:colId xmlns:a16="http://schemas.microsoft.com/office/drawing/2014/main" val="2762267140"/>
                    </a:ext>
                  </a:extLst>
                </a:gridCol>
                <a:gridCol w="9285838">
                  <a:extLst>
                    <a:ext uri="{9D8B030D-6E8A-4147-A177-3AD203B41FA5}">
                      <a16:colId xmlns:a16="http://schemas.microsoft.com/office/drawing/2014/main" val="2159278862"/>
                    </a:ext>
                  </a:extLst>
                </a:gridCol>
              </a:tblGrid>
              <a:tr h="370840">
                <a:tc>
                  <a:txBody>
                    <a:bodyPr/>
                    <a:lstStyle/>
                    <a:p>
                      <a:pPr algn="ctr"/>
                      <a:r>
                        <a:rPr lang="en-US"/>
                        <a:t>8:45 a.m. – 9:30 a.m.</a:t>
                      </a:r>
                    </a:p>
                    <a:p>
                      <a:pPr algn="ctr"/>
                      <a:endParaRPr lang="en-US" dirty="0"/>
                    </a:p>
                  </a:txBody>
                  <a:tcPr/>
                </a:tc>
                <a:tc>
                  <a:txBody>
                    <a:bodyPr/>
                    <a:lstStyle/>
                    <a:p>
                      <a:r>
                        <a:rPr lang="en-US" sz="1600" b="1" kern="1200">
                          <a:solidFill>
                            <a:schemeClr val="tx1"/>
                          </a:solidFill>
                          <a:effectLst/>
                          <a:latin typeface="+mn-lt"/>
                          <a:ea typeface="+mn-ea"/>
                          <a:cs typeface="+mn-cs"/>
                        </a:rPr>
                        <a:t>Call to Order </a:t>
                      </a:r>
                    </a:p>
                    <a:p>
                      <a:r>
                        <a:rPr lang="en-US" sz="1600" b="0" kern="1200">
                          <a:solidFill>
                            <a:schemeClr val="tx1"/>
                          </a:solidFill>
                          <a:effectLst/>
                          <a:latin typeface="+mn-lt"/>
                          <a:ea typeface="+mn-ea"/>
                          <a:cs typeface="+mn-cs"/>
                        </a:rPr>
                        <a:t>Pam Eddinger, ACA Chairperson</a:t>
                      </a:r>
                    </a:p>
                    <a:p>
                      <a:r>
                        <a:rPr lang="en-US" sz="1600" b="0" kern="1200">
                          <a:solidFill>
                            <a:schemeClr val="tx1"/>
                          </a:solidFill>
                          <a:effectLst/>
                          <a:latin typeface="+mn-lt"/>
                          <a:ea typeface="+mn-ea"/>
                          <a:cs typeface="+mn-cs"/>
                        </a:rPr>
                        <a:t>Welcome and Member Role Call </a:t>
                      </a:r>
                    </a:p>
                    <a:p>
                      <a:r>
                        <a:rPr lang="en-US" sz="1600" b="1" kern="1200">
                          <a:solidFill>
                            <a:schemeClr val="tx1"/>
                          </a:solidFill>
                          <a:effectLst/>
                          <a:latin typeface="+mn-lt"/>
                          <a:ea typeface="+mn-ea"/>
                          <a:cs typeface="+mn-cs"/>
                        </a:rPr>
                        <a:t> </a:t>
                      </a:r>
                    </a:p>
                    <a:p>
                      <a:r>
                        <a:rPr lang="en-US" sz="1600" b="1" kern="1200">
                          <a:solidFill>
                            <a:schemeClr val="tx1"/>
                          </a:solidFill>
                          <a:effectLst/>
                          <a:latin typeface="+mn-lt"/>
                          <a:ea typeface="+mn-ea"/>
                          <a:cs typeface="+mn-cs"/>
                        </a:rPr>
                        <a:t>Welcome from the ACA Chicago Hosts</a:t>
                      </a:r>
                    </a:p>
                    <a:p>
                      <a:r>
                        <a:rPr lang="en-US" sz="1600" b="0" kern="1200">
                          <a:solidFill>
                            <a:schemeClr val="tx1"/>
                          </a:solidFill>
                          <a:effectLst/>
                          <a:latin typeface="+mn-lt"/>
                          <a:ea typeface="+mn-ea"/>
                          <a:cs typeface="+mn-cs"/>
                        </a:rPr>
                        <a:t>Bernadette Oliveira-Rivera, Assistant Director for Training,</a:t>
                      </a:r>
                    </a:p>
                    <a:p>
                      <a:r>
                        <a:rPr lang="en-US" sz="1600" b="0" kern="1200">
                          <a:solidFill>
                            <a:schemeClr val="tx1"/>
                          </a:solidFill>
                          <a:effectLst/>
                          <a:latin typeface="+mn-lt"/>
                          <a:ea typeface="+mn-ea"/>
                          <a:cs typeface="+mn-cs"/>
                        </a:rPr>
                        <a:t>Laborers’ International Union of North America (LiUNA)</a:t>
                      </a:r>
                    </a:p>
                    <a:p>
                      <a:r>
                        <a:rPr lang="en-US" sz="1600" b="0" kern="1200">
                          <a:solidFill>
                            <a:schemeClr val="tx1"/>
                          </a:solidFill>
                          <a:effectLst/>
                          <a:latin typeface="+mn-lt"/>
                          <a:ea typeface="+mn-ea"/>
                          <a:cs typeface="+mn-cs"/>
                        </a:rPr>
                        <a:t>Donna Lenhoff, Principle, Donna Lenhoff Associates, representing Chicago Women in Trades (CWIT)</a:t>
                      </a:r>
                    </a:p>
                    <a:p>
                      <a:r>
                        <a:rPr lang="en-US" sz="1600" b="1" kern="1200">
                          <a:solidFill>
                            <a:schemeClr val="tx1"/>
                          </a:solidFill>
                          <a:effectLst/>
                          <a:latin typeface="+mn-lt"/>
                          <a:ea typeface="+mn-ea"/>
                          <a:cs typeface="+mn-cs"/>
                        </a:rPr>
                        <a:t> </a:t>
                      </a:r>
                    </a:p>
                    <a:p>
                      <a:r>
                        <a:rPr lang="en-US" sz="1600" b="1" kern="1200">
                          <a:solidFill>
                            <a:schemeClr val="tx1"/>
                          </a:solidFill>
                          <a:effectLst/>
                          <a:latin typeface="+mn-lt"/>
                          <a:ea typeface="+mn-ea"/>
                          <a:cs typeface="+mn-cs"/>
                        </a:rPr>
                        <a:t>Agenda Overview</a:t>
                      </a:r>
                    </a:p>
                    <a:p>
                      <a:r>
                        <a:rPr lang="en-US" sz="1600" b="0" kern="1200">
                          <a:solidFill>
                            <a:schemeClr val="tx1"/>
                          </a:solidFill>
                          <a:effectLst/>
                          <a:latin typeface="+mn-lt"/>
                          <a:ea typeface="+mn-ea"/>
                          <a:cs typeface="+mn-cs"/>
                        </a:rPr>
                        <a:t>John Ladd, Administrator, Designated Federal Officer</a:t>
                      </a:r>
                    </a:p>
                    <a:p>
                      <a:r>
                        <a:rPr lang="en-US" sz="1600" b="0" kern="1200">
                          <a:solidFill>
                            <a:schemeClr val="tx1"/>
                          </a:solidFill>
                          <a:effectLst/>
                          <a:latin typeface="+mn-lt"/>
                          <a:ea typeface="+mn-ea"/>
                          <a:cs typeface="+mn-cs"/>
                        </a:rPr>
                        <a:t>Office of Apprenticeship, Employment and Training Administration</a:t>
                      </a:r>
                    </a:p>
                    <a:p>
                      <a:r>
                        <a:rPr lang="en-US" sz="1600" b="1" kern="1200">
                          <a:solidFill>
                            <a:schemeClr val="tx1"/>
                          </a:solidFill>
                          <a:effectLst/>
                          <a:latin typeface="+mn-lt"/>
                          <a:ea typeface="+mn-ea"/>
                          <a:cs typeface="+mn-cs"/>
                        </a:rPr>
                        <a:t> </a:t>
                      </a:r>
                    </a:p>
                    <a:p>
                      <a:r>
                        <a:rPr lang="en-US" sz="1600" b="1" kern="1200">
                          <a:solidFill>
                            <a:schemeClr val="tx1"/>
                          </a:solidFill>
                          <a:effectLst/>
                          <a:latin typeface="+mn-lt"/>
                          <a:ea typeface="+mn-ea"/>
                          <a:cs typeface="+mn-cs"/>
                        </a:rPr>
                        <a:t>Reflections: Local Apprenticeship Stakeholders</a:t>
                      </a:r>
                    </a:p>
                    <a:p>
                      <a:r>
                        <a:rPr lang="en-US" sz="1600" b="0" kern="1200">
                          <a:solidFill>
                            <a:schemeClr val="tx1"/>
                          </a:solidFill>
                          <a:effectLst/>
                          <a:latin typeface="+mn-lt"/>
                          <a:ea typeface="+mn-ea"/>
                          <a:cs typeface="+mn-cs"/>
                        </a:rPr>
                        <a:t>John LeConche, Executive Director, National LiUNA Training and Education Fund</a:t>
                      </a:r>
                    </a:p>
                    <a:p>
                      <a:r>
                        <a:rPr lang="en-US" sz="1600" b="0" kern="1200">
                          <a:solidFill>
                            <a:schemeClr val="tx1"/>
                          </a:solidFill>
                          <a:effectLst/>
                          <a:latin typeface="+mn-lt"/>
                          <a:ea typeface="+mn-ea"/>
                          <a:cs typeface="+mn-cs"/>
                        </a:rPr>
                        <a:t>Terry Healy, LiUNA Vice President, and Great Lakes Regional Manager</a:t>
                      </a:r>
                    </a:p>
                    <a:p>
                      <a:r>
                        <a:rPr lang="en-US" sz="1600" b="0" kern="1200">
                          <a:solidFill>
                            <a:schemeClr val="tx1"/>
                          </a:solidFill>
                          <a:effectLst/>
                          <a:latin typeface="+mn-lt"/>
                          <a:ea typeface="+mn-ea"/>
                          <a:cs typeface="+mn-cs"/>
                        </a:rPr>
                        <a:t>Bilqis Jacobs-El, Director of Cook County Department of Facilities Management</a:t>
                      </a:r>
                    </a:p>
                    <a:p>
                      <a:r>
                        <a:rPr lang="en-US" sz="1600" b="1" kern="1200">
                          <a:solidFill>
                            <a:schemeClr val="tx1"/>
                          </a:solidFill>
                          <a:effectLst/>
                          <a:latin typeface="+mn-lt"/>
                          <a:ea typeface="+mn-ea"/>
                          <a:cs typeface="+mn-cs"/>
                        </a:rPr>
                        <a:t> </a:t>
                      </a:r>
                    </a:p>
                    <a:p>
                      <a:r>
                        <a:rPr lang="en-US" sz="1600" b="1" kern="1200">
                          <a:solidFill>
                            <a:schemeClr val="tx1"/>
                          </a:solidFill>
                          <a:effectLst/>
                          <a:latin typeface="+mn-lt"/>
                          <a:ea typeface="+mn-ea"/>
                          <a:cs typeface="+mn-cs"/>
                        </a:rPr>
                        <a:t>Departmental Remarks and Updates</a:t>
                      </a:r>
                    </a:p>
                    <a:p>
                      <a:r>
                        <a:rPr lang="en-US" sz="1600" b="0" kern="1200">
                          <a:solidFill>
                            <a:schemeClr val="tx1"/>
                          </a:solidFill>
                          <a:effectLst/>
                          <a:latin typeface="+mn-lt"/>
                          <a:ea typeface="+mn-ea"/>
                          <a:cs typeface="+mn-cs"/>
                        </a:rPr>
                        <a:t>Brent Parton, Acting Assistant Secretary, Employment and Training Administration</a:t>
                      </a:r>
                    </a:p>
                    <a:p>
                      <a:r>
                        <a:rPr lang="en-US" sz="1600" b="1" kern="1200">
                          <a:solidFill>
                            <a:schemeClr val="tx1"/>
                          </a:solidFill>
                          <a:effectLst/>
                          <a:latin typeface="+mn-lt"/>
                          <a:ea typeface="+mn-ea"/>
                          <a:cs typeface="+mn-cs"/>
                        </a:rPr>
                        <a:t> </a:t>
                      </a:r>
                    </a:p>
                    <a:p>
                      <a:r>
                        <a:rPr lang="en-US" sz="1600" b="1" kern="1200">
                          <a:solidFill>
                            <a:schemeClr val="tx1"/>
                          </a:solidFill>
                          <a:effectLst/>
                          <a:latin typeface="+mn-lt"/>
                          <a:ea typeface="+mn-ea"/>
                          <a:cs typeface="+mn-cs"/>
                        </a:rPr>
                        <a:t>Group Photo ( if photographer available)</a:t>
                      </a:r>
                      <a:endParaRPr lang="en-US" sz="1600" b="0" i="0" kern="1200" dirty="0">
                        <a:solidFill>
                          <a:schemeClr val="tx1"/>
                        </a:solidFill>
                        <a:effectLst/>
                        <a:latin typeface="+mn-lt"/>
                        <a:ea typeface="+mn-ea"/>
                        <a:cs typeface="+mn-cs"/>
                      </a:endParaRPr>
                    </a:p>
                  </a:txBody>
                  <a:tcPr/>
                </a:tc>
                <a:extLst>
                  <a:ext uri="{0D108BD9-81ED-4DB2-BD59-A6C34878D82A}">
                    <a16:rowId xmlns:a16="http://schemas.microsoft.com/office/drawing/2014/main" val="1655085565"/>
                  </a:ext>
                </a:extLst>
              </a:tr>
            </a:tbl>
          </a:graphicData>
        </a:graphic>
      </p:graphicFrame>
    </p:spTree>
    <p:extLst>
      <p:ext uri="{BB962C8B-B14F-4D97-AF65-F5344CB8AC3E}">
        <p14:creationId xmlns:p14="http://schemas.microsoft.com/office/powerpoint/2010/main" val="687729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353" y="796835"/>
            <a:ext cx="10754032" cy="724530"/>
          </a:xfrm>
        </p:spPr>
        <p:txBody>
          <a:bodyPr/>
          <a:lstStyle/>
          <a:p>
            <a:r>
              <a:rPr lang="en-US" b="1" dirty="0"/>
              <a:t>Agenda Overview - 2</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7801F-9CE3-415A-8DE2-4581E6892BA4}"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graphicFrame>
        <p:nvGraphicFramePr>
          <p:cNvPr id="7" name="Table 7">
            <a:extLst>
              <a:ext uri="{FF2B5EF4-FFF2-40B4-BE49-F238E27FC236}">
                <a16:creationId xmlns:a16="http://schemas.microsoft.com/office/drawing/2014/main" id="{83F678D4-4E83-4A59-92CA-3E0F0BE1DFFF}"/>
              </a:ext>
            </a:extLst>
          </p:cNvPr>
          <p:cNvGraphicFramePr>
            <a:graphicFrameLocks noGrp="1"/>
          </p:cNvGraphicFramePr>
          <p:nvPr>
            <p:extLst>
              <p:ext uri="{D42A27DB-BD31-4B8C-83A1-F6EECF244321}">
                <p14:modId xmlns:p14="http://schemas.microsoft.com/office/powerpoint/2010/main" val="2735146789"/>
              </p:ext>
            </p:extLst>
          </p:nvPr>
        </p:nvGraphicFramePr>
        <p:xfrm>
          <a:off x="313673" y="1412724"/>
          <a:ext cx="11668974" cy="4236720"/>
        </p:xfrm>
        <a:graphic>
          <a:graphicData uri="http://schemas.openxmlformats.org/drawingml/2006/table">
            <a:tbl>
              <a:tblPr firstRow="1" bandRow="1">
                <a:tableStyleId>{D27102A9-8310-4765-A935-A1911B00CA55}</a:tableStyleId>
              </a:tblPr>
              <a:tblGrid>
                <a:gridCol w="2736362">
                  <a:extLst>
                    <a:ext uri="{9D8B030D-6E8A-4147-A177-3AD203B41FA5}">
                      <a16:colId xmlns:a16="http://schemas.microsoft.com/office/drawing/2014/main" val="2762267140"/>
                    </a:ext>
                  </a:extLst>
                </a:gridCol>
                <a:gridCol w="8932612">
                  <a:extLst>
                    <a:ext uri="{9D8B030D-6E8A-4147-A177-3AD203B41FA5}">
                      <a16:colId xmlns:a16="http://schemas.microsoft.com/office/drawing/2014/main" val="2159278862"/>
                    </a:ext>
                  </a:extLst>
                </a:gridCol>
              </a:tblGrid>
              <a:tr h="0">
                <a:tc>
                  <a:txBody>
                    <a:bodyPr/>
                    <a:lstStyle/>
                    <a:p>
                      <a:pPr algn="ctr"/>
                      <a:r>
                        <a:rPr lang="en-US" sz="1600" b="1"/>
                        <a:t>9:30 a.m. – 10:15 a.m. </a:t>
                      </a:r>
                      <a:endParaRPr lang="en-US" sz="16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1600" b="1" kern="1200" dirty="0">
                          <a:solidFill>
                            <a:schemeClr val="tx1"/>
                          </a:solidFill>
                          <a:effectLst/>
                          <a:latin typeface="+mn-lt"/>
                          <a:ea typeface="+mn-ea"/>
                          <a:cs typeface="+mn-cs"/>
                        </a:rPr>
                        <a:t>30-Minute Moderated Panel: Innovations and DEIA Impacts in Apprenticeship for the Building Trades</a:t>
                      </a:r>
                    </a:p>
                    <a:p>
                      <a:r>
                        <a:rPr lang="en-US" sz="1600" b="1" kern="1200" dirty="0">
                          <a:solidFill>
                            <a:schemeClr val="tx1"/>
                          </a:solidFill>
                          <a:effectLst/>
                          <a:latin typeface="+mn-lt"/>
                          <a:ea typeface="+mn-ea"/>
                          <a:cs typeface="+mn-cs"/>
                        </a:rPr>
                        <a:t> </a:t>
                      </a:r>
                    </a:p>
                    <a:p>
                      <a:r>
                        <a:rPr lang="en-US" sz="1600" b="1" kern="1200" dirty="0">
                          <a:solidFill>
                            <a:schemeClr val="tx1"/>
                          </a:solidFill>
                          <a:effectLst/>
                          <a:latin typeface="+mn-lt"/>
                          <a:ea typeface="+mn-ea"/>
                          <a:cs typeface="+mn-cs"/>
                        </a:rPr>
                        <a:t>Co-Moderators: </a:t>
                      </a:r>
                    </a:p>
                    <a:p>
                      <a:r>
                        <a:rPr lang="en-US" sz="1600" b="0" kern="1200" dirty="0">
                          <a:solidFill>
                            <a:schemeClr val="tx1"/>
                          </a:solidFill>
                          <a:effectLst/>
                          <a:latin typeface="+mn-lt"/>
                          <a:ea typeface="+mn-ea"/>
                          <a:cs typeface="+mn-cs"/>
                        </a:rPr>
                        <a:t>Bernadette Oliveira-Rivera, Assistant Director for Training, </a:t>
                      </a:r>
                      <a:r>
                        <a:rPr lang="en-US" sz="1600" b="0" kern="1200" dirty="0" err="1">
                          <a:solidFill>
                            <a:schemeClr val="tx1"/>
                          </a:solidFill>
                          <a:effectLst/>
                          <a:latin typeface="+mn-lt"/>
                          <a:ea typeface="+mn-ea"/>
                          <a:cs typeface="+mn-cs"/>
                        </a:rPr>
                        <a:t>LiUNA</a:t>
                      </a:r>
                      <a:endParaRPr lang="en-US" sz="1600" b="0" kern="1200" dirty="0">
                        <a:solidFill>
                          <a:schemeClr val="tx1"/>
                        </a:solidFill>
                        <a:effectLst/>
                        <a:latin typeface="+mn-lt"/>
                        <a:ea typeface="+mn-ea"/>
                        <a:cs typeface="+mn-cs"/>
                      </a:endParaRPr>
                    </a:p>
                    <a:p>
                      <a:r>
                        <a:rPr lang="en-US" sz="1600" b="0" kern="1200" dirty="0">
                          <a:solidFill>
                            <a:schemeClr val="tx1"/>
                          </a:solidFill>
                          <a:effectLst/>
                          <a:latin typeface="+mn-lt"/>
                          <a:ea typeface="+mn-ea"/>
                          <a:cs typeface="+mn-cs"/>
                        </a:rPr>
                        <a:t>Jayne Vellinga, CWIT Executive Director</a:t>
                      </a:r>
                    </a:p>
                    <a:p>
                      <a:r>
                        <a:rPr lang="en-US" sz="1600" b="1" kern="1200" dirty="0">
                          <a:solidFill>
                            <a:schemeClr val="tx1"/>
                          </a:solidFill>
                          <a:effectLst/>
                          <a:latin typeface="+mn-lt"/>
                          <a:ea typeface="+mn-ea"/>
                          <a:cs typeface="+mn-cs"/>
                        </a:rPr>
                        <a:t> </a:t>
                      </a:r>
                    </a:p>
                    <a:p>
                      <a:r>
                        <a:rPr lang="en-US" sz="1600" b="1" kern="1200" dirty="0">
                          <a:solidFill>
                            <a:schemeClr val="tx1"/>
                          </a:solidFill>
                          <a:effectLst/>
                          <a:latin typeface="+mn-lt"/>
                          <a:ea typeface="+mn-ea"/>
                          <a:cs typeface="+mn-cs"/>
                        </a:rPr>
                        <a:t>Presenters: </a:t>
                      </a:r>
                    </a:p>
                    <a:p>
                      <a:pPr marL="285750" lvl="0" indent="-285750">
                        <a:buFont typeface="Arial" panose="020B0604020202020204" pitchFamily="34" charset="0"/>
                        <a:buChar char="•"/>
                      </a:pPr>
                      <a:r>
                        <a:rPr lang="en-US" sz="1600" b="0" kern="1200" dirty="0">
                          <a:solidFill>
                            <a:schemeClr val="tx1"/>
                          </a:solidFill>
                          <a:effectLst/>
                          <a:latin typeface="+mn-lt"/>
                          <a:ea typeface="+mn-ea"/>
                          <a:cs typeface="+mn-cs"/>
                        </a:rPr>
                        <a:t>Leonard Gonzalez, </a:t>
                      </a:r>
                      <a:r>
                        <a:rPr lang="en-US" sz="1600" b="0" kern="1200" dirty="0" err="1">
                          <a:solidFill>
                            <a:schemeClr val="tx1"/>
                          </a:solidFill>
                          <a:effectLst/>
                          <a:latin typeface="+mn-lt"/>
                          <a:ea typeface="+mn-ea"/>
                          <a:cs typeface="+mn-cs"/>
                        </a:rPr>
                        <a:t>LiUNA</a:t>
                      </a:r>
                      <a:r>
                        <a:rPr lang="en-US" sz="1600" b="0" kern="1200" dirty="0">
                          <a:solidFill>
                            <a:schemeClr val="tx1"/>
                          </a:solidFill>
                          <a:effectLst/>
                          <a:latin typeface="+mn-lt"/>
                          <a:ea typeface="+mn-ea"/>
                          <a:cs typeface="+mn-cs"/>
                        </a:rPr>
                        <a:t> and Department of Corrections Partnership featuring two apprentices: Afra </a:t>
                      </a:r>
                      <a:r>
                        <a:rPr lang="en-US" sz="1600" b="0" kern="1200" dirty="0" err="1">
                          <a:solidFill>
                            <a:schemeClr val="tx1"/>
                          </a:solidFill>
                          <a:effectLst/>
                          <a:latin typeface="+mn-lt"/>
                          <a:ea typeface="+mn-ea"/>
                          <a:cs typeface="+mn-cs"/>
                        </a:rPr>
                        <a:t>Aldakak</a:t>
                      </a:r>
                      <a:r>
                        <a:rPr lang="en-US" sz="1600" b="0" kern="1200" dirty="0">
                          <a:solidFill>
                            <a:schemeClr val="tx1"/>
                          </a:solidFill>
                          <a:effectLst/>
                          <a:latin typeface="+mn-lt"/>
                          <a:ea typeface="+mn-ea"/>
                          <a:cs typeface="+mn-cs"/>
                        </a:rPr>
                        <a:t> and Jose Hernandez</a:t>
                      </a:r>
                    </a:p>
                    <a:p>
                      <a:pPr marL="285750" lvl="0" indent="-285750">
                        <a:buFont typeface="Arial" panose="020B0604020202020204" pitchFamily="34" charset="0"/>
                        <a:buChar char="•"/>
                      </a:pPr>
                      <a:r>
                        <a:rPr lang="en-US" sz="1600" b="0" kern="1200" dirty="0">
                          <a:solidFill>
                            <a:schemeClr val="tx1"/>
                          </a:solidFill>
                          <a:effectLst/>
                          <a:latin typeface="+mn-lt"/>
                          <a:ea typeface="+mn-ea"/>
                          <a:cs typeface="+mn-cs"/>
                        </a:rPr>
                        <a:t>Dan </a:t>
                      </a:r>
                      <a:r>
                        <a:rPr lang="en-US" sz="1600" b="0" kern="1200" dirty="0" err="1">
                          <a:solidFill>
                            <a:schemeClr val="tx1"/>
                          </a:solidFill>
                          <a:effectLst/>
                          <a:latin typeface="+mn-lt"/>
                          <a:ea typeface="+mn-ea"/>
                          <a:cs typeface="+mn-cs"/>
                        </a:rPr>
                        <a:t>Penski</a:t>
                      </a:r>
                      <a:r>
                        <a:rPr lang="en-US" sz="1600" b="0" kern="1200" dirty="0">
                          <a:solidFill>
                            <a:schemeClr val="tx1"/>
                          </a:solidFill>
                          <a:effectLst/>
                          <a:latin typeface="+mn-lt"/>
                          <a:ea typeface="+mn-ea"/>
                          <a:cs typeface="+mn-cs"/>
                        </a:rPr>
                        <a:t>, Director of Training and Apprenticeship, Finish Trades Institute of District Council #14 Chicago</a:t>
                      </a:r>
                    </a:p>
                    <a:p>
                      <a:pPr marL="285750" lvl="0" indent="-285750">
                        <a:buFont typeface="Arial" panose="020B0604020202020204" pitchFamily="34" charset="0"/>
                        <a:buChar char="•"/>
                      </a:pPr>
                      <a:r>
                        <a:rPr lang="en-US" sz="1600" b="0" kern="1200" dirty="0">
                          <a:solidFill>
                            <a:schemeClr val="tx1"/>
                          </a:solidFill>
                          <a:effectLst/>
                          <a:latin typeface="+mn-lt"/>
                          <a:ea typeface="+mn-ea"/>
                          <a:cs typeface="+mn-cs"/>
                        </a:rPr>
                        <a:t>Miles Beatty, Executive Director, Finishing Contractors Association of Chicago</a:t>
                      </a:r>
                    </a:p>
                    <a:p>
                      <a:pPr marL="285750" lvl="0" indent="-285750">
                        <a:buFont typeface="Arial" panose="020B0604020202020204" pitchFamily="34" charset="0"/>
                        <a:buChar char="•"/>
                      </a:pPr>
                      <a:r>
                        <a:rPr lang="en-US" sz="1600" b="0" kern="1200" dirty="0">
                          <a:solidFill>
                            <a:schemeClr val="tx1"/>
                          </a:solidFill>
                          <a:effectLst/>
                          <a:latin typeface="+mn-lt"/>
                          <a:ea typeface="+mn-ea"/>
                          <a:cs typeface="+mn-cs"/>
                        </a:rPr>
                        <a:t>Helen Chung, Organizer, Painters’ District Council #14</a:t>
                      </a:r>
                    </a:p>
                    <a:p>
                      <a:r>
                        <a:rPr lang="en-US" sz="1600" b="1" kern="1200" dirty="0">
                          <a:solidFill>
                            <a:schemeClr val="tx1"/>
                          </a:solidFill>
                          <a:effectLst/>
                          <a:latin typeface="+mn-lt"/>
                          <a:ea typeface="+mn-ea"/>
                          <a:cs typeface="+mn-cs"/>
                        </a:rPr>
                        <a:t> </a:t>
                      </a:r>
                    </a:p>
                    <a:p>
                      <a:r>
                        <a:rPr lang="en-US" sz="1600" b="1" kern="1200" dirty="0">
                          <a:solidFill>
                            <a:schemeClr val="tx1"/>
                          </a:solidFill>
                          <a:effectLst/>
                          <a:latin typeface="+mn-lt"/>
                          <a:ea typeface="+mn-ea"/>
                          <a:cs typeface="+mn-cs"/>
                        </a:rPr>
                        <a:t>15-Minute ACA Members Feedback and Open Dialogue</a:t>
                      </a:r>
                      <a:endParaRPr lang="en-US" sz="1600" b="0" i="0" kern="1200" dirty="0">
                        <a:solidFill>
                          <a:schemeClr val="tx1"/>
                        </a:solidFill>
                        <a:effectLst/>
                        <a:latin typeface="+mn-lt"/>
                        <a:ea typeface="+mn-ea"/>
                        <a:cs typeface="+mn-cs"/>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468193453"/>
                  </a:ext>
                </a:extLst>
              </a:tr>
              <a:tr h="0">
                <a:tc>
                  <a:txBody>
                    <a:bodyPr/>
                    <a:lstStyle/>
                    <a:p>
                      <a:pPr algn="ctr"/>
                      <a:r>
                        <a:rPr lang="en-US" sz="1600" b="1" dirty="0"/>
                        <a:t>10:15 a.m. – 10:30 a.m.</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1600" b="1" i="0" kern="1200" dirty="0">
                          <a:solidFill>
                            <a:schemeClr val="tx1"/>
                          </a:solidFill>
                          <a:effectLst/>
                          <a:latin typeface="+mn-lt"/>
                          <a:ea typeface="+mn-ea"/>
                          <a:cs typeface="+mn-cs"/>
                        </a:rPr>
                        <a:t>BREAK</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4139164499"/>
                  </a:ext>
                </a:extLst>
              </a:tr>
            </a:tbl>
          </a:graphicData>
        </a:graphic>
      </p:graphicFrame>
    </p:spTree>
    <p:extLst>
      <p:ext uri="{BB962C8B-B14F-4D97-AF65-F5344CB8AC3E}">
        <p14:creationId xmlns:p14="http://schemas.microsoft.com/office/powerpoint/2010/main" val="230781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353" y="796835"/>
            <a:ext cx="10754032" cy="724530"/>
          </a:xfrm>
        </p:spPr>
        <p:txBody>
          <a:bodyPr/>
          <a:lstStyle/>
          <a:p>
            <a:r>
              <a:rPr lang="en-US" b="1" dirty="0"/>
              <a:t>Agenda Overview - 3</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7801F-9CE3-415A-8DE2-4581E6892BA4}"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graphicFrame>
        <p:nvGraphicFramePr>
          <p:cNvPr id="7" name="Table 7">
            <a:extLst>
              <a:ext uri="{FF2B5EF4-FFF2-40B4-BE49-F238E27FC236}">
                <a16:creationId xmlns:a16="http://schemas.microsoft.com/office/drawing/2014/main" id="{83F678D4-4E83-4A59-92CA-3E0F0BE1DFFF}"/>
              </a:ext>
            </a:extLst>
          </p:cNvPr>
          <p:cNvGraphicFramePr>
            <a:graphicFrameLocks noGrp="1"/>
          </p:cNvGraphicFramePr>
          <p:nvPr>
            <p:extLst>
              <p:ext uri="{D42A27DB-BD31-4B8C-83A1-F6EECF244321}">
                <p14:modId xmlns:p14="http://schemas.microsoft.com/office/powerpoint/2010/main" val="4198243427"/>
              </p:ext>
            </p:extLst>
          </p:nvPr>
        </p:nvGraphicFramePr>
        <p:xfrm>
          <a:off x="313674" y="1521365"/>
          <a:ext cx="10833788" cy="3144520"/>
        </p:xfrm>
        <a:graphic>
          <a:graphicData uri="http://schemas.openxmlformats.org/drawingml/2006/table">
            <a:tbl>
              <a:tblPr firstRow="1" bandRow="1">
                <a:tableStyleId>{D27102A9-8310-4765-A935-A1911B00CA55}</a:tableStyleId>
              </a:tblPr>
              <a:tblGrid>
                <a:gridCol w="2540512">
                  <a:extLst>
                    <a:ext uri="{9D8B030D-6E8A-4147-A177-3AD203B41FA5}">
                      <a16:colId xmlns:a16="http://schemas.microsoft.com/office/drawing/2014/main" val="2762267140"/>
                    </a:ext>
                  </a:extLst>
                </a:gridCol>
                <a:gridCol w="8293276">
                  <a:extLst>
                    <a:ext uri="{9D8B030D-6E8A-4147-A177-3AD203B41FA5}">
                      <a16:colId xmlns:a16="http://schemas.microsoft.com/office/drawing/2014/main" val="2159278862"/>
                    </a:ext>
                  </a:extLst>
                </a:gridCol>
              </a:tblGrid>
              <a:tr h="370840">
                <a:tc>
                  <a:txBody>
                    <a:bodyPr/>
                    <a:lstStyle/>
                    <a:p>
                      <a:pPr algn="ctr"/>
                      <a:r>
                        <a:rPr lang="en-US" sz="1600" b="1" dirty="0"/>
                        <a:t>10:30 a.m. – 12:00 p.m.</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rtl="0" fontAlgn="base"/>
                      <a:r>
                        <a:rPr lang="en-US" sz="1600" b="1" i="0" kern="1200" dirty="0">
                          <a:solidFill>
                            <a:schemeClr val="tx1"/>
                          </a:solidFill>
                          <a:effectLst/>
                          <a:latin typeface="+mn-lt"/>
                          <a:ea typeface="+mn-ea"/>
                          <a:cs typeface="+mn-cs"/>
                        </a:rPr>
                        <a:t>Family Sustaining Wages Discussion – continued</a:t>
                      </a:r>
                    </a:p>
                    <a:p>
                      <a:pPr rtl="0" fontAlgn="base"/>
                      <a:endParaRPr lang="en-US" sz="1600" b="1" i="0"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sz="1600" b="0" kern="1200" dirty="0">
                          <a:solidFill>
                            <a:schemeClr val="tx1"/>
                          </a:solidFill>
                          <a:effectLst/>
                          <a:latin typeface="+mn-lt"/>
                          <a:ea typeface="+mn-ea"/>
                          <a:cs typeface="+mn-cs"/>
                        </a:rPr>
                        <a:t>Opening Instructions and Recap from March 30</a:t>
                      </a:r>
                      <a:r>
                        <a:rPr lang="en-US" sz="1600" b="0" kern="1200" baseline="30000" dirty="0">
                          <a:solidFill>
                            <a:schemeClr val="tx1"/>
                          </a:solidFill>
                          <a:effectLst/>
                          <a:latin typeface="+mn-lt"/>
                          <a:ea typeface="+mn-ea"/>
                          <a:cs typeface="+mn-cs"/>
                        </a:rPr>
                        <a:t>th</a:t>
                      </a:r>
                      <a:r>
                        <a:rPr lang="en-US" sz="1600" b="0" kern="1200" dirty="0">
                          <a:solidFill>
                            <a:schemeClr val="tx1"/>
                          </a:solidFill>
                          <a:effectLst/>
                          <a:latin typeface="+mn-lt"/>
                          <a:ea typeface="+mn-ea"/>
                          <a:cs typeface="+mn-cs"/>
                        </a:rPr>
                        <a:t> Meeting; </a:t>
                      </a:r>
                    </a:p>
                    <a:p>
                      <a:pPr marL="742950" lvl="1" indent="-285750">
                        <a:buFont typeface="Arial" panose="020B0604020202020204" pitchFamily="34" charset="0"/>
                        <a:buChar char="•"/>
                      </a:pPr>
                      <a:r>
                        <a:rPr lang="en-US" sz="1600" b="0" kern="1200" dirty="0">
                          <a:solidFill>
                            <a:schemeClr val="tx1"/>
                          </a:solidFill>
                          <a:effectLst/>
                          <a:latin typeface="+mn-lt"/>
                          <a:ea typeface="+mn-ea"/>
                          <a:cs typeface="+mn-cs"/>
                        </a:rPr>
                        <a:t>Pam Eddinger, ACA Chair (3-5 minutes);</a:t>
                      </a:r>
                    </a:p>
                    <a:p>
                      <a:pPr marL="285750" lvl="0" indent="-285750">
                        <a:buFont typeface="Arial" panose="020B0604020202020204" pitchFamily="34" charset="0"/>
                        <a:buChar char="•"/>
                      </a:pPr>
                      <a:r>
                        <a:rPr lang="en-US" sz="1600" b="0" kern="1200" dirty="0">
                          <a:solidFill>
                            <a:schemeClr val="tx1"/>
                          </a:solidFill>
                          <a:effectLst/>
                          <a:latin typeface="+mn-lt"/>
                          <a:ea typeface="+mn-ea"/>
                          <a:cs typeface="+mn-cs"/>
                        </a:rPr>
                        <a:t>Perspectives from Subcommittees (3 minutes per Subcommittee)</a:t>
                      </a:r>
                    </a:p>
                    <a:p>
                      <a:pPr marL="285750" lvl="0" indent="-285750">
                        <a:buFont typeface="Arial" panose="020B0604020202020204" pitchFamily="34" charset="0"/>
                        <a:buChar char="•"/>
                      </a:pPr>
                      <a:r>
                        <a:rPr lang="en-US" sz="1600" b="0" kern="1200" dirty="0">
                          <a:solidFill>
                            <a:schemeClr val="tx1"/>
                          </a:solidFill>
                          <a:effectLst/>
                          <a:latin typeface="+mn-lt"/>
                          <a:ea typeface="+mn-ea"/>
                          <a:cs typeface="+mn-cs"/>
                        </a:rPr>
                        <a:t>Open Discussion including statements from individual members and/or items for the record (30 minutes)</a:t>
                      </a:r>
                    </a:p>
                    <a:p>
                      <a:pPr marL="285750" lvl="0" indent="-285750">
                        <a:buFont typeface="Arial" panose="020B0604020202020204" pitchFamily="34" charset="0"/>
                        <a:buChar char="•"/>
                      </a:pPr>
                      <a:r>
                        <a:rPr lang="en-US" sz="1600" b="0" kern="1200" dirty="0">
                          <a:solidFill>
                            <a:schemeClr val="tx1"/>
                          </a:solidFill>
                          <a:effectLst/>
                          <a:latin typeface="+mn-lt"/>
                          <a:ea typeface="+mn-ea"/>
                          <a:cs typeface="+mn-cs"/>
                        </a:rPr>
                        <a:t>Full Committee Vote(s) (if needed)</a:t>
                      </a:r>
                    </a:p>
                    <a:p>
                      <a:pPr marL="742950" lvl="1" indent="-285750">
                        <a:buFont typeface="Arial" panose="020B0604020202020204" pitchFamily="34" charset="0"/>
                        <a:buChar char="•"/>
                      </a:pPr>
                      <a:r>
                        <a:rPr lang="en-US" sz="1600" b="0" kern="1200" dirty="0">
                          <a:solidFill>
                            <a:schemeClr val="tx1"/>
                          </a:solidFill>
                          <a:effectLst/>
                          <a:latin typeface="+mn-lt"/>
                          <a:ea typeface="+mn-ea"/>
                          <a:cs typeface="+mn-cs"/>
                        </a:rPr>
                        <a:t>Adequate Discussion/Info to Move Forward?</a:t>
                      </a:r>
                    </a:p>
                    <a:p>
                      <a:pPr marL="742950" lvl="1" indent="-285750">
                        <a:buFont typeface="Arial" panose="020B0604020202020204" pitchFamily="34" charset="0"/>
                        <a:buChar char="•"/>
                      </a:pPr>
                      <a:r>
                        <a:rPr lang="en-US" sz="1600" b="0" kern="1200" dirty="0">
                          <a:solidFill>
                            <a:schemeClr val="tx1"/>
                          </a:solidFill>
                          <a:effectLst/>
                          <a:latin typeface="+mn-lt"/>
                          <a:ea typeface="+mn-ea"/>
                          <a:cs typeface="+mn-cs"/>
                        </a:rPr>
                        <a:t>Possible Recommendations (if any)</a:t>
                      </a:r>
                    </a:p>
                    <a:p>
                      <a:pPr marL="0" indent="0" rtl="0" fontAlgn="base">
                        <a:buFont typeface="Arial" panose="020B0604020202020204" pitchFamily="34" charset="0"/>
                        <a:buNone/>
                      </a:pPr>
                      <a:endParaRPr lang="en-US"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660234812"/>
                  </a:ext>
                </a:extLst>
              </a:tr>
              <a:tr h="370840">
                <a:tc>
                  <a:txBody>
                    <a:bodyPr/>
                    <a:lstStyle/>
                    <a:p>
                      <a:pPr algn="ctr"/>
                      <a:r>
                        <a:rPr lang="en-US" sz="1600" b="1" i="0" kern="1200" dirty="0">
                          <a:solidFill>
                            <a:schemeClr val="tx1"/>
                          </a:solidFill>
                          <a:effectLst/>
                          <a:latin typeface="+mn-lt"/>
                          <a:ea typeface="+mn-ea"/>
                          <a:cs typeface="+mn-cs"/>
                        </a:rPr>
                        <a:t>12:00 p.m. - 1:00 p.m. </a:t>
                      </a:r>
                      <a:r>
                        <a:rPr lang="en-US" sz="1600" b="0" i="0" kern="1200" dirty="0">
                          <a:solidFill>
                            <a:schemeClr val="tx1"/>
                          </a:solidFill>
                          <a:effectLst/>
                          <a:latin typeface="+mn-lt"/>
                          <a:ea typeface="+mn-ea"/>
                          <a:cs typeface="+mn-cs"/>
                        </a:rPr>
                        <a:t> </a:t>
                      </a:r>
                      <a:endParaRPr lang="en-US" sz="16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rtl="0" fontAlgn="base"/>
                      <a:r>
                        <a:rPr lang="en-US" sz="1600" b="1" i="0" kern="1200" dirty="0">
                          <a:solidFill>
                            <a:schemeClr val="tx1"/>
                          </a:solidFill>
                          <a:effectLst/>
                          <a:latin typeface="+mn-lt"/>
                          <a:ea typeface="+mn-ea"/>
                          <a:cs typeface="+mn-cs"/>
                        </a:rPr>
                        <a:t>LUNCH </a:t>
                      </a:r>
                      <a:endParaRPr lang="en-US"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411368199"/>
                  </a:ext>
                </a:extLst>
              </a:tr>
            </a:tbl>
          </a:graphicData>
        </a:graphic>
      </p:graphicFrame>
    </p:spTree>
    <p:extLst>
      <p:ext uri="{BB962C8B-B14F-4D97-AF65-F5344CB8AC3E}">
        <p14:creationId xmlns:p14="http://schemas.microsoft.com/office/powerpoint/2010/main" val="1258640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353" y="796835"/>
            <a:ext cx="10754032" cy="724530"/>
          </a:xfrm>
        </p:spPr>
        <p:txBody>
          <a:bodyPr/>
          <a:lstStyle/>
          <a:p>
            <a:r>
              <a:rPr lang="en-US" b="1" dirty="0"/>
              <a:t>Agenda Overview - 4</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7801F-9CE3-415A-8DE2-4581E6892BA4}"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graphicFrame>
        <p:nvGraphicFramePr>
          <p:cNvPr id="7" name="Table 7">
            <a:extLst>
              <a:ext uri="{FF2B5EF4-FFF2-40B4-BE49-F238E27FC236}">
                <a16:creationId xmlns:a16="http://schemas.microsoft.com/office/drawing/2014/main" id="{83F678D4-4E83-4A59-92CA-3E0F0BE1DFFF}"/>
              </a:ext>
            </a:extLst>
          </p:cNvPr>
          <p:cNvGraphicFramePr>
            <a:graphicFrameLocks noGrp="1"/>
          </p:cNvGraphicFramePr>
          <p:nvPr>
            <p:extLst>
              <p:ext uri="{D42A27DB-BD31-4B8C-83A1-F6EECF244321}">
                <p14:modId xmlns:p14="http://schemas.microsoft.com/office/powerpoint/2010/main" val="3713367025"/>
              </p:ext>
            </p:extLst>
          </p:nvPr>
        </p:nvGraphicFramePr>
        <p:xfrm>
          <a:off x="313673" y="1521365"/>
          <a:ext cx="11365502" cy="5212080"/>
        </p:xfrm>
        <a:graphic>
          <a:graphicData uri="http://schemas.openxmlformats.org/drawingml/2006/table">
            <a:tbl>
              <a:tblPr firstRow="1" bandRow="1">
                <a:tableStyleId>{D27102A9-8310-4765-A935-A1911B00CA55}</a:tableStyleId>
              </a:tblPr>
              <a:tblGrid>
                <a:gridCol w="2665198">
                  <a:extLst>
                    <a:ext uri="{9D8B030D-6E8A-4147-A177-3AD203B41FA5}">
                      <a16:colId xmlns:a16="http://schemas.microsoft.com/office/drawing/2014/main" val="2762267140"/>
                    </a:ext>
                  </a:extLst>
                </a:gridCol>
                <a:gridCol w="8700304">
                  <a:extLst>
                    <a:ext uri="{9D8B030D-6E8A-4147-A177-3AD203B41FA5}">
                      <a16:colId xmlns:a16="http://schemas.microsoft.com/office/drawing/2014/main" val="2159278862"/>
                    </a:ext>
                  </a:extLst>
                </a:gridCol>
              </a:tblGrid>
              <a:tr h="370840">
                <a:tc>
                  <a:txBody>
                    <a:bodyPr/>
                    <a:lstStyle/>
                    <a:p>
                      <a:pPr algn="ctr"/>
                      <a:r>
                        <a:rPr lang="en-US" sz="1600" b="1"/>
                        <a:t>1:00 p.m. – 2:30 p.m.</a:t>
                      </a:r>
                      <a:endParaRPr lang="en-US" sz="16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1600" b="1" kern="1200">
                          <a:solidFill>
                            <a:schemeClr val="tx1"/>
                          </a:solidFill>
                          <a:effectLst/>
                          <a:latin typeface="+mn-lt"/>
                          <a:ea typeface="+mn-ea"/>
                          <a:cs typeface="+mn-cs"/>
                        </a:rPr>
                        <a:t>Subcommittee Meeting Report Outs </a:t>
                      </a:r>
                    </a:p>
                    <a:p>
                      <a:r>
                        <a:rPr lang="en-US" sz="1600" b="1" kern="1200">
                          <a:solidFill>
                            <a:schemeClr val="tx1"/>
                          </a:solidFill>
                          <a:effectLst/>
                          <a:latin typeface="+mn-lt"/>
                          <a:ea typeface="+mn-ea"/>
                          <a:cs typeface="+mn-cs"/>
                        </a:rPr>
                        <a:t> </a:t>
                      </a:r>
                      <a:endParaRPr lang="en-US" sz="1600" kern="1200">
                        <a:solidFill>
                          <a:schemeClr val="tx1"/>
                        </a:solidFill>
                        <a:effectLst/>
                        <a:latin typeface="+mn-lt"/>
                        <a:ea typeface="+mn-ea"/>
                        <a:cs typeface="+mn-cs"/>
                      </a:endParaRPr>
                    </a:p>
                    <a:p>
                      <a:r>
                        <a:rPr lang="en-US" sz="1600" b="1" kern="1200">
                          <a:solidFill>
                            <a:schemeClr val="tx1"/>
                          </a:solidFill>
                          <a:effectLst/>
                          <a:latin typeface="+mn-lt"/>
                          <a:ea typeface="+mn-ea"/>
                          <a:cs typeface="+mn-cs"/>
                        </a:rPr>
                        <a:t>Promoting DEIA in Registered Apprenticeship</a:t>
                      </a:r>
                      <a:endParaRPr lang="en-US" sz="1600" kern="1200">
                        <a:solidFill>
                          <a:schemeClr val="tx1"/>
                        </a:solidFill>
                        <a:effectLst/>
                        <a:latin typeface="+mn-lt"/>
                        <a:ea typeface="+mn-ea"/>
                        <a:cs typeface="+mn-cs"/>
                      </a:endParaRPr>
                    </a:p>
                    <a:p>
                      <a:pPr marL="285750" lvl="0" indent="-285750">
                        <a:buFont typeface="Arial" panose="020B0604020202020204" pitchFamily="34" charset="0"/>
                        <a:buChar char="•"/>
                      </a:pPr>
                      <a:r>
                        <a:rPr lang="en-US" sz="1600" b="0" kern="1200">
                          <a:solidFill>
                            <a:schemeClr val="tx1"/>
                          </a:solidFill>
                          <a:effectLst/>
                          <a:latin typeface="+mn-lt"/>
                          <a:ea typeface="+mn-ea"/>
                          <a:cs typeface="+mn-cs"/>
                        </a:rPr>
                        <a:t>Summary of Final Issue Paper (3-5 minutes)</a:t>
                      </a:r>
                    </a:p>
                    <a:p>
                      <a:pPr marL="285750" lvl="0" indent="-285750">
                        <a:buFont typeface="Arial" panose="020B0604020202020204" pitchFamily="34" charset="0"/>
                        <a:buChar char="•"/>
                      </a:pPr>
                      <a:r>
                        <a:rPr lang="en-US" sz="1600" b="0" kern="1200">
                          <a:solidFill>
                            <a:schemeClr val="tx1"/>
                          </a:solidFill>
                          <a:effectLst/>
                          <a:latin typeface="+mn-lt"/>
                          <a:ea typeface="+mn-ea"/>
                          <a:cs typeface="+mn-cs"/>
                        </a:rPr>
                        <a:t>Highlight Changes from the March Meeting (2-3 minutes)</a:t>
                      </a:r>
                    </a:p>
                    <a:p>
                      <a:pPr marL="285750" lvl="0" indent="-285750">
                        <a:buFont typeface="Arial" panose="020B0604020202020204" pitchFamily="34" charset="0"/>
                        <a:buChar char="•"/>
                      </a:pPr>
                      <a:r>
                        <a:rPr lang="en-US" sz="1600" b="0" kern="1200">
                          <a:solidFill>
                            <a:schemeClr val="tx1"/>
                          </a:solidFill>
                          <a:effectLst/>
                          <a:latin typeface="+mn-lt"/>
                          <a:ea typeface="+mn-ea"/>
                          <a:cs typeface="+mn-cs"/>
                        </a:rPr>
                        <a:t>Open Discussion and Full Committee Vote (12-15 minutes)</a:t>
                      </a:r>
                    </a:p>
                    <a:p>
                      <a:r>
                        <a:rPr lang="en-US" sz="1600" b="1" kern="1200">
                          <a:solidFill>
                            <a:schemeClr val="tx1"/>
                          </a:solidFill>
                          <a:effectLst/>
                          <a:latin typeface="+mn-lt"/>
                          <a:ea typeface="+mn-ea"/>
                          <a:cs typeface="+mn-cs"/>
                        </a:rPr>
                        <a:t> </a:t>
                      </a:r>
                      <a:endParaRPr lang="en-US" sz="1600" kern="1200">
                        <a:solidFill>
                          <a:schemeClr val="tx1"/>
                        </a:solidFill>
                        <a:effectLst/>
                        <a:latin typeface="+mn-lt"/>
                        <a:ea typeface="+mn-ea"/>
                        <a:cs typeface="+mn-cs"/>
                      </a:endParaRPr>
                    </a:p>
                    <a:p>
                      <a:r>
                        <a:rPr lang="en-US" sz="1600" b="1" kern="1200">
                          <a:solidFill>
                            <a:schemeClr val="tx1"/>
                          </a:solidFill>
                          <a:effectLst/>
                          <a:latin typeface="+mn-lt"/>
                          <a:ea typeface="+mn-ea"/>
                          <a:cs typeface="+mn-cs"/>
                        </a:rPr>
                        <a:t>Apprenticeship Pathways</a:t>
                      </a:r>
                      <a:endParaRPr lang="en-US" sz="1600" kern="1200">
                        <a:solidFill>
                          <a:schemeClr val="tx1"/>
                        </a:solidFill>
                        <a:effectLst/>
                        <a:latin typeface="+mn-lt"/>
                        <a:ea typeface="+mn-ea"/>
                        <a:cs typeface="+mn-cs"/>
                      </a:endParaRPr>
                    </a:p>
                    <a:p>
                      <a:pPr marL="285750" lvl="0" indent="-285750">
                        <a:buFont typeface="Arial" panose="020B0604020202020204" pitchFamily="34" charset="0"/>
                        <a:buChar char="•"/>
                      </a:pPr>
                      <a:r>
                        <a:rPr lang="en-US" sz="1600" b="0" kern="1200">
                          <a:solidFill>
                            <a:schemeClr val="tx1"/>
                          </a:solidFill>
                          <a:effectLst/>
                          <a:latin typeface="+mn-lt"/>
                          <a:ea typeface="+mn-ea"/>
                          <a:cs typeface="+mn-cs"/>
                        </a:rPr>
                        <a:t>Summary of Final Issue Paper (3-5 minutes)</a:t>
                      </a:r>
                    </a:p>
                    <a:p>
                      <a:pPr marL="285750" lvl="0" indent="-285750">
                        <a:buFont typeface="Arial" panose="020B0604020202020204" pitchFamily="34" charset="0"/>
                        <a:buChar char="•"/>
                      </a:pPr>
                      <a:r>
                        <a:rPr lang="en-US" sz="1600" b="0" kern="1200">
                          <a:solidFill>
                            <a:schemeClr val="tx1"/>
                          </a:solidFill>
                          <a:effectLst/>
                          <a:latin typeface="+mn-lt"/>
                          <a:ea typeface="+mn-ea"/>
                          <a:cs typeface="+mn-cs"/>
                        </a:rPr>
                        <a:t>Highlight Changes from the March Meeting (2-3 minutes)</a:t>
                      </a:r>
                    </a:p>
                    <a:p>
                      <a:pPr marL="285750" lvl="0" indent="-285750">
                        <a:buFont typeface="Arial" panose="020B0604020202020204" pitchFamily="34" charset="0"/>
                        <a:buChar char="•"/>
                      </a:pPr>
                      <a:r>
                        <a:rPr lang="en-US" sz="1600" b="0" kern="1200">
                          <a:solidFill>
                            <a:schemeClr val="tx1"/>
                          </a:solidFill>
                          <a:effectLst/>
                          <a:latin typeface="+mn-lt"/>
                          <a:ea typeface="+mn-ea"/>
                          <a:cs typeface="+mn-cs"/>
                        </a:rPr>
                        <a:t>Open Discussion and Full Committee Vote (12-15 minutes)</a:t>
                      </a:r>
                    </a:p>
                    <a:p>
                      <a:r>
                        <a:rPr lang="en-US" sz="1600" kern="1200">
                          <a:solidFill>
                            <a:schemeClr val="tx1"/>
                          </a:solidFill>
                          <a:effectLst/>
                          <a:latin typeface="+mn-lt"/>
                          <a:ea typeface="+mn-ea"/>
                          <a:cs typeface="+mn-cs"/>
                        </a:rPr>
                        <a:t> </a:t>
                      </a:r>
                    </a:p>
                    <a:p>
                      <a:r>
                        <a:rPr lang="en-US" sz="1600" b="1" kern="1200">
                          <a:solidFill>
                            <a:schemeClr val="tx1"/>
                          </a:solidFill>
                          <a:effectLst/>
                          <a:latin typeface="+mn-lt"/>
                          <a:ea typeface="+mn-ea"/>
                          <a:cs typeface="+mn-cs"/>
                        </a:rPr>
                        <a:t>Industry Engagement in New and Emerging Industries</a:t>
                      </a:r>
                      <a:endParaRPr lang="en-US" sz="1600" kern="1200">
                        <a:solidFill>
                          <a:schemeClr val="tx1"/>
                        </a:solidFill>
                        <a:effectLst/>
                        <a:latin typeface="+mn-lt"/>
                        <a:ea typeface="+mn-ea"/>
                        <a:cs typeface="+mn-cs"/>
                      </a:endParaRPr>
                    </a:p>
                    <a:p>
                      <a:pPr marL="285750" lvl="0" indent="-285750">
                        <a:buFont typeface="Arial" panose="020B0604020202020204" pitchFamily="34" charset="0"/>
                        <a:buChar char="•"/>
                      </a:pPr>
                      <a:r>
                        <a:rPr lang="en-US" sz="1600" b="0" kern="1200">
                          <a:solidFill>
                            <a:schemeClr val="tx1"/>
                          </a:solidFill>
                          <a:effectLst/>
                          <a:latin typeface="+mn-lt"/>
                          <a:ea typeface="+mn-ea"/>
                          <a:cs typeface="+mn-cs"/>
                        </a:rPr>
                        <a:t>Summary of Final Issue Paper (3-5 minutes)</a:t>
                      </a:r>
                    </a:p>
                    <a:p>
                      <a:pPr marL="285750" lvl="0" indent="-285750">
                        <a:buFont typeface="Arial" panose="020B0604020202020204" pitchFamily="34" charset="0"/>
                        <a:buChar char="•"/>
                      </a:pPr>
                      <a:r>
                        <a:rPr lang="en-US" sz="1600" b="0" kern="1200">
                          <a:solidFill>
                            <a:schemeClr val="tx1"/>
                          </a:solidFill>
                          <a:effectLst/>
                          <a:latin typeface="+mn-lt"/>
                          <a:ea typeface="+mn-ea"/>
                          <a:cs typeface="+mn-cs"/>
                        </a:rPr>
                        <a:t>Highlight Changes from the March Meeting (2-3 minutes)</a:t>
                      </a:r>
                    </a:p>
                    <a:p>
                      <a:pPr marL="285750" lvl="0" indent="-285750">
                        <a:buFont typeface="Arial" panose="020B0604020202020204" pitchFamily="34" charset="0"/>
                        <a:buChar char="•"/>
                      </a:pPr>
                      <a:r>
                        <a:rPr lang="en-US" sz="1600" b="0" kern="1200">
                          <a:solidFill>
                            <a:schemeClr val="tx1"/>
                          </a:solidFill>
                          <a:effectLst/>
                          <a:latin typeface="+mn-lt"/>
                          <a:ea typeface="+mn-ea"/>
                          <a:cs typeface="+mn-cs"/>
                        </a:rPr>
                        <a:t>Open Discussion and Full Committee Vote (12-15 minutes)</a:t>
                      </a:r>
                    </a:p>
                    <a:p>
                      <a:r>
                        <a:rPr lang="en-US" sz="1600" b="1" kern="1200">
                          <a:solidFill>
                            <a:schemeClr val="tx1"/>
                          </a:solidFill>
                          <a:effectLst/>
                          <a:latin typeface="+mn-lt"/>
                          <a:ea typeface="+mn-ea"/>
                          <a:cs typeface="+mn-cs"/>
                        </a:rPr>
                        <a:t> </a:t>
                      </a:r>
                      <a:endParaRPr lang="en-US" sz="1600" kern="1200">
                        <a:solidFill>
                          <a:schemeClr val="tx1"/>
                        </a:solidFill>
                        <a:effectLst/>
                        <a:latin typeface="+mn-lt"/>
                        <a:ea typeface="+mn-ea"/>
                        <a:cs typeface="+mn-cs"/>
                      </a:endParaRPr>
                    </a:p>
                    <a:p>
                      <a:r>
                        <a:rPr lang="en-US" sz="1600" b="1" kern="1200">
                          <a:solidFill>
                            <a:schemeClr val="tx1"/>
                          </a:solidFill>
                          <a:effectLst/>
                          <a:latin typeface="+mn-lt"/>
                          <a:ea typeface="+mn-ea"/>
                          <a:cs typeface="+mn-cs"/>
                        </a:rPr>
                        <a:t>Apprenticeship Modernization</a:t>
                      </a:r>
                      <a:endParaRPr lang="en-US" sz="1600" kern="1200">
                        <a:solidFill>
                          <a:schemeClr val="tx1"/>
                        </a:solidFill>
                        <a:effectLst/>
                        <a:latin typeface="+mn-lt"/>
                        <a:ea typeface="+mn-ea"/>
                        <a:cs typeface="+mn-cs"/>
                      </a:endParaRPr>
                    </a:p>
                    <a:p>
                      <a:pPr marL="285750" lvl="0" indent="-285750">
                        <a:buFont typeface="Arial" panose="020B0604020202020204" pitchFamily="34" charset="0"/>
                        <a:buChar char="•"/>
                      </a:pPr>
                      <a:r>
                        <a:rPr lang="en-US" sz="1600" b="0" kern="1200">
                          <a:solidFill>
                            <a:schemeClr val="tx1"/>
                          </a:solidFill>
                          <a:effectLst/>
                          <a:latin typeface="+mn-lt"/>
                          <a:ea typeface="+mn-ea"/>
                          <a:cs typeface="+mn-cs"/>
                        </a:rPr>
                        <a:t>Summary of Final Issue Paper (3-5 minutes)</a:t>
                      </a:r>
                    </a:p>
                    <a:p>
                      <a:pPr marL="285750" lvl="0" indent="-285750">
                        <a:buFont typeface="Arial" panose="020B0604020202020204" pitchFamily="34" charset="0"/>
                        <a:buChar char="•"/>
                      </a:pPr>
                      <a:r>
                        <a:rPr lang="en-US" sz="1600" b="0" kern="1200">
                          <a:solidFill>
                            <a:schemeClr val="tx1"/>
                          </a:solidFill>
                          <a:effectLst/>
                          <a:latin typeface="+mn-lt"/>
                          <a:ea typeface="+mn-ea"/>
                          <a:cs typeface="+mn-cs"/>
                        </a:rPr>
                        <a:t>Highlight Changes from the March Meeting (2-3 minutes)</a:t>
                      </a:r>
                    </a:p>
                    <a:p>
                      <a:pPr marL="285750" indent="-285750">
                        <a:buFont typeface="Arial" panose="020B0604020202020204" pitchFamily="34" charset="0"/>
                        <a:buChar char="•"/>
                      </a:pPr>
                      <a:r>
                        <a:rPr lang="en-US" sz="1600" b="0" kern="1200">
                          <a:solidFill>
                            <a:schemeClr val="tx1"/>
                          </a:solidFill>
                          <a:effectLst/>
                          <a:latin typeface="+mn-lt"/>
                          <a:ea typeface="+mn-ea"/>
                          <a:cs typeface="+mn-cs"/>
                        </a:rPr>
                        <a:t>Open Discussion and Full Committee Vote (12-15 minutes) </a:t>
                      </a:r>
                      <a:endParaRPr lang="en-US" sz="1600" b="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55085565"/>
                  </a:ext>
                </a:extLst>
              </a:tr>
            </a:tbl>
          </a:graphicData>
        </a:graphic>
      </p:graphicFrame>
    </p:spTree>
    <p:extLst>
      <p:ext uri="{BB962C8B-B14F-4D97-AF65-F5344CB8AC3E}">
        <p14:creationId xmlns:p14="http://schemas.microsoft.com/office/powerpoint/2010/main" val="2221543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353" y="796835"/>
            <a:ext cx="10754032" cy="724530"/>
          </a:xfrm>
        </p:spPr>
        <p:txBody>
          <a:bodyPr/>
          <a:lstStyle/>
          <a:p>
            <a:r>
              <a:rPr lang="en-US" b="1" dirty="0"/>
              <a:t>Agenda Overview - 5</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7801F-9CE3-415A-8DE2-4581E6892BA4}"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graphicFrame>
        <p:nvGraphicFramePr>
          <p:cNvPr id="7" name="Table 7">
            <a:extLst>
              <a:ext uri="{FF2B5EF4-FFF2-40B4-BE49-F238E27FC236}">
                <a16:creationId xmlns:a16="http://schemas.microsoft.com/office/drawing/2014/main" id="{83F678D4-4E83-4A59-92CA-3E0F0BE1DFFF}"/>
              </a:ext>
            </a:extLst>
          </p:cNvPr>
          <p:cNvGraphicFramePr>
            <a:graphicFrameLocks noGrp="1"/>
          </p:cNvGraphicFramePr>
          <p:nvPr>
            <p:extLst>
              <p:ext uri="{D42A27DB-BD31-4B8C-83A1-F6EECF244321}">
                <p14:modId xmlns:p14="http://schemas.microsoft.com/office/powerpoint/2010/main" val="80175238"/>
              </p:ext>
            </p:extLst>
          </p:nvPr>
        </p:nvGraphicFramePr>
        <p:xfrm>
          <a:off x="313673" y="1521365"/>
          <a:ext cx="11365502" cy="3815080"/>
        </p:xfrm>
        <a:graphic>
          <a:graphicData uri="http://schemas.openxmlformats.org/drawingml/2006/table">
            <a:tbl>
              <a:tblPr firstRow="1" bandRow="1">
                <a:tableStyleId>{D27102A9-8310-4765-A935-A1911B00CA55}</a:tableStyleId>
              </a:tblPr>
              <a:tblGrid>
                <a:gridCol w="2665198">
                  <a:extLst>
                    <a:ext uri="{9D8B030D-6E8A-4147-A177-3AD203B41FA5}">
                      <a16:colId xmlns:a16="http://schemas.microsoft.com/office/drawing/2014/main" val="2762267140"/>
                    </a:ext>
                  </a:extLst>
                </a:gridCol>
                <a:gridCol w="8700304">
                  <a:extLst>
                    <a:ext uri="{9D8B030D-6E8A-4147-A177-3AD203B41FA5}">
                      <a16:colId xmlns:a16="http://schemas.microsoft.com/office/drawing/2014/main" val="2159278862"/>
                    </a:ext>
                  </a:extLst>
                </a:gridCol>
              </a:tblGrid>
              <a:tr h="370840">
                <a:tc>
                  <a:txBody>
                    <a:bodyPr/>
                    <a:lstStyle/>
                    <a:p>
                      <a:pPr algn="ctr"/>
                      <a:r>
                        <a:rPr lang="en-US" sz="1600" b="1" dirty="0"/>
                        <a:t>2:30 p.m. - 2:45 p.m.</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rtl="0" fontAlgn="base"/>
                      <a:r>
                        <a:rPr lang="en-US" sz="1600" b="1" i="0" kern="1200" dirty="0">
                          <a:solidFill>
                            <a:schemeClr val="tx1"/>
                          </a:solidFill>
                          <a:effectLst/>
                          <a:latin typeface="+mn-lt"/>
                          <a:ea typeface="+mn-ea"/>
                          <a:cs typeface="+mn-cs"/>
                        </a:rPr>
                        <a:t>Break</a:t>
                      </a:r>
                      <a:endParaRPr lang="en-US"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912309825"/>
                  </a:ext>
                </a:extLst>
              </a:tr>
              <a:tr h="370840">
                <a:tc>
                  <a:txBody>
                    <a:bodyPr/>
                    <a:lstStyle/>
                    <a:p>
                      <a:pPr algn="ctr"/>
                      <a:r>
                        <a:rPr lang="en-US" sz="1600" b="1"/>
                        <a:t>2:45 p.m. – 3:30 p.m.</a:t>
                      </a:r>
                      <a:endParaRPr lang="en-US" sz="16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1600" b="1" kern="1200">
                          <a:solidFill>
                            <a:schemeClr val="tx1"/>
                          </a:solidFill>
                          <a:effectLst/>
                          <a:latin typeface="+mn-lt"/>
                          <a:ea typeface="+mn-ea"/>
                          <a:cs typeface="+mn-cs"/>
                        </a:rPr>
                        <a:t>Biennial Report:  Full Committee Discussion and Action</a:t>
                      </a:r>
                    </a:p>
                    <a:p>
                      <a:pPr marL="285750" lvl="0" indent="-285750">
                        <a:buFont typeface="Arial" panose="020B0604020202020204" pitchFamily="34" charset="0"/>
                        <a:buChar char="•"/>
                      </a:pPr>
                      <a:r>
                        <a:rPr lang="en-US" sz="1600" b="0" kern="1200">
                          <a:solidFill>
                            <a:schemeClr val="tx1"/>
                          </a:solidFill>
                          <a:effectLst/>
                          <a:latin typeface="+mn-lt"/>
                          <a:ea typeface="+mn-ea"/>
                          <a:cs typeface="+mn-cs"/>
                        </a:rPr>
                        <a:t>Review and Discussion of Biennial Report</a:t>
                      </a:r>
                    </a:p>
                    <a:p>
                      <a:pPr marL="285750" indent="-285750">
                        <a:buFont typeface="Arial" panose="020B0604020202020204" pitchFamily="34" charset="0"/>
                        <a:buChar char="•"/>
                      </a:pPr>
                      <a:r>
                        <a:rPr lang="en-US" sz="1600" b="0" kern="1200">
                          <a:solidFill>
                            <a:schemeClr val="tx1"/>
                          </a:solidFill>
                          <a:effectLst/>
                          <a:latin typeface="+mn-lt"/>
                          <a:ea typeface="+mn-ea"/>
                          <a:cs typeface="+mn-cs"/>
                        </a:rPr>
                        <a:t>Full Committee Vote</a:t>
                      </a:r>
                    </a:p>
                    <a:p>
                      <a:pPr marL="285750" indent="-285750">
                        <a:buFont typeface="Arial" panose="020B0604020202020204" pitchFamily="34" charset="0"/>
                        <a:buChar char="•"/>
                      </a:pPr>
                      <a:endParaRPr lang="en-US"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62854888"/>
                  </a:ext>
                </a:extLst>
              </a:tr>
              <a:tr h="370840">
                <a:tc>
                  <a:txBody>
                    <a:bodyPr/>
                    <a:lstStyle/>
                    <a:p>
                      <a:pPr algn="ctr"/>
                      <a:r>
                        <a:rPr lang="en-US" sz="1600" b="1"/>
                        <a:t>3:30 p.m. - 3:50 p.m.</a:t>
                      </a:r>
                      <a:endParaRPr lang="en-US" sz="16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sz="1600" b="1" kern="1200">
                          <a:solidFill>
                            <a:schemeClr val="tx1"/>
                          </a:solidFill>
                          <a:effectLst/>
                          <a:latin typeface="+mn-lt"/>
                          <a:ea typeface="+mn-ea"/>
                          <a:cs typeface="+mn-cs"/>
                        </a:rPr>
                        <a:t>Open Discussion and Next Steps</a:t>
                      </a:r>
                    </a:p>
                    <a:p>
                      <a:pPr marL="285750" lvl="0" indent="-285750">
                        <a:buFont typeface="Arial" panose="020B0604020202020204" pitchFamily="34" charset="0"/>
                        <a:buChar char="•"/>
                      </a:pPr>
                      <a:r>
                        <a:rPr lang="en-US" sz="1600" b="0" kern="1200">
                          <a:solidFill>
                            <a:schemeClr val="tx1"/>
                          </a:solidFill>
                          <a:effectLst/>
                          <a:latin typeface="+mn-lt"/>
                          <a:ea typeface="+mn-ea"/>
                          <a:cs typeface="+mn-cs"/>
                        </a:rPr>
                        <a:t>Interim Report Updates</a:t>
                      </a:r>
                    </a:p>
                    <a:p>
                      <a:pPr marL="285750" lvl="0" indent="-285750">
                        <a:buFont typeface="Arial" panose="020B0604020202020204" pitchFamily="34" charset="0"/>
                        <a:buChar char="•"/>
                      </a:pPr>
                      <a:r>
                        <a:rPr lang="en-US" sz="1600" b="0" kern="1200">
                          <a:solidFill>
                            <a:schemeClr val="tx1"/>
                          </a:solidFill>
                          <a:effectLst/>
                          <a:latin typeface="+mn-lt"/>
                          <a:ea typeface="+mn-ea"/>
                          <a:cs typeface="+mn-cs"/>
                        </a:rPr>
                        <a:t>Charter Expiration / Renewal</a:t>
                      </a:r>
                    </a:p>
                    <a:p>
                      <a:pPr marL="285750" lvl="0" indent="-285750">
                        <a:buFont typeface="Arial" panose="020B0604020202020204" pitchFamily="34" charset="0"/>
                        <a:buChar char="•"/>
                      </a:pPr>
                      <a:r>
                        <a:rPr lang="en-US" sz="1600" b="0" kern="1200">
                          <a:solidFill>
                            <a:schemeClr val="tx1"/>
                          </a:solidFill>
                          <a:effectLst/>
                          <a:latin typeface="+mn-lt"/>
                          <a:ea typeface="+mn-ea"/>
                          <a:cs typeface="+mn-cs"/>
                        </a:rPr>
                        <a:t>Membership Nominations </a:t>
                      </a:r>
                    </a:p>
                    <a:p>
                      <a:pPr marL="285750" indent="-285750">
                        <a:buFont typeface="Arial" panose="020B0604020202020204" pitchFamily="34" charset="0"/>
                        <a:buChar char="•"/>
                      </a:pPr>
                      <a:r>
                        <a:rPr lang="en-US" sz="1600" b="0" kern="1200">
                          <a:solidFill>
                            <a:schemeClr val="tx1"/>
                          </a:solidFill>
                          <a:effectLst/>
                          <a:latin typeface="+mn-lt"/>
                          <a:ea typeface="+mn-ea"/>
                          <a:cs typeface="+mn-cs"/>
                        </a:rPr>
                        <a:t>Road Ahead</a:t>
                      </a:r>
                    </a:p>
                    <a:p>
                      <a:pPr marL="0" indent="0">
                        <a:buFont typeface="Arial" panose="020B0604020202020204" pitchFamily="34" charset="0"/>
                        <a:buNone/>
                      </a:pPr>
                      <a:endParaRPr lang="en-US"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77098821"/>
                  </a:ext>
                </a:extLst>
              </a:tr>
              <a:tr h="370840">
                <a:tc>
                  <a:txBody>
                    <a:bodyPr/>
                    <a:lstStyle/>
                    <a:p>
                      <a:pPr algn="ctr"/>
                      <a:r>
                        <a:rPr lang="en-US" sz="1600" b="1" i="0" kern="1200">
                          <a:solidFill>
                            <a:schemeClr val="tx1"/>
                          </a:solidFill>
                          <a:effectLst/>
                          <a:latin typeface="+mn-lt"/>
                          <a:ea typeface="+mn-ea"/>
                          <a:cs typeface="+mn-cs"/>
                        </a:rPr>
                        <a:t>3:50 p.m. – 4:00 p.m. </a:t>
                      </a:r>
                      <a:endParaRPr lang="en-US" sz="16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rtl="0" fontAlgn="base"/>
                      <a:r>
                        <a:rPr lang="en-US" sz="1600" b="1" i="0" kern="1200">
                          <a:solidFill>
                            <a:schemeClr val="tx1"/>
                          </a:solidFill>
                          <a:effectLst/>
                          <a:latin typeface="+mn-lt"/>
                          <a:ea typeface="+mn-ea"/>
                          <a:cs typeface="+mn-cs"/>
                        </a:rPr>
                        <a:t>Meeting Wrap Up</a:t>
                      </a:r>
                      <a:r>
                        <a:rPr lang="en-US" sz="1600" b="0" i="0" kern="1200">
                          <a:solidFill>
                            <a:schemeClr val="tx1"/>
                          </a:solidFill>
                          <a:effectLst/>
                          <a:latin typeface="+mn-lt"/>
                          <a:ea typeface="+mn-ea"/>
                          <a:cs typeface="+mn-cs"/>
                        </a:rPr>
                        <a:t> </a:t>
                      </a:r>
                    </a:p>
                    <a:p>
                      <a:pPr marL="285750" indent="-285750" rtl="0" fontAlgn="base">
                        <a:buFont typeface="Arial" panose="020B0604020202020204" pitchFamily="34" charset="0"/>
                        <a:buChar char="•"/>
                      </a:pPr>
                      <a:r>
                        <a:rPr lang="en-US" sz="1600" b="0" i="0" kern="1200">
                          <a:solidFill>
                            <a:schemeClr val="tx1"/>
                          </a:solidFill>
                          <a:effectLst/>
                          <a:latin typeface="+mn-lt"/>
                          <a:ea typeface="+mn-ea"/>
                          <a:cs typeface="+mn-cs"/>
                        </a:rPr>
                        <a:t>Public Comment </a:t>
                      </a:r>
                    </a:p>
                    <a:p>
                      <a:pPr marL="285750" indent="-285750" rtl="0" fontAlgn="base">
                        <a:buFont typeface="Arial" panose="020B0604020202020204" pitchFamily="34" charset="0"/>
                        <a:buChar char="•"/>
                      </a:pPr>
                      <a:r>
                        <a:rPr lang="en-US" sz="1600" b="0" i="0" kern="1200">
                          <a:solidFill>
                            <a:schemeClr val="tx1"/>
                          </a:solidFill>
                          <a:effectLst/>
                          <a:latin typeface="+mn-lt"/>
                          <a:ea typeface="+mn-ea"/>
                          <a:cs typeface="+mn-cs"/>
                        </a:rPr>
                        <a:t>Adjourn </a:t>
                      </a:r>
                      <a:endParaRPr lang="en-US"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3352912998"/>
                  </a:ext>
                </a:extLst>
              </a:tr>
            </a:tbl>
          </a:graphicData>
        </a:graphic>
      </p:graphicFrame>
    </p:spTree>
    <p:extLst>
      <p:ext uri="{BB962C8B-B14F-4D97-AF65-F5344CB8AC3E}">
        <p14:creationId xmlns:p14="http://schemas.microsoft.com/office/powerpoint/2010/main" val="720137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Call to Order</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7801F-9CE3-415A-8DE2-4581E6892BA4}"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7" name="Content Placeholder 4"/>
          <p:cNvSpPr>
            <a:spLocks noGrp="1"/>
          </p:cNvSpPr>
          <p:nvPr>
            <p:ph sz="half" idx="4294967295"/>
          </p:nvPr>
        </p:nvSpPr>
        <p:spPr>
          <a:xfrm>
            <a:off x="5357003" y="2612576"/>
            <a:ext cx="6834997" cy="2679696"/>
          </a:xfrm>
          <a:prstGeom prst="rect">
            <a:avLst/>
          </a:prstGeom>
        </p:spPr>
        <p:txBody>
          <a:bodyPr vert="horz" lIns="91440" tIns="45720" rIns="91440" bIns="45720" rtlCol="0" anchor="t">
            <a:normAutofit fontScale="92500"/>
          </a:bodyPr>
          <a:lstStyle/>
          <a:p>
            <a:pPr marL="0" indent="0" algn="ctr">
              <a:buNone/>
            </a:pPr>
            <a:r>
              <a:rPr lang="en-US" sz="4000" b="1" dirty="0">
                <a:solidFill>
                  <a:schemeClr val="tx1"/>
                </a:solidFill>
              </a:rPr>
              <a:t>Dr. Pam Eddinger</a:t>
            </a:r>
          </a:p>
          <a:p>
            <a:pPr marL="0" indent="0" algn="ctr">
              <a:buNone/>
            </a:pPr>
            <a:r>
              <a:rPr lang="en-US" sz="3900" dirty="0"/>
              <a:t>ACA Chairperson</a:t>
            </a:r>
            <a:endParaRPr lang="en-US" sz="3900" dirty="0">
              <a:solidFill>
                <a:schemeClr val="tx1"/>
              </a:solidFill>
            </a:endParaRPr>
          </a:p>
          <a:p>
            <a:pPr marL="0" indent="0" algn="ctr">
              <a:buNone/>
            </a:pPr>
            <a:r>
              <a:rPr lang="en-US" sz="3900" dirty="0">
                <a:solidFill>
                  <a:schemeClr val="tx1"/>
                </a:solidFill>
              </a:rPr>
              <a:t>Bunker Hill Community College</a:t>
            </a:r>
          </a:p>
          <a:p>
            <a:pPr marL="0" indent="0" algn="ctr">
              <a:buNone/>
            </a:pPr>
            <a:r>
              <a:rPr lang="en-US" sz="3900" dirty="0"/>
              <a:t>President</a:t>
            </a:r>
            <a:endParaRPr lang="en-US" sz="3900" dirty="0">
              <a:cs typeface="Arial"/>
            </a:endParaRP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01213" y="1692067"/>
            <a:ext cx="3562227" cy="4886142"/>
          </a:xfrm>
          <a:prstGeom prst="rect">
            <a:avLst/>
          </a:prstGeom>
        </p:spPr>
      </p:pic>
    </p:spTree>
    <p:extLst>
      <p:ext uri="{BB962C8B-B14F-4D97-AF65-F5344CB8AC3E}">
        <p14:creationId xmlns:p14="http://schemas.microsoft.com/office/powerpoint/2010/main" val="4031636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p:cNvSpPr txBox="1">
            <a:spLocks/>
          </p:cNvSpPr>
          <p:nvPr/>
        </p:nvSpPr>
        <p:spPr>
          <a:xfrm>
            <a:off x="4246075" y="2798363"/>
            <a:ext cx="7945925" cy="2310468"/>
          </a:xfrm>
          <a:prstGeom prst="rect">
            <a:avLst/>
          </a:prstGeom>
        </p:spPr>
        <p:txBody>
          <a:bodyPr lIns="91440" tIns="45720" rIns="91440" bIns="45720" anchor="t"/>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defRPr/>
            </a:pPr>
            <a:r>
              <a:rPr lang="en-US" sz="4000" dirty="0">
                <a:solidFill>
                  <a:schemeClr val="tx1"/>
                </a:solidFill>
                <a:ea typeface="+mn-lt"/>
                <a:cs typeface="+mn-lt"/>
              </a:rPr>
              <a:t>John </a:t>
            </a:r>
            <a:r>
              <a:rPr lang="en-US" sz="4000" dirty="0" err="1">
                <a:solidFill>
                  <a:schemeClr val="tx1"/>
                </a:solidFill>
                <a:ea typeface="+mn-lt"/>
                <a:cs typeface="+mn-lt"/>
              </a:rPr>
              <a:t>LeConche</a:t>
            </a:r>
            <a:r>
              <a:rPr lang="en-US" sz="4000" dirty="0">
                <a:solidFill>
                  <a:schemeClr val="tx1"/>
                </a:solidFill>
                <a:ea typeface="+mn-lt"/>
                <a:cs typeface="+mn-lt"/>
              </a:rPr>
              <a:t> </a:t>
            </a:r>
          </a:p>
          <a:p>
            <a:pPr algn="ctr">
              <a:buNone/>
              <a:defRPr/>
            </a:pPr>
            <a:r>
              <a:rPr lang="en-US" sz="4000" dirty="0">
                <a:solidFill>
                  <a:schemeClr val="tx1"/>
                </a:solidFill>
                <a:ea typeface="+mn-lt"/>
                <a:cs typeface="+mn-lt"/>
              </a:rPr>
              <a:t>Executive Director</a:t>
            </a:r>
          </a:p>
          <a:p>
            <a:pPr algn="ctr">
              <a:buNone/>
              <a:defRPr/>
            </a:pPr>
            <a:r>
              <a:rPr lang="en-US" sz="4000" dirty="0">
                <a:solidFill>
                  <a:schemeClr val="tx1"/>
                </a:solidFill>
                <a:ea typeface="+mn-lt"/>
                <a:cs typeface="+mn-lt"/>
              </a:rPr>
              <a:t>National </a:t>
            </a:r>
            <a:r>
              <a:rPr lang="en-US" sz="4000" dirty="0" err="1">
                <a:solidFill>
                  <a:schemeClr val="tx1"/>
                </a:solidFill>
                <a:ea typeface="+mn-lt"/>
                <a:cs typeface="+mn-lt"/>
              </a:rPr>
              <a:t>LiUNA</a:t>
            </a:r>
            <a:r>
              <a:rPr lang="en-US" sz="4000" b="0" i="0" dirty="0">
                <a:solidFill>
                  <a:schemeClr val="tx1"/>
                </a:solidFill>
                <a:effectLst/>
                <a:ea typeface="+mn-lt"/>
                <a:cs typeface="+mn-lt"/>
              </a:rPr>
              <a:t> Training </a:t>
            </a:r>
            <a:r>
              <a:rPr lang="en-US" sz="4000" dirty="0">
                <a:solidFill>
                  <a:schemeClr val="tx1"/>
                </a:solidFill>
                <a:ea typeface="+mn-lt"/>
                <a:cs typeface="+mn-lt"/>
              </a:rPr>
              <a:t>and Education </a:t>
            </a:r>
            <a:r>
              <a:rPr lang="en-US" sz="4000" b="0" i="0" dirty="0">
                <a:solidFill>
                  <a:schemeClr val="tx1"/>
                </a:solidFill>
                <a:effectLst/>
                <a:ea typeface="+mn-lt"/>
                <a:cs typeface="+mn-lt"/>
              </a:rPr>
              <a:t>Fund</a:t>
            </a:r>
            <a:endParaRPr lang="en-US" sz="4000" dirty="0">
              <a:solidFill>
                <a:schemeClr val="tx1"/>
              </a:solidFill>
              <a:ea typeface="+mn-lt"/>
              <a:cs typeface="+mn-lt"/>
            </a:endParaRPr>
          </a:p>
          <a:p>
            <a:pPr marL="0" indent="0" algn="ctr">
              <a:buNone/>
              <a:defRPr/>
            </a:pPr>
            <a:endParaRPr lang="en-US" sz="4000" b="1" i="0" u="none" strike="noStrike" kern="1200" cap="none" spc="0" normalizeH="0" baseline="0" noProof="0" dirty="0">
              <a:ln>
                <a:noFill/>
              </a:ln>
              <a:solidFill>
                <a:schemeClr val="tx1"/>
              </a:solidFill>
              <a:effectLst/>
              <a:uLnTx/>
              <a:uFillTx/>
              <a:latin typeface="Arial" panose="020B0604020202020204"/>
              <a:cs typeface="Arial"/>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7801F-9CE3-415A-8DE2-4581E6892BA4}"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8" name="Title 1"/>
          <p:cNvSpPr txBox="1">
            <a:spLocks/>
          </p:cNvSpPr>
          <p:nvPr/>
        </p:nvSpPr>
        <p:spPr>
          <a:xfrm>
            <a:off x="838200" y="967537"/>
            <a:ext cx="10976572" cy="724530"/>
          </a:xfrm>
          <a:prstGeom prst="rect">
            <a:avLst/>
          </a:prstGeom>
        </p:spPr>
        <p:txBody>
          <a:bodyPr lIns="91440" tIns="45720" rIns="91440" bIns="45720" anchor="t"/>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a:ea typeface="+mj-ea"/>
                <a:cs typeface="+mj-cs"/>
              </a:rPr>
              <a:t>Reflections: Local Apprenticeship Stakeholders</a:t>
            </a:r>
          </a:p>
        </p:txBody>
      </p:sp>
      <p:pic>
        <p:nvPicPr>
          <p:cNvPr id="4" name="Picture 3" descr="A person wearing glasses and a suit&#10;&#10;Description automatically generated with medium confidence">
            <a:extLst>
              <a:ext uri="{FF2B5EF4-FFF2-40B4-BE49-F238E27FC236}">
                <a16:creationId xmlns:a16="http://schemas.microsoft.com/office/drawing/2014/main" id="{BD6700D4-D9C8-394C-1DE5-3B2A42302B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846" y="2021148"/>
            <a:ext cx="3091919" cy="3864899"/>
          </a:xfrm>
          <a:prstGeom prst="rect">
            <a:avLst/>
          </a:prstGeom>
        </p:spPr>
      </p:pic>
    </p:spTree>
    <p:extLst>
      <p:ext uri="{BB962C8B-B14F-4D97-AF65-F5344CB8AC3E}">
        <p14:creationId xmlns:p14="http://schemas.microsoft.com/office/powerpoint/2010/main" val="1544086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p:cNvSpPr txBox="1">
            <a:spLocks/>
          </p:cNvSpPr>
          <p:nvPr/>
        </p:nvSpPr>
        <p:spPr>
          <a:xfrm>
            <a:off x="4246075" y="2755862"/>
            <a:ext cx="7945925" cy="2310468"/>
          </a:xfrm>
          <a:prstGeom prst="rect">
            <a:avLst/>
          </a:prstGeom>
        </p:spPr>
        <p:txBody>
          <a:bodyPr lIns="91440" tIns="45720" rIns="91440" bIns="45720" anchor="t"/>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sz="4000" b="1" dirty="0">
                <a:solidFill>
                  <a:schemeClr val="tx1"/>
                </a:solidFill>
                <a:latin typeface="Arial" panose="020B0604020202020204"/>
              </a:rPr>
              <a:t>Terry Healy</a:t>
            </a:r>
          </a:p>
          <a:p>
            <a:pPr marL="0" indent="0" algn="ctr">
              <a:buNone/>
              <a:defRPr/>
            </a:pPr>
            <a:r>
              <a:rPr lang="en-US" sz="3600" dirty="0" err="1">
                <a:solidFill>
                  <a:prstClr val="black"/>
                </a:solidFill>
                <a:latin typeface="Arial" panose="020B0604020202020204"/>
              </a:rPr>
              <a:t>LiUNA</a:t>
            </a:r>
            <a:r>
              <a:rPr lang="en-US" sz="3600" dirty="0">
                <a:solidFill>
                  <a:prstClr val="black"/>
                </a:solidFill>
                <a:latin typeface="Arial" panose="020B0604020202020204"/>
              </a:rPr>
              <a:t> Vice President and Great Lakes Regional Manager</a:t>
            </a:r>
            <a:endParaRPr kumimoji="0" lang="en-US" sz="360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7801F-9CE3-415A-8DE2-4581E6892BA4}"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8" name="Title 1"/>
          <p:cNvSpPr txBox="1">
            <a:spLocks/>
          </p:cNvSpPr>
          <p:nvPr/>
        </p:nvSpPr>
        <p:spPr>
          <a:xfrm>
            <a:off x="838200" y="967537"/>
            <a:ext cx="10976572" cy="724530"/>
          </a:xfrm>
          <a:prstGeom prst="rect">
            <a:avLst/>
          </a:prstGeom>
        </p:spPr>
        <p:txBody>
          <a:bodyPr lIns="91440" tIns="45720" rIns="91440" bIns="45720" anchor="t"/>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a:ea typeface="+mj-ea"/>
                <a:cs typeface="+mj-cs"/>
              </a:rPr>
              <a:t>Reflections: Local Apprenticeship Stakeholders</a:t>
            </a:r>
          </a:p>
        </p:txBody>
      </p:sp>
      <p:pic>
        <p:nvPicPr>
          <p:cNvPr id="6" name="Picture 5" descr="A person in a suit and tie&#10;&#10;Description automatically generated with medium confidence">
            <a:extLst>
              <a:ext uri="{FF2B5EF4-FFF2-40B4-BE49-F238E27FC236}">
                <a16:creationId xmlns:a16="http://schemas.microsoft.com/office/drawing/2014/main" id="{E8E83BB5-1876-5B68-C538-648655EA07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9848" y="2145669"/>
            <a:ext cx="2048263" cy="3078180"/>
          </a:xfrm>
          <a:prstGeom prst="rect">
            <a:avLst/>
          </a:prstGeom>
        </p:spPr>
      </p:pic>
    </p:spTree>
    <p:extLst>
      <p:ext uri="{BB962C8B-B14F-4D97-AF65-F5344CB8AC3E}">
        <p14:creationId xmlns:p14="http://schemas.microsoft.com/office/powerpoint/2010/main" val="2859357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p:cNvSpPr txBox="1">
            <a:spLocks/>
          </p:cNvSpPr>
          <p:nvPr/>
        </p:nvSpPr>
        <p:spPr>
          <a:xfrm>
            <a:off x="4881405" y="2634960"/>
            <a:ext cx="6906208" cy="2307717"/>
          </a:xfrm>
          <a:prstGeom prst="rect">
            <a:avLst/>
          </a:prstGeom>
        </p:spPr>
        <p:txBody>
          <a:bodyPr lIns="91440" tIns="45720" rIns="91440" bIns="45720" anchor="t"/>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sz="4000" b="1" dirty="0" err="1">
                <a:solidFill>
                  <a:schemeClr val="tx1"/>
                </a:solidFill>
                <a:ea typeface="+mn-lt"/>
                <a:cs typeface="+mn-lt"/>
              </a:rPr>
              <a:t>Bilqis</a:t>
            </a:r>
            <a:r>
              <a:rPr lang="en-US" sz="4000" b="1" dirty="0">
                <a:solidFill>
                  <a:schemeClr val="tx1"/>
                </a:solidFill>
                <a:ea typeface="+mn-lt"/>
                <a:cs typeface="+mn-lt"/>
              </a:rPr>
              <a:t> Jacobs-El</a:t>
            </a:r>
          </a:p>
          <a:p>
            <a:pPr marL="0" indent="0" algn="ctr">
              <a:buNone/>
              <a:defRPr/>
            </a:pPr>
            <a:r>
              <a:rPr lang="en-US" sz="3600" dirty="0">
                <a:solidFill>
                  <a:schemeClr val="tx1"/>
                </a:solidFill>
                <a:ea typeface="+mn-lt"/>
                <a:cs typeface="+mn-lt"/>
              </a:rPr>
              <a:t>Director of Cook County Department of Facilities Management</a:t>
            </a:r>
            <a:endParaRPr lang="en-US" sz="3600" b="0" i="0" u="none" strike="noStrike" kern="1200" cap="none" spc="0" normalizeH="0" baseline="0" noProof="0" dirty="0">
              <a:ln>
                <a:noFill/>
              </a:ln>
              <a:effectLst/>
              <a:uLnTx/>
              <a:uFillTx/>
              <a:latin typeface="Arial" panose="020B0604020202020204"/>
              <a:cs typeface="Arial"/>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7801F-9CE3-415A-8DE2-4581E6892BA4}"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8" name="Title 1"/>
          <p:cNvSpPr txBox="1">
            <a:spLocks/>
          </p:cNvSpPr>
          <p:nvPr/>
        </p:nvSpPr>
        <p:spPr>
          <a:xfrm>
            <a:off x="838200" y="967537"/>
            <a:ext cx="10756231" cy="734556"/>
          </a:xfrm>
          <a:prstGeom prst="rect">
            <a:avLst/>
          </a:prstGeom>
        </p:spPr>
        <p:txBody>
          <a:bodyPr lIns="91440" tIns="45720" rIns="91440" bIns="45720" anchor="t"/>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defRPr/>
            </a:pPr>
            <a:r>
              <a:rPr lang="en-US" b="1" dirty="0">
                <a:ea typeface="+mj-lt"/>
                <a:cs typeface="+mj-lt"/>
              </a:rPr>
              <a:t>Reflections: Local Apprenticeship Stakeholders</a:t>
            </a:r>
            <a:endParaRPr lang="en-US" dirty="0">
              <a:ea typeface="+mj-ea"/>
              <a:cs typeface="+mj-cs"/>
            </a:endParaRPr>
          </a:p>
        </p:txBody>
      </p:sp>
      <p:pic>
        <p:nvPicPr>
          <p:cNvPr id="2" name="Picture 1">
            <a:extLst>
              <a:ext uri="{FF2B5EF4-FFF2-40B4-BE49-F238E27FC236}">
                <a16:creationId xmlns:a16="http://schemas.microsoft.com/office/drawing/2014/main" id="{A492A91F-1A7E-CBA9-DE73-2784691D43D6}"/>
              </a:ext>
            </a:extLst>
          </p:cNvPr>
          <p:cNvPicPr/>
          <p:nvPr/>
        </p:nvPicPr>
        <p:blipFill rotWithShape="1">
          <a:blip r:embed="rId2" cstate="print">
            <a:extLst>
              <a:ext uri="{28A0092B-C50C-407E-A947-70E740481C1C}">
                <a14:useLocalDpi xmlns:a14="http://schemas.microsoft.com/office/drawing/2010/main" val="0"/>
              </a:ext>
            </a:extLst>
          </a:blip>
          <a:srcRect l="97" r="830"/>
          <a:stretch/>
        </p:blipFill>
        <p:spPr bwMode="auto">
          <a:xfrm>
            <a:off x="1439521" y="1838255"/>
            <a:ext cx="2855529" cy="4223040"/>
          </a:xfrm>
          <a:prstGeom prst="rect">
            <a:avLst/>
          </a:prstGeom>
          <a:noFill/>
        </p:spPr>
      </p:pic>
    </p:spTree>
    <p:extLst>
      <p:ext uri="{BB962C8B-B14F-4D97-AF65-F5344CB8AC3E}">
        <p14:creationId xmlns:p14="http://schemas.microsoft.com/office/powerpoint/2010/main" val="3145243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ttps://d1y8sb8igg2f8e.cloudfront.net/images/Brent-Parton.2e16d0ba.fill-300x300.jpg">
            <a:extLst>
              <a:ext uri="{FF2B5EF4-FFF2-40B4-BE49-F238E27FC236}">
                <a16:creationId xmlns:a16="http://schemas.microsoft.com/office/drawing/2014/main" id="{5DA70F1F-DD41-A755-4BC0-6FEAE8575CC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81697" y="1973698"/>
            <a:ext cx="3668961" cy="3735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4"/>
          <p:cNvSpPr txBox="1">
            <a:spLocks/>
          </p:cNvSpPr>
          <p:nvPr/>
        </p:nvSpPr>
        <p:spPr>
          <a:xfrm>
            <a:off x="5656301" y="1972230"/>
            <a:ext cx="6213215" cy="2307717"/>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Arial" panose="020B0604020202020204"/>
                <a:ea typeface="+mn-ea"/>
                <a:cs typeface="+mn-cs"/>
              </a:rPr>
              <a:t>Brent Parton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a:ea typeface="+mn-ea"/>
                <a:cs typeface="+mn-cs"/>
              </a:rPr>
              <a:t>US Department of Labor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Acting Assistant Secretary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Employment and Training Administration</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7801F-9CE3-415A-8DE2-4581E6892BA4}"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47718" y="4279947"/>
            <a:ext cx="1765711" cy="1765711"/>
          </a:xfrm>
          <a:prstGeom prst="rect">
            <a:avLst/>
          </a:prstGeom>
        </p:spPr>
      </p:pic>
      <p:sp>
        <p:nvSpPr>
          <p:cNvPr id="8" name="Title 1"/>
          <p:cNvSpPr txBox="1">
            <a:spLocks/>
          </p:cNvSpPr>
          <p:nvPr/>
        </p:nvSpPr>
        <p:spPr>
          <a:xfrm>
            <a:off x="838200" y="967537"/>
            <a:ext cx="10515600" cy="724530"/>
          </a:xfrm>
          <a:prstGeom prst="rect">
            <a:avLst/>
          </a:prstGeom>
        </p:spPr>
        <p:txBody>
          <a:bodyPr lIns="91440" tIns="45720" rIns="91440" bIns="45720" anchor="t"/>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a:ea typeface="+mj-ea"/>
                <a:cs typeface="+mj-cs"/>
              </a:rPr>
              <a:t>Departmental Remarks and Updates</a:t>
            </a:r>
          </a:p>
        </p:txBody>
      </p:sp>
    </p:spTree>
    <p:extLst>
      <p:ext uri="{BB962C8B-B14F-4D97-AF65-F5344CB8AC3E}">
        <p14:creationId xmlns:p14="http://schemas.microsoft.com/office/powerpoint/2010/main" val="684880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erson in a hat and reflective vest&#10;&#10;Description automatically generated with low confidence">
            <a:extLst>
              <a:ext uri="{FF2B5EF4-FFF2-40B4-BE49-F238E27FC236}">
                <a16:creationId xmlns:a16="http://schemas.microsoft.com/office/drawing/2014/main" id="{2184375A-22D3-EC19-DD4B-2143DC86FC06}"/>
              </a:ext>
            </a:extLst>
          </p:cNvPr>
          <p:cNvPicPr>
            <a:picLocks noChangeAspect="1"/>
          </p:cNvPicPr>
          <p:nvPr/>
        </p:nvPicPr>
        <p:blipFill rotWithShape="1">
          <a:blip r:embed="rId3">
            <a:extLst>
              <a:ext uri="{28A0092B-C50C-407E-A947-70E740481C1C}">
                <a14:useLocalDpi xmlns:a14="http://schemas.microsoft.com/office/drawing/2010/main" val="0"/>
              </a:ext>
            </a:extLst>
          </a:blip>
          <a:srcRect t="26753"/>
          <a:stretch/>
        </p:blipFill>
        <p:spPr>
          <a:xfrm>
            <a:off x="10368788" y="4101347"/>
            <a:ext cx="1348401" cy="1316896"/>
          </a:xfrm>
          <a:prstGeom prst="rect">
            <a:avLst/>
          </a:prstGeom>
        </p:spPr>
      </p:pic>
      <p:pic>
        <p:nvPicPr>
          <p:cNvPr id="14" name="Picture 13" descr="A person with long hair&#10;&#10;Description automatically generated with low confidence">
            <a:extLst>
              <a:ext uri="{FF2B5EF4-FFF2-40B4-BE49-F238E27FC236}">
                <a16:creationId xmlns:a16="http://schemas.microsoft.com/office/drawing/2014/main" id="{B0CF2FF9-7317-ED8C-14DA-0989B41FCF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9839" y="2199675"/>
            <a:ext cx="1411830" cy="1411830"/>
          </a:xfrm>
          <a:prstGeom prst="rect">
            <a:avLst/>
          </a:prstGeom>
        </p:spPr>
      </p:pic>
      <p:sp>
        <p:nvSpPr>
          <p:cNvPr id="2" name="Title 1"/>
          <p:cNvSpPr>
            <a:spLocks noGrp="1"/>
          </p:cNvSpPr>
          <p:nvPr>
            <p:ph type="title"/>
          </p:nvPr>
        </p:nvSpPr>
        <p:spPr>
          <a:xfrm>
            <a:off x="838200" y="904844"/>
            <a:ext cx="11353800" cy="880117"/>
          </a:xfrm>
        </p:spPr>
        <p:txBody>
          <a:bodyPr>
            <a:noAutofit/>
          </a:bodyPr>
          <a:lstStyle/>
          <a:p>
            <a:pPr marL="0" marR="0">
              <a:spcBef>
                <a:spcPts val="0"/>
              </a:spcBef>
              <a:spcAft>
                <a:spcPts val="0"/>
              </a:spcAft>
            </a:pPr>
            <a:r>
              <a:rPr lang="en-US" sz="3200" b="1" dirty="0">
                <a:solidFill>
                  <a:srgbClr val="000000"/>
                </a:solidFill>
                <a:effectLst/>
                <a:latin typeface="Arial" panose="020B0604020202020204" pitchFamily="34" charset="0"/>
                <a:ea typeface="Arial" panose="020B0604020202020204" pitchFamily="34" charset="0"/>
              </a:rPr>
              <a:t>30-Minute Moderated Panel: Innovations and DEIA Impacts in Apprenticeship for the Building Trades</a:t>
            </a:r>
            <a:endParaRPr lang="en-US" sz="3200" dirty="0">
              <a:effectLst/>
              <a:latin typeface="Calibri" panose="020F0502020204030204" pitchFamily="34" charset="0"/>
              <a:ea typeface="Calibri" panose="020F0502020204030204" pitchFamily="34" charset="0"/>
            </a:endParaRPr>
          </a:p>
        </p:txBody>
      </p:sp>
      <p:sp>
        <p:nvSpPr>
          <p:cNvPr id="5" name="Slide Number Placeholder 4"/>
          <p:cNvSpPr>
            <a:spLocks noGrp="1"/>
          </p:cNvSpPr>
          <p:nvPr>
            <p:ph type="sldNum" sz="quarter" idx="12"/>
          </p:nvPr>
        </p:nvSpPr>
        <p:spPr>
          <a:xfrm>
            <a:off x="8610600" y="657362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7801F-9CE3-415A-8DE2-4581E6892BA4}"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A6D34070-B2AA-1E94-2D56-ABB32F8E8EE4}"/>
              </a:ext>
            </a:extLst>
          </p:cNvPr>
          <p:cNvSpPr txBox="1"/>
          <p:nvPr/>
        </p:nvSpPr>
        <p:spPr>
          <a:xfrm>
            <a:off x="-184233" y="3563967"/>
            <a:ext cx="7655459" cy="461665"/>
          </a:xfrm>
          <a:prstGeom prst="rect">
            <a:avLst/>
          </a:prstGeom>
          <a:noFill/>
        </p:spPr>
        <p:txBody>
          <a:bodyPr wrap="square" rtlCol="0">
            <a:spAutoFit/>
          </a:bodyPr>
          <a:lstStyle/>
          <a:p>
            <a:pPr algn="ctr"/>
            <a:r>
              <a:rPr lang="en-US" sz="2400" b="1" dirty="0">
                <a:solidFill>
                  <a:schemeClr val="tx1"/>
                </a:solidFill>
                <a:ea typeface="+mn-lt"/>
                <a:cs typeface="+mn-lt"/>
              </a:rPr>
              <a:t>Presenters</a:t>
            </a:r>
          </a:p>
        </p:txBody>
      </p:sp>
      <p:sp>
        <p:nvSpPr>
          <p:cNvPr id="10" name="TextBox 9">
            <a:extLst>
              <a:ext uri="{FF2B5EF4-FFF2-40B4-BE49-F238E27FC236}">
                <a16:creationId xmlns:a16="http://schemas.microsoft.com/office/drawing/2014/main" id="{131A1F99-94CA-7480-0016-F731CF44DDC6}"/>
              </a:ext>
            </a:extLst>
          </p:cNvPr>
          <p:cNvSpPr txBox="1"/>
          <p:nvPr/>
        </p:nvSpPr>
        <p:spPr>
          <a:xfrm>
            <a:off x="2128237" y="2534496"/>
            <a:ext cx="4109876" cy="954107"/>
          </a:xfrm>
          <a:prstGeom prst="rect">
            <a:avLst/>
          </a:prstGeom>
          <a:noFill/>
        </p:spPr>
        <p:txBody>
          <a:bodyPr wrap="square" lIns="91440" tIns="45720" rIns="91440" bIns="45720" rtlCol="0" anchor="t">
            <a:spAutoFit/>
          </a:bodyPr>
          <a:lstStyle/>
          <a:p>
            <a:r>
              <a:rPr lang="en-US" dirty="0">
                <a:ea typeface="+mn-lt"/>
                <a:cs typeface="+mn-lt"/>
              </a:rPr>
              <a:t>Bernadette Oliveira-Rivera, Assistant Director for Training, </a:t>
            </a:r>
            <a:r>
              <a:rPr lang="en-US" dirty="0" err="1">
                <a:ea typeface="+mn-lt"/>
                <a:cs typeface="+mn-lt"/>
              </a:rPr>
              <a:t>LiUNA</a:t>
            </a:r>
            <a:endParaRPr lang="en-US" dirty="0">
              <a:ea typeface="+mn-lt"/>
              <a:cs typeface="+mn-lt"/>
            </a:endParaRPr>
          </a:p>
          <a:p>
            <a:endParaRPr lang="en-US" sz="2000" b="1" dirty="0">
              <a:latin typeface="Arial"/>
              <a:cs typeface="Arial"/>
            </a:endParaRPr>
          </a:p>
        </p:txBody>
      </p:sp>
      <p:sp>
        <p:nvSpPr>
          <p:cNvPr id="3" name="TextBox 2">
            <a:extLst>
              <a:ext uri="{FF2B5EF4-FFF2-40B4-BE49-F238E27FC236}">
                <a16:creationId xmlns:a16="http://schemas.microsoft.com/office/drawing/2014/main" id="{0BEAC4C3-0D91-923D-4A16-E81F34681F33}"/>
              </a:ext>
            </a:extLst>
          </p:cNvPr>
          <p:cNvSpPr txBox="1"/>
          <p:nvPr/>
        </p:nvSpPr>
        <p:spPr>
          <a:xfrm>
            <a:off x="8183534" y="3563967"/>
            <a:ext cx="3684760" cy="461665"/>
          </a:xfrm>
          <a:prstGeom prst="rect">
            <a:avLst/>
          </a:prstGeom>
          <a:noFill/>
        </p:spPr>
        <p:txBody>
          <a:bodyPr wrap="square" rtlCol="0">
            <a:spAutoFit/>
          </a:bodyPr>
          <a:lstStyle/>
          <a:p>
            <a:pPr algn="ctr"/>
            <a:r>
              <a:rPr lang="en-US" sz="2400" b="1" dirty="0">
                <a:solidFill>
                  <a:schemeClr val="tx1"/>
                </a:solidFill>
                <a:ea typeface="+mn-lt"/>
                <a:cs typeface="+mn-lt"/>
              </a:rPr>
              <a:t>Apprentices</a:t>
            </a:r>
          </a:p>
        </p:txBody>
      </p:sp>
      <p:sp>
        <p:nvSpPr>
          <p:cNvPr id="35" name="TextBox 34">
            <a:extLst>
              <a:ext uri="{FF2B5EF4-FFF2-40B4-BE49-F238E27FC236}">
                <a16:creationId xmlns:a16="http://schemas.microsoft.com/office/drawing/2014/main" id="{CE6CBA2E-24BD-4208-ACE2-F0A35E78E939}"/>
              </a:ext>
            </a:extLst>
          </p:cNvPr>
          <p:cNvSpPr txBox="1"/>
          <p:nvPr/>
        </p:nvSpPr>
        <p:spPr>
          <a:xfrm>
            <a:off x="2096066" y="5393594"/>
            <a:ext cx="2244106" cy="1600438"/>
          </a:xfrm>
          <a:prstGeom prst="rect">
            <a:avLst/>
          </a:prstGeom>
          <a:noFill/>
        </p:spPr>
        <p:txBody>
          <a:bodyPr wrap="square" lIns="91440" tIns="45720" rIns="91440" bIns="45720" rtlCol="0" anchor="t">
            <a:spAutoFit/>
          </a:bodyPr>
          <a:lstStyle/>
          <a:p>
            <a:pPr algn="ctr"/>
            <a:r>
              <a:rPr lang="en-US" b="1" dirty="0">
                <a:solidFill>
                  <a:schemeClr val="tx1"/>
                </a:solidFill>
                <a:ea typeface="+mn-lt"/>
                <a:cs typeface="+mn-lt"/>
              </a:rPr>
              <a:t>Miles Beatty</a:t>
            </a:r>
          </a:p>
          <a:p>
            <a:pPr marR="0" lvl="0" algn="ctr">
              <a:spcBef>
                <a:spcPts val="0"/>
              </a:spcBef>
              <a:spcAft>
                <a:spcPts val="0"/>
              </a:spcAft>
            </a:pPr>
            <a:r>
              <a:rPr lang="en-US" sz="1600" dirty="0">
                <a:latin typeface="Arial"/>
                <a:ea typeface="Calibri" panose="020F0502020204030204" pitchFamily="34" charset="0"/>
                <a:cs typeface="Arial"/>
              </a:rPr>
              <a:t>Executive Director</a:t>
            </a:r>
          </a:p>
          <a:p>
            <a:pPr marR="0" lvl="0" algn="ctr">
              <a:spcBef>
                <a:spcPts val="0"/>
              </a:spcBef>
              <a:spcAft>
                <a:spcPts val="0"/>
              </a:spcAft>
            </a:pPr>
            <a:r>
              <a:rPr lang="en-US" sz="1600" dirty="0">
                <a:latin typeface="Arial"/>
                <a:ea typeface="Calibri" panose="020F0502020204030204" pitchFamily="34" charset="0"/>
                <a:cs typeface="Arial"/>
              </a:rPr>
              <a:t>Finishing Contractors Association of Chicago</a:t>
            </a:r>
          </a:p>
        </p:txBody>
      </p:sp>
      <p:cxnSp>
        <p:nvCxnSpPr>
          <p:cNvPr id="49" name="Straight Connector 48">
            <a:extLst>
              <a:ext uri="{FF2B5EF4-FFF2-40B4-BE49-F238E27FC236}">
                <a16:creationId xmlns:a16="http://schemas.microsoft.com/office/drawing/2014/main" id="{00E29821-B134-6CDD-1432-AF68EE33241F}"/>
              </a:ext>
            </a:extLst>
          </p:cNvPr>
          <p:cNvCxnSpPr>
            <a:cxnSpLocks/>
          </p:cNvCxnSpPr>
          <p:nvPr/>
        </p:nvCxnSpPr>
        <p:spPr>
          <a:xfrm>
            <a:off x="8230417" y="4223569"/>
            <a:ext cx="0" cy="2603574"/>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1" name="Picture 50" descr="A person smiling for the camera&#10;&#10;Description automatically generated with medium confidence">
            <a:extLst>
              <a:ext uri="{FF2B5EF4-FFF2-40B4-BE49-F238E27FC236}">
                <a16:creationId xmlns:a16="http://schemas.microsoft.com/office/drawing/2014/main" id="{1FB06301-CC67-7959-11DC-1E0251F26F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3343" y="4105464"/>
            <a:ext cx="1317600" cy="1317600"/>
          </a:xfrm>
          <a:prstGeom prst="rect">
            <a:avLst/>
          </a:prstGeom>
        </p:spPr>
      </p:pic>
      <p:grpSp>
        <p:nvGrpSpPr>
          <p:cNvPr id="8" name="Group 7">
            <a:extLst>
              <a:ext uri="{FF2B5EF4-FFF2-40B4-BE49-F238E27FC236}">
                <a16:creationId xmlns:a16="http://schemas.microsoft.com/office/drawing/2014/main" id="{1884673B-7490-76A1-773C-3F9E83A1BA5A}"/>
              </a:ext>
            </a:extLst>
          </p:cNvPr>
          <p:cNvGrpSpPr/>
          <p:nvPr/>
        </p:nvGrpSpPr>
        <p:grpSpPr>
          <a:xfrm>
            <a:off x="4084266" y="4101346"/>
            <a:ext cx="2113672" cy="2683228"/>
            <a:chOff x="4084266" y="3884074"/>
            <a:chExt cx="2113672" cy="2683228"/>
          </a:xfrm>
        </p:grpSpPr>
        <p:pic>
          <p:nvPicPr>
            <p:cNvPr id="7" name="Picture 6">
              <a:extLst>
                <a:ext uri="{FF2B5EF4-FFF2-40B4-BE49-F238E27FC236}">
                  <a16:creationId xmlns:a16="http://schemas.microsoft.com/office/drawing/2014/main" id="{02C3EB00-852B-995B-7F54-DDAB4F718E47}"/>
                </a:ext>
              </a:extLst>
            </p:cNvPr>
            <p:cNvPicPr>
              <a:picLocks noChangeAspect="1"/>
            </p:cNvPicPr>
            <p:nvPr/>
          </p:nvPicPr>
          <p:blipFill rotWithShape="1">
            <a:blip r:embed="rId6">
              <a:extLst>
                <a:ext uri="{28A0092B-C50C-407E-A947-70E740481C1C}">
                  <a14:useLocalDpi xmlns:a14="http://schemas.microsoft.com/office/drawing/2010/main" val="0"/>
                </a:ext>
              </a:extLst>
            </a:blip>
            <a:srcRect l="22340" t="7006" r="36253" b="5307"/>
            <a:stretch/>
          </p:blipFill>
          <p:spPr>
            <a:xfrm rot="5400000">
              <a:off x="4447240" y="3884074"/>
              <a:ext cx="1325837" cy="1325838"/>
            </a:xfrm>
            <a:prstGeom prst="rect">
              <a:avLst/>
            </a:prstGeom>
          </p:spPr>
        </p:pic>
        <p:sp>
          <p:nvSpPr>
            <p:cNvPr id="38" name="TextBox 37">
              <a:extLst>
                <a:ext uri="{FF2B5EF4-FFF2-40B4-BE49-F238E27FC236}">
                  <a16:creationId xmlns:a16="http://schemas.microsoft.com/office/drawing/2014/main" id="{93F46AC2-983E-FFB0-EFAE-FE9BD37E7486}"/>
                </a:ext>
              </a:extLst>
            </p:cNvPr>
            <p:cNvSpPr txBox="1"/>
            <p:nvPr/>
          </p:nvSpPr>
          <p:spPr>
            <a:xfrm>
              <a:off x="4084266" y="5213085"/>
              <a:ext cx="2113672" cy="1354217"/>
            </a:xfrm>
            <a:prstGeom prst="rect">
              <a:avLst/>
            </a:prstGeom>
            <a:noFill/>
          </p:spPr>
          <p:txBody>
            <a:bodyPr wrap="square" lIns="91440" tIns="45720" rIns="91440" bIns="45720" rtlCol="0" anchor="t">
              <a:spAutoFit/>
            </a:bodyPr>
            <a:lstStyle/>
            <a:p>
              <a:pPr algn="ctr"/>
              <a:r>
                <a:rPr lang="en-US" b="1" dirty="0">
                  <a:solidFill>
                    <a:schemeClr val="tx1"/>
                  </a:solidFill>
                  <a:ea typeface="+mn-lt"/>
                  <a:cs typeface="+mn-lt"/>
                </a:rPr>
                <a:t>Helen Chung</a:t>
              </a:r>
            </a:p>
            <a:p>
              <a:pPr algn="ctr"/>
              <a:r>
                <a:rPr lang="en-US" sz="1600" dirty="0">
                  <a:latin typeface="Arial"/>
                  <a:ea typeface="Calibri" panose="020F0502020204030204" pitchFamily="34" charset="0"/>
                  <a:cs typeface="Arial"/>
                </a:rPr>
                <a:t>Organizer</a:t>
              </a:r>
            </a:p>
            <a:p>
              <a:pPr marR="0" lvl="0" algn="ctr">
                <a:spcBef>
                  <a:spcPts val="0"/>
                </a:spcBef>
                <a:spcAft>
                  <a:spcPts val="0"/>
                </a:spcAft>
              </a:pPr>
              <a:r>
                <a:rPr lang="en-US" sz="1600" dirty="0">
                  <a:latin typeface="Arial"/>
                  <a:ea typeface="Calibri" panose="020F0502020204030204" pitchFamily="34" charset="0"/>
                  <a:cs typeface="Arial"/>
                </a:rPr>
                <a:t>Organization</a:t>
              </a:r>
            </a:p>
            <a:p>
              <a:pPr marR="0" lvl="0" algn="ctr">
                <a:spcBef>
                  <a:spcPts val="0"/>
                </a:spcBef>
                <a:spcAft>
                  <a:spcPts val="0"/>
                </a:spcAft>
              </a:pPr>
              <a:r>
                <a:rPr lang="en-US" sz="1600" dirty="0">
                  <a:latin typeface="Arial"/>
                  <a:ea typeface="Calibri" panose="020F0502020204030204" pitchFamily="34" charset="0"/>
                  <a:cs typeface="Arial"/>
                </a:rPr>
                <a:t>Painters’ District Council #14</a:t>
              </a:r>
            </a:p>
          </p:txBody>
        </p:sp>
      </p:grpSp>
      <p:grpSp>
        <p:nvGrpSpPr>
          <p:cNvPr id="66" name="Group 65">
            <a:extLst>
              <a:ext uri="{FF2B5EF4-FFF2-40B4-BE49-F238E27FC236}">
                <a16:creationId xmlns:a16="http://schemas.microsoft.com/office/drawing/2014/main" id="{38016947-69E9-5DF5-C0F3-5878D5CC78A3}"/>
              </a:ext>
            </a:extLst>
          </p:cNvPr>
          <p:cNvGrpSpPr/>
          <p:nvPr/>
        </p:nvGrpSpPr>
        <p:grpSpPr>
          <a:xfrm>
            <a:off x="-50548" y="4066834"/>
            <a:ext cx="2357540" cy="2680977"/>
            <a:chOff x="-50548" y="3849562"/>
            <a:chExt cx="2357540" cy="2680977"/>
          </a:xfrm>
        </p:grpSpPr>
        <p:sp>
          <p:nvSpPr>
            <p:cNvPr id="31" name="TextBox 30">
              <a:extLst>
                <a:ext uri="{FF2B5EF4-FFF2-40B4-BE49-F238E27FC236}">
                  <a16:creationId xmlns:a16="http://schemas.microsoft.com/office/drawing/2014/main" id="{DCACECF1-C2F8-C908-5CF7-9616F18750ED}"/>
                </a:ext>
              </a:extLst>
            </p:cNvPr>
            <p:cNvSpPr txBox="1"/>
            <p:nvPr/>
          </p:nvSpPr>
          <p:spPr>
            <a:xfrm>
              <a:off x="-50548" y="5176322"/>
              <a:ext cx="2357540" cy="1354217"/>
            </a:xfrm>
            <a:prstGeom prst="rect">
              <a:avLst/>
            </a:prstGeom>
            <a:noFill/>
          </p:spPr>
          <p:txBody>
            <a:bodyPr wrap="square" lIns="91440" tIns="45720" rIns="91440" bIns="45720" rtlCol="0" anchor="t">
              <a:spAutoFit/>
            </a:bodyPr>
            <a:lstStyle/>
            <a:p>
              <a:pPr algn="ctr"/>
              <a:r>
                <a:rPr lang="en-US" b="1" dirty="0">
                  <a:solidFill>
                    <a:schemeClr val="tx1"/>
                  </a:solidFill>
                  <a:ea typeface="+mn-lt"/>
                  <a:cs typeface="+mn-lt"/>
                </a:rPr>
                <a:t>Dan </a:t>
              </a:r>
              <a:r>
                <a:rPr lang="en-US" b="1" dirty="0" err="1">
                  <a:solidFill>
                    <a:schemeClr val="tx1"/>
                  </a:solidFill>
                  <a:ea typeface="+mn-lt"/>
                  <a:cs typeface="+mn-lt"/>
                </a:rPr>
                <a:t>Penski</a:t>
              </a:r>
              <a:endParaRPr lang="en-US" b="1" dirty="0">
                <a:solidFill>
                  <a:schemeClr val="tx1"/>
                </a:solidFill>
                <a:ea typeface="+mn-lt"/>
                <a:cs typeface="+mn-lt"/>
              </a:endParaRPr>
            </a:p>
            <a:p>
              <a:pPr marR="0" lvl="0" algn="ctr">
                <a:spcBef>
                  <a:spcPts val="0"/>
                </a:spcBef>
                <a:spcAft>
                  <a:spcPts val="0"/>
                </a:spcAft>
              </a:pPr>
              <a:r>
                <a:rPr lang="en-US" sz="1600" dirty="0">
                  <a:latin typeface="Arial"/>
                  <a:ea typeface="Calibri" panose="020F0502020204030204" pitchFamily="34" charset="0"/>
                  <a:cs typeface="Arial"/>
                </a:rPr>
                <a:t>Director of Training and Apprenticeship</a:t>
              </a:r>
            </a:p>
            <a:p>
              <a:pPr marR="0" lvl="0" algn="ctr">
                <a:spcBef>
                  <a:spcPts val="0"/>
                </a:spcBef>
                <a:spcAft>
                  <a:spcPts val="0"/>
                </a:spcAft>
              </a:pPr>
              <a:r>
                <a:rPr lang="en-US" sz="1600" dirty="0">
                  <a:effectLst/>
                  <a:latin typeface="Arial" panose="020B0604020202020204" pitchFamily="34" charset="0"/>
                  <a:ea typeface="Calibri" panose="020F0502020204030204" pitchFamily="34" charset="0"/>
                </a:rPr>
                <a:t>Finish Trades Institute of DC 14 Chicago</a:t>
              </a:r>
              <a:endParaRPr lang="en-US" sz="1400" dirty="0">
                <a:latin typeface="Arial"/>
                <a:ea typeface="Calibri" panose="020F0502020204030204" pitchFamily="34" charset="0"/>
                <a:cs typeface="Arial"/>
              </a:endParaRPr>
            </a:p>
          </p:txBody>
        </p:sp>
        <p:pic>
          <p:nvPicPr>
            <p:cNvPr id="65" name="Picture 64" descr="A person with a beard&#10;&#10;Description automatically generated with low confidence">
              <a:extLst>
                <a:ext uri="{FF2B5EF4-FFF2-40B4-BE49-F238E27FC236}">
                  <a16:creationId xmlns:a16="http://schemas.microsoft.com/office/drawing/2014/main" id="{977BFCF7-CB6C-4043-3522-3D36FB1148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9380" y="3849562"/>
              <a:ext cx="994606" cy="1325837"/>
            </a:xfrm>
            <a:prstGeom prst="rect">
              <a:avLst/>
            </a:prstGeom>
          </p:spPr>
        </p:pic>
      </p:grpSp>
      <p:sp>
        <p:nvSpPr>
          <p:cNvPr id="44" name="TextBox 43">
            <a:extLst>
              <a:ext uri="{FF2B5EF4-FFF2-40B4-BE49-F238E27FC236}">
                <a16:creationId xmlns:a16="http://schemas.microsoft.com/office/drawing/2014/main" id="{B7AD23A6-09AE-02F2-8644-731209417B5A}"/>
              </a:ext>
            </a:extLst>
          </p:cNvPr>
          <p:cNvSpPr txBox="1"/>
          <p:nvPr/>
        </p:nvSpPr>
        <p:spPr>
          <a:xfrm>
            <a:off x="9953781" y="5393594"/>
            <a:ext cx="2149341" cy="892552"/>
          </a:xfrm>
          <a:prstGeom prst="rect">
            <a:avLst/>
          </a:prstGeom>
          <a:noFill/>
        </p:spPr>
        <p:txBody>
          <a:bodyPr wrap="square" lIns="91440" tIns="45720" rIns="91440" bIns="45720" rtlCol="0" anchor="t">
            <a:spAutoFit/>
          </a:bodyPr>
          <a:lstStyle/>
          <a:p>
            <a:pPr algn="ctr"/>
            <a:r>
              <a:rPr lang="en-US" b="1" dirty="0">
                <a:solidFill>
                  <a:schemeClr val="tx1"/>
                </a:solidFill>
                <a:ea typeface="+mn-lt"/>
                <a:cs typeface="+mn-lt"/>
              </a:rPr>
              <a:t>Jose Hernandez</a:t>
            </a:r>
          </a:p>
          <a:p>
            <a:pPr marR="0" lvl="0" algn="ctr">
              <a:spcBef>
                <a:spcPts val="0"/>
              </a:spcBef>
              <a:spcAft>
                <a:spcPts val="0"/>
              </a:spcAft>
            </a:pPr>
            <a:endParaRPr lang="en-US" sz="1600" dirty="0">
              <a:latin typeface="Arial"/>
              <a:ea typeface="Calibri" panose="020F0502020204030204" pitchFamily="34" charset="0"/>
              <a:cs typeface="Arial"/>
            </a:endParaRPr>
          </a:p>
        </p:txBody>
      </p:sp>
      <p:sp>
        <p:nvSpPr>
          <p:cNvPr id="6" name="TextBox 5">
            <a:extLst>
              <a:ext uri="{FF2B5EF4-FFF2-40B4-BE49-F238E27FC236}">
                <a16:creationId xmlns:a16="http://schemas.microsoft.com/office/drawing/2014/main" id="{232868EC-1562-805F-55C1-465C6A5D83FD}"/>
              </a:ext>
            </a:extLst>
          </p:cNvPr>
          <p:cNvSpPr txBox="1"/>
          <p:nvPr/>
        </p:nvSpPr>
        <p:spPr>
          <a:xfrm>
            <a:off x="7893395" y="2524160"/>
            <a:ext cx="3872431" cy="646331"/>
          </a:xfrm>
          <a:prstGeom prst="rect">
            <a:avLst/>
          </a:prstGeom>
          <a:noFill/>
        </p:spPr>
        <p:txBody>
          <a:bodyPr wrap="square" rtlCol="0">
            <a:spAutoFit/>
          </a:bodyPr>
          <a:lstStyle/>
          <a:p>
            <a:r>
              <a:rPr lang="en-US" sz="1800" dirty="0">
                <a:ea typeface="+mn-lt"/>
                <a:cs typeface="+mn-lt"/>
              </a:rPr>
              <a:t>Jayne Vellinga, CWIT Executive Director</a:t>
            </a:r>
            <a:endParaRPr lang="en-US" dirty="0"/>
          </a:p>
        </p:txBody>
      </p:sp>
      <p:sp>
        <p:nvSpPr>
          <p:cNvPr id="9" name="TextBox 8">
            <a:extLst>
              <a:ext uri="{FF2B5EF4-FFF2-40B4-BE49-F238E27FC236}">
                <a16:creationId xmlns:a16="http://schemas.microsoft.com/office/drawing/2014/main" id="{6121E421-472E-B622-3468-AAE8691A4270}"/>
              </a:ext>
            </a:extLst>
          </p:cNvPr>
          <p:cNvSpPr txBox="1"/>
          <p:nvPr/>
        </p:nvSpPr>
        <p:spPr>
          <a:xfrm>
            <a:off x="0" y="1783561"/>
            <a:ext cx="12192000" cy="461665"/>
          </a:xfrm>
          <a:prstGeom prst="rect">
            <a:avLst/>
          </a:prstGeom>
          <a:noFill/>
        </p:spPr>
        <p:txBody>
          <a:bodyPr wrap="square" rtlCol="0">
            <a:spAutoFit/>
          </a:bodyPr>
          <a:lstStyle/>
          <a:p>
            <a:pPr algn="ctr"/>
            <a:r>
              <a:rPr lang="en-US" sz="2400" b="1" dirty="0">
                <a:ea typeface="+mn-lt"/>
                <a:cs typeface="+mn-lt"/>
              </a:rPr>
              <a:t>Co-Moderators </a:t>
            </a:r>
            <a:endParaRPr lang="en-US" sz="2400" dirty="0"/>
          </a:p>
        </p:txBody>
      </p:sp>
      <p:pic>
        <p:nvPicPr>
          <p:cNvPr id="12" name="Picture 12" descr="Bernadette.jpg">
            <a:extLst>
              <a:ext uri="{FF2B5EF4-FFF2-40B4-BE49-F238E27FC236}">
                <a16:creationId xmlns:a16="http://schemas.microsoft.com/office/drawing/2014/main" id="{8EC619B0-BDBD-4719-18F0-E61117AAA17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46950" y="2199675"/>
            <a:ext cx="1159561" cy="1446009"/>
          </a:xfrm>
          <a:prstGeom prst="rect">
            <a:avLst/>
          </a:prstGeom>
        </p:spPr>
      </p:pic>
      <p:grpSp>
        <p:nvGrpSpPr>
          <p:cNvPr id="15" name="Group 14">
            <a:extLst>
              <a:ext uri="{FF2B5EF4-FFF2-40B4-BE49-F238E27FC236}">
                <a16:creationId xmlns:a16="http://schemas.microsoft.com/office/drawing/2014/main" id="{E43487DD-3BCF-0D9A-F868-C21F719A23F4}"/>
              </a:ext>
            </a:extLst>
          </p:cNvPr>
          <p:cNvGrpSpPr/>
          <p:nvPr/>
        </p:nvGrpSpPr>
        <p:grpSpPr>
          <a:xfrm>
            <a:off x="5939427" y="4107715"/>
            <a:ext cx="2244107" cy="2919822"/>
            <a:chOff x="5939427" y="4107715"/>
            <a:chExt cx="2244107" cy="2919822"/>
          </a:xfrm>
        </p:grpSpPr>
        <p:sp>
          <p:nvSpPr>
            <p:cNvPr id="32" name="TextBox 31">
              <a:extLst>
                <a:ext uri="{FF2B5EF4-FFF2-40B4-BE49-F238E27FC236}">
                  <a16:creationId xmlns:a16="http://schemas.microsoft.com/office/drawing/2014/main" id="{0529B88E-EA15-EC34-7356-72B01945303C}"/>
                </a:ext>
              </a:extLst>
            </p:cNvPr>
            <p:cNvSpPr txBox="1"/>
            <p:nvPr/>
          </p:nvSpPr>
          <p:spPr>
            <a:xfrm>
              <a:off x="5939427" y="5396321"/>
              <a:ext cx="2244107" cy="1631216"/>
            </a:xfrm>
            <a:prstGeom prst="rect">
              <a:avLst/>
            </a:prstGeom>
            <a:noFill/>
          </p:spPr>
          <p:txBody>
            <a:bodyPr wrap="square" lIns="91440" tIns="45720" rIns="91440" bIns="45720" rtlCol="0" anchor="t">
              <a:spAutoFit/>
            </a:bodyPr>
            <a:lstStyle/>
            <a:p>
              <a:pPr algn="ctr"/>
              <a:r>
                <a:rPr lang="en-US" b="1" dirty="0">
                  <a:solidFill>
                    <a:schemeClr val="tx1"/>
                  </a:solidFill>
                  <a:ea typeface="+mn-lt"/>
                  <a:cs typeface="+mn-lt"/>
                </a:rPr>
                <a:t>Leonard Gonzalez</a:t>
              </a:r>
            </a:p>
            <a:p>
              <a:pPr marR="0" lvl="0" algn="ctr">
                <a:spcBef>
                  <a:spcPts val="0"/>
                </a:spcBef>
                <a:spcAft>
                  <a:spcPts val="0"/>
                </a:spcAft>
              </a:pPr>
              <a:r>
                <a:rPr lang="en-US" sz="1600" dirty="0">
                  <a:effectLst/>
                  <a:latin typeface="Arial" panose="020B0604020202020204" pitchFamily="34" charset="0"/>
                  <a:ea typeface="Calibri" panose="020F0502020204030204" pitchFamily="34" charset="0"/>
                </a:rPr>
                <a:t>LIUNA and Department of Corrections Partnership</a:t>
              </a:r>
              <a:endParaRPr lang="en-US" sz="1400" dirty="0">
                <a:latin typeface="Arial"/>
                <a:ea typeface="Calibri" panose="020F0502020204030204" pitchFamily="34" charset="0"/>
                <a:cs typeface="Arial"/>
              </a:endParaRPr>
            </a:p>
          </p:txBody>
        </p:sp>
        <p:pic>
          <p:nvPicPr>
            <p:cNvPr id="13" name="Picture 12" descr="A person wearing glasses and a black jacket&#10;&#10;Description automatically generated with medium confidence">
              <a:extLst>
                <a:ext uri="{FF2B5EF4-FFF2-40B4-BE49-F238E27FC236}">
                  <a16:creationId xmlns:a16="http://schemas.microsoft.com/office/drawing/2014/main" id="{453C01AF-DE00-97D6-1FAC-ECBAAEB31CE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400000">
              <a:off x="6444405" y="4272648"/>
              <a:ext cx="1319467" cy="989601"/>
            </a:xfrm>
            <a:prstGeom prst="rect">
              <a:avLst/>
            </a:prstGeom>
          </p:spPr>
        </p:pic>
      </p:grpSp>
      <p:grpSp>
        <p:nvGrpSpPr>
          <p:cNvPr id="18" name="Group 17">
            <a:extLst>
              <a:ext uri="{FF2B5EF4-FFF2-40B4-BE49-F238E27FC236}">
                <a16:creationId xmlns:a16="http://schemas.microsoft.com/office/drawing/2014/main" id="{E73ED72E-488D-1789-FCF9-4AFC312E7518}"/>
              </a:ext>
            </a:extLst>
          </p:cNvPr>
          <p:cNvGrpSpPr/>
          <p:nvPr/>
        </p:nvGrpSpPr>
        <p:grpSpPr>
          <a:xfrm>
            <a:off x="8230920" y="4092406"/>
            <a:ext cx="1865014" cy="1913546"/>
            <a:chOff x="8230920" y="4092406"/>
            <a:chExt cx="1865014" cy="1913546"/>
          </a:xfrm>
        </p:grpSpPr>
        <p:sp>
          <p:nvSpPr>
            <p:cNvPr id="41" name="TextBox 40">
              <a:extLst>
                <a:ext uri="{FF2B5EF4-FFF2-40B4-BE49-F238E27FC236}">
                  <a16:creationId xmlns:a16="http://schemas.microsoft.com/office/drawing/2014/main" id="{6748C877-81E1-D3F1-6C0D-17E503AB3A9B}"/>
                </a:ext>
              </a:extLst>
            </p:cNvPr>
            <p:cNvSpPr txBox="1"/>
            <p:nvPr/>
          </p:nvSpPr>
          <p:spPr>
            <a:xfrm>
              <a:off x="8230920" y="5390399"/>
              <a:ext cx="1865014" cy="615553"/>
            </a:xfrm>
            <a:prstGeom prst="rect">
              <a:avLst/>
            </a:prstGeom>
            <a:noFill/>
          </p:spPr>
          <p:txBody>
            <a:bodyPr wrap="square" lIns="91440" tIns="45720" rIns="91440" bIns="45720" rtlCol="0" anchor="t">
              <a:spAutoFit/>
            </a:bodyPr>
            <a:lstStyle/>
            <a:p>
              <a:pPr algn="ctr"/>
              <a:r>
                <a:rPr lang="en-US" b="1" dirty="0">
                  <a:solidFill>
                    <a:schemeClr val="tx1"/>
                  </a:solidFill>
                  <a:ea typeface="+mn-lt"/>
                  <a:cs typeface="+mn-lt"/>
                </a:rPr>
                <a:t>Afra </a:t>
              </a:r>
              <a:r>
                <a:rPr lang="en-US" b="1" dirty="0" err="1">
                  <a:solidFill>
                    <a:schemeClr val="tx1"/>
                  </a:solidFill>
                  <a:ea typeface="+mn-lt"/>
                  <a:cs typeface="+mn-lt"/>
                </a:rPr>
                <a:t>Aldakak</a:t>
              </a:r>
              <a:endParaRPr lang="en-US" b="1" dirty="0">
                <a:solidFill>
                  <a:schemeClr val="tx1"/>
                </a:solidFill>
                <a:ea typeface="+mn-lt"/>
                <a:cs typeface="+mn-lt"/>
              </a:endParaRPr>
            </a:p>
            <a:p>
              <a:pPr marR="0" lvl="0" algn="ctr">
                <a:spcBef>
                  <a:spcPts val="0"/>
                </a:spcBef>
                <a:spcAft>
                  <a:spcPts val="0"/>
                </a:spcAft>
              </a:pPr>
              <a:endParaRPr lang="en-US" sz="1600" dirty="0">
                <a:latin typeface="Arial"/>
                <a:ea typeface="Calibri" panose="020F0502020204030204" pitchFamily="34" charset="0"/>
                <a:cs typeface="Arial"/>
              </a:endParaRPr>
            </a:p>
          </p:txBody>
        </p:sp>
        <p:pic>
          <p:nvPicPr>
            <p:cNvPr id="17" name="Picture 16" descr="A person in a white hard hat&#10;&#10;Description automatically generated with low confidence">
              <a:extLst>
                <a:ext uri="{FF2B5EF4-FFF2-40B4-BE49-F238E27FC236}">
                  <a16:creationId xmlns:a16="http://schemas.microsoft.com/office/drawing/2014/main" id="{9C35DC5C-F9E8-77A4-1E20-6FCB9D7BE8E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86550" y="4092406"/>
              <a:ext cx="994377" cy="1325836"/>
            </a:xfrm>
            <a:prstGeom prst="rect">
              <a:avLst/>
            </a:prstGeom>
          </p:spPr>
        </p:pic>
      </p:grpSp>
    </p:spTree>
    <p:extLst>
      <p:ext uri="{BB962C8B-B14F-4D97-AF65-F5344CB8AC3E}">
        <p14:creationId xmlns:p14="http://schemas.microsoft.com/office/powerpoint/2010/main" val="1761676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19EA7-87EA-E540-021C-AB2A889E19A9}"/>
              </a:ext>
            </a:extLst>
          </p:cNvPr>
          <p:cNvSpPr>
            <a:spLocks noGrp="1"/>
          </p:cNvSpPr>
          <p:nvPr>
            <p:ph type="title"/>
          </p:nvPr>
        </p:nvSpPr>
        <p:spPr>
          <a:xfrm>
            <a:off x="0" y="3195687"/>
            <a:ext cx="12192000" cy="1168923"/>
          </a:xfrm>
        </p:spPr>
        <p:txBody>
          <a:bodyPr>
            <a:normAutofit/>
          </a:bodyPr>
          <a:lstStyle/>
          <a:p>
            <a:pPr algn="ctr"/>
            <a:r>
              <a:rPr lang="en-US" sz="4800" b="1" dirty="0"/>
              <a:t>Break </a:t>
            </a:r>
          </a:p>
        </p:txBody>
      </p:sp>
      <p:sp>
        <p:nvSpPr>
          <p:cNvPr id="3" name="Slide Number Placeholder 2">
            <a:extLst>
              <a:ext uri="{FF2B5EF4-FFF2-40B4-BE49-F238E27FC236}">
                <a16:creationId xmlns:a16="http://schemas.microsoft.com/office/drawing/2014/main" id="{AA2C2896-538C-F518-79BD-4B5858F6EE5A}"/>
              </a:ext>
            </a:extLst>
          </p:cNvPr>
          <p:cNvSpPr>
            <a:spLocks noGrp="1"/>
          </p:cNvSpPr>
          <p:nvPr>
            <p:ph type="sldNum" sz="quarter" idx="12"/>
          </p:nvPr>
        </p:nvSpPr>
        <p:spPr/>
        <p:txBody>
          <a:bodyPr/>
          <a:lstStyle/>
          <a:p>
            <a:fld id="{9427801F-9CE3-415A-8DE2-4581E6892BA4}" type="slidenum">
              <a:rPr lang="en-US" smtClean="0"/>
              <a:t>25</a:t>
            </a:fld>
            <a:endParaRPr lang="en-US" dirty="0"/>
          </a:p>
        </p:txBody>
      </p:sp>
    </p:spTree>
    <p:extLst>
      <p:ext uri="{BB962C8B-B14F-4D97-AF65-F5344CB8AC3E}">
        <p14:creationId xmlns:p14="http://schemas.microsoft.com/office/powerpoint/2010/main" val="2831075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0">
            <a:extLst>
              <a:ext uri="{FF2B5EF4-FFF2-40B4-BE49-F238E27FC236}">
                <a16:creationId xmlns:a16="http://schemas.microsoft.com/office/drawing/2014/main" id="{2E7ADBC3-DECA-9F4C-9289-9E43C72759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8857" y="1726132"/>
            <a:ext cx="6034683" cy="4023122"/>
          </a:xfrm>
          <a:prstGeom prst="rect">
            <a:avLst/>
          </a:prstGeom>
        </p:spPr>
      </p:pic>
      <p:sp>
        <p:nvSpPr>
          <p:cNvPr id="8" name="Rectangle 7"/>
          <p:cNvSpPr/>
          <p:nvPr/>
        </p:nvSpPr>
        <p:spPr>
          <a:xfrm>
            <a:off x="5424854" y="3908234"/>
            <a:ext cx="6767146" cy="760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7801F-9CE3-415A-8DE2-4581E6892BA4}" type="slidenum">
              <a:rPr kumimoji="0" lang="en-US" sz="1200" b="0" i="0" u="none" strike="noStrike" kern="1200" cap="none" spc="0" normalizeH="0" baseline="0" noProof="0" dirty="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7" name="TextBox 6"/>
          <p:cNvSpPr txBox="1"/>
          <p:nvPr/>
        </p:nvSpPr>
        <p:spPr>
          <a:xfrm>
            <a:off x="5424854" y="3876874"/>
            <a:ext cx="6767146" cy="830997"/>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b="1" dirty="0">
                <a:solidFill>
                  <a:prstClr val="white"/>
                </a:solidFill>
                <a:latin typeface="Arial" panose="020B0604020202020204"/>
              </a:rPr>
              <a:t>Family Sustaining Wages Discussion - continued</a:t>
            </a:r>
            <a:endParaRPr kumimoji="0" lang="en-US" sz="2400" b="1" i="0" u="none" strike="noStrike" kern="1200" cap="none" spc="0" normalizeH="0" baseline="0" noProof="0" dirty="0">
              <a:ln>
                <a:noFill/>
              </a:ln>
              <a:solidFill>
                <a:prstClr val="white"/>
              </a:solidFill>
              <a:effectLst/>
              <a:uLnTx/>
              <a:uFillTx/>
              <a:latin typeface="Arial" panose="020B0604020202020204"/>
              <a:ea typeface="+mn-ea"/>
              <a:cs typeface="Arial"/>
            </a:endParaRPr>
          </a:p>
        </p:txBody>
      </p:sp>
      <p:sp>
        <p:nvSpPr>
          <p:cNvPr id="9" name="Rectangle 8"/>
          <p:cNvSpPr/>
          <p:nvPr/>
        </p:nvSpPr>
        <p:spPr>
          <a:xfrm>
            <a:off x="5424854" y="4668715"/>
            <a:ext cx="6767146" cy="463577"/>
          </a:xfrm>
          <a:prstGeom prst="rect">
            <a:avLst/>
          </a:prstGeom>
          <a:solidFill>
            <a:srgbClr val="0000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93831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436FD-2B45-B019-F764-8A2E21AEA984}"/>
              </a:ext>
            </a:extLst>
          </p:cNvPr>
          <p:cNvSpPr>
            <a:spLocks noGrp="1"/>
          </p:cNvSpPr>
          <p:nvPr>
            <p:ph type="title"/>
          </p:nvPr>
        </p:nvSpPr>
        <p:spPr>
          <a:xfrm>
            <a:off x="838199" y="967537"/>
            <a:ext cx="11039947" cy="724530"/>
          </a:xfrm>
        </p:spPr>
        <p:txBody>
          <a:bodyPr>
            <a:normAutofit/>
          </a:bodyPr>
          <a:lstStyle/>
          <a:p>
            <a:r>
              <a:rPr lang="en-US" b="1" dirty="0"/>
              <a:t>Family Sustaining Wages Discussion - continued</a:t>
            </a:r>
          </a:p>
        </p:txBody>
      </p:sp>
      <p:sp>
        <p:nvSpPr>
          <p:cNvPr id="3" name="Content Placeholder 2">
            <a:extLst>
              <a:ext uri="{FF2B5EF4-FFF2-40B4-BE49-F238E27FC236}">
                <a16:creationId xmlns:a16="http://schemas.microsoft.com/office/drawing/2014/main" id="{36B5E3A7-16C6-B1CA-3D92-679027A661F9}"/>
              </a:ext>
            </a:extLst>
          </p:cNvPr>
          <p:cNvSpPr>
            <a:spLocks noGrp="1"/>
          </p:cNvSpPr>
          <p:nvPr>
            <p:ph idx="1"/>
          </p:nvPr>
        </p:nvSpPr>
        <p:spPr>
          <a:xfrm>
            <a:off x="838200" y="1948441"/>
            <a:ext cx="10515600" cy="4503730"/>
          </a:xfrm>
        </p:spPr>
        <p:txBody>
          <a:bodyPr>
            <a:normAutofit lnSpcReduction="10000"/>
          </a:bodyPr>
          <a:lstStyle/>
          <a:p>
            <a:pPr marL="342900" marR="0" lvl="0" indent="-342900">
              <a:spcBef>
                <a:spcPts val="0"/>
              </a:spcBef>
              <a:spcAft>
                <a:spcPts val="0"/>
              </a:spcAft>
              <a:buFont typeface="Symbol" panose="05050102010706020507" pitchFamily="18" charset="2"/>
              <a:buChar char=""/>
            </a:pPr>
            <a:r>
              <a:rPr lang="en-US" dirty="0">
                <a:effectLst/>
                <a:latin typeface="Arial" panose="020B0604020202020204" pitchFamily="34" charset="0"/>
                <a:ea typeface="Arial" panose="020B0604020202020204" pitchFamily="34" charset="0"/>
              </a:rPr>
              <a:t>Opening Instructions and Recap from March 30</a:t>
            </a:r>
            <a:r>
              <a:rPr lang="en-US" baseline="30000" dirty="0">
                <a:effectLst/>
                <a:latin typeface="Arial" panose="020B0604020202020204" pitchFamily="34" charset="0"/>
                <a:ea typeface="Arial" panose="020B0604020202020204" pitchFamily="34" charset="0"/>
              </a:rPr>
              <a:t>th</a:t>
            </a:r>
            <a:r>
              <a:rPr lang="en-US" dirty="0">
                <a:effectLst/>
                <a:latin typeface="Arial" panose="020B0604020202020204" pitchFamily="34" charset="0"/>
                <a:ea typeface="Arial" panose="020B0604020202020204" pitchFamily="34" charset="0"/>
              </a:rPr>
              <a:t> Meeting; </a:t>
            </a:r>
          </a:p>
          <a:p>
            <a:pPr marL="800100" lvl="1" indent="-342900">
              <a:spcBef>
                <a:spcPts val="0"/>
              </a:spcBef>
              <a:buFont typeface="Symbol" panose="05050102010706020507" pitchFamily="18" charset="2"/>
              <a:buChar char=""/>
            </a:pPr>
            <a:r>
              <a:rPr lang="en-US" dirty="0">
                <a:effectLst/>
                <a:latin typeface="Arial" panose="020B0604020202020204" pitchFamily="34" charset="0"/>
                <a:ea typeface="Arial" panose="020B0604020202020204" pitchFamily="34" charset="0"/>
              </a:rPr>
              <a:t>Pam Eddinger, ACA Chair (3-5 minutes)</a:t>
            </a:r>
          </a:p>
          <a:p>
            <a:pPr marL="457200" lvl="1" indent="0">
              <a:spcBef>
                <a:spcPts val="0"/>
              </a:spcBef>
              <a:buNone/>
            </a:pPr>
            <a:endParaRPr lang="en-US"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dirty="0">
                <a:effectLst/>
                <a:latin typeface="Arial" panose="020B0604020202020204" pitchFamily="34" charset="0"/>
                <a:ea typeface="Arial" panose="020B0604020202020204" pitchFamily="34" charset="0"/>
              </a:rPr>
              <a:t>Perspectives from Subcommittees (3 minutes per Subcommittee)</a:t>
            </a:r>
          </a:p>
          <a:p>
            <a:pPr marL="0" marR="0" lvl="0" indent="0">
              <a:spcBef>
                <a:spcPts val="0"/>
              </a:spcBef>
              <a:spcAft>
                <a:spcPts val="0"/>
              </a:spcAft>
              <a:buNone/>
            </a:pPr>
            <a:endParaRPr lang="en-US"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dirty="0">
                <a:effectLst/>
                <a:latin typeface="Arial" panose="020B0604020202020204" pitchFamily="34" charset="0"/>
                <a:ea typeface="Arial" panose="020B0604020202020204" pitchFamily="34" charset="0"/>
              </a:rPr>
              <a:t>Open Discussion including statements from individual members and/or items for the record (30 minutes)</a:t>
            </a:r>
          </a:p>
          <a:p>
            <a:pPr marL="0" marR="0" lvl="0" indent="0">
              <a:spcBef>
                <a:spcPts val="0"/>
              </a:spcBef>
              <a:spcAft>
                <a:spcPts val="0"/>
              </a:spcAft>
              <a:buNone/>
            </a:pPr>
            <a:endParaRPr lang="en-US"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dirty="0">
                <a:effectLst/>
                <a:latin typeface="Arial" panose="020B0604020202020204" pitchFamily="34" charset="0"/>
                <a:ea typeface="Arial" panose="020B0604020202020204" pitchFamily="34" charset="0"/>
              </a:rPr>
              <a:t>Full Committee Vote(s) (if needed)</a:t>
            </a:r>
            <a:endParaRPr lang="en-US"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2800" dirty="0">
                <a:effectLst/>
                <a:latin typeface="Arial" panose="020B0604020202020204" pitchFamily="34" charset="0"/>
                <a:ea typeface="Arial" panose="020B0604020202020204" pitchFamily="34" charset="0"/>
              </a:rPr>
              <a:t>Adequate Discussion/Info to Move Forward?</a:t>
            </a:r>
            <a:endParaRPr lang="en-US" sz="2800" dirty="0">
              <a:latin typeface="Calibri" panose="020F0502020204030204" pitchFamily="34" charset="0"/>
              <a:ea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2800" dirty="0">
                <a:effectLst/>
                <a:latin typeface="Arial" panose="020B0604020202020204" pitchFamily="34" charset="0"/>
                <a:ea typeface="Arial" panose="020B0604020202020204" pitchFamily="34" charset="0"/>
              </a:rPr>
              <a:t>Possible Recommendations (if any)</a:t>
            </a:r>
            <a:endParaRPr lang="en-US" sz="2800" dirty="0"/>
          </a:p>
        </p:txBody>
      </p:sp>
      <p:sp>
        <p:nvSpPr>
          <p:cNvPr id="4" name="Slide Number Placeholder 3">
            <a:extLst>
              <a:ext uri="{FF2B5EF4-FFF2-40B4-BE49-F238E27FC236}">
                <a16:creationId xmlns:a16="http://schemas.microsoft.com/office/drawing/2014/main" id="{674F8A9E-E34C-E62F-0FD3-FD35749620E9}"/>
              </a:ext>
            </a:extLst>
          </p:cNvPr>
          <p:cNvSpPr>
            <a:spLocks noGrp="1"/>
          </p:cNvSpPr>
          <p:nvPr>
            <p:ph type="sldNum" sz="quarter" idx="12"/>
          </p:nvPr>
        </p:nvSpPr>
        <p:spPr/>
        <p:txBody>
          <a:bodyPr/>
          <a:lstStyle/>
          <a:p>
            <a:fld id="{9427801F-9CE3-415A-8DE2-4581E6892BA4}" type="slidenum">
              <a:rPr lang="en-US" smtClean="0"/>
              <a:t>27</a:t>
            </a:fld>
            <a:endParaRPr lang="en-US"/>
          </a:p>
        </p:txBody>
      </p:sp>
    </p:spTree>
    <p:extLst>
      <p:ext uri="{BB962C8B-B14F-4D97-AF65-F5344CB8AC3E}">
        <p14:creationId xmlns:p14="http://schemas.microsoft.com/office/powerpoint/2010/main" val="1957321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FC95F-A8C6-7632-31F1-203BCCCBB4E9}"/>
              </a:ext>
            </a:extLst>
          </p:cNvPr>
          <p:cNvSpPr>
            <a:spLocks noGrp="1"/>
          </p:cNvSpPr>
          <p:nvPr>
            <p:ph type="title"/>
          </p:nvPr>
        </p:nvSpPr>
        <p:spPr>
          <a:xfrm>
            <a:off x="838200" y="967537"/>
            <a:ext cx="10515600" cy="912634"/>
          </a:xfrm>
        </p:spPr>
        <p:txBody>
          <a:bodyPr>
            <a:normAutofit fontScale="90000"/>
          </a:bodyPr>
          <a:lstStyle/>
          <a:p>
            <a:r>
              <a:rPr lang="en-US" b="1" dirty="0"/>
              <a:t>Pathways Subcommittee:</a:t>
            </a:r>
            <a:br>
              <a:rPr lang="en-US" b="1" dirty="0"/>
            </a:br>
            <a:r>
              <a:rPr lang="en-US" b="1" dirty="0"/>
              <a:t>Implications/Operationalization on Wages</a:t>
            </a:r>
            <a:endParaRPr lang="en-US" b="1" dirty="0">
              <a:cs typeface="Arial"/>
            </a:endParaRPr>
          </a:p>
        </p:txBody>
      </p:sp>
      <p:sp>
        <p:nvSpPr>
          <p:cNvPr id="3" name="Content Placeholder 2">
            <a:extLst>
              <a:ext uri="{FF2B5EF4-FFF2-40B4-BE49-F238E27FC236}">
                <a16:creationId xmlns:a16="http://schemas.microsoft.com/office/drawing/2014/main" id="{6118B7CC-5515-F812-70CB-11106E3C579D}"/>
              </a:ext>
            </a:extLst>
          </p:cNvPr>
          <p:cNvSpPr>
            <a:spLocks noGrp="1"/>
          </p:cNvSpPr>
          <p:nvPr>
            <p:ph idx="1"/>
          </p:nvPr>
        </p:nvSpPr>
        <p:spPr>
          <a:xfrm>
            <a:off x="584200" y="2239765"/>
            <a:ext cx="10769600" cy="3937197"/>
          </a:xfrm>
        </p:spPr>
        <p:txBody>
          <a:bodyPr/>
          <a:lstStyle/>
          <a:p>
            <a:pPr marR="0" lvl="0">
              <a:lnSpc>
                <a:spcPct val="70000"/>
              </a:lnSpc>
              <a:spcAft>
                <a:spcPts val="0"/>
              </a:spcAft>
            </a:pPr>
            <a:r>
              <a:rPr lang="en-US" sz="2400" dirty="0">
                <a:cs typeface="Arial"/>
              </a:rPr>
              <a:t>RAPs must include a progressive wage scale for all work performed throughout the apprenticeship, including in-school youth apprenticeships.</a:t>
            </a:r>
          </a:p>
          <a:p>
            <a:pPr marL="0" marR="0" lvl="0" indent="0">
              <a:lnSpc>
                <a:spcPct val="70000"/>
              </a:lnSpc>
              <a:spcAft>
                <a:spcPts val="0"/>
              </a:spcAft>
              <a:buNone/>
            </a:pPr>
            <a:endParaRPr lang="en-US" sz="2400" dirty="0">
              <a:cs typeface="Arial"/>
            </a:endParaRPr>
          </a:p>
          <a:p>
            <a:pPr marR="0" lvl="0">
              <a:lnSpc>
                <a:spcPct val="70000"/>
              </a:lnSpc>
              <a:spcAft>
                <a:spcPts val="0"/>
              </a:spcAft>
            </a:pPr>
            <a:r>
              <a:rPr lang="en-US" sz="2400" dirty="0">
                <a:cs typeface="Arial"/>
              </a:rPr>
              <a:t>RAPs should result in a living wage at completion and lead to long-term financial growth and stability for the participant. </a:t>
            </a:r>
          </a:p>
          <a:p>
            <a:pPr marL="0" marR="0" lvl="0" indent="0">
              <a:lnSpc>
                <a:spcPct val="70000"/>
              </a:lnSpc>
              <a:spcAft>
                <a:spcPts val="0"/>
              </a:spcAft>
              <a:buNone/>
            </a:pPr>
            <a:endParaRPr lang="en-US" sz="2400" dirty="0">
              <a:cs typeface="Arial"/>
            </a:endParaRPr>
          </a:p>
          <a:p>
            <a:pPr marR="0" lvl="0">
              <a:lnSpc>
                <a:spcPct val="70000"/>
              </a:lnSpc>
              <a:spcAft>
                <a:spcPts val="0"/>
              </a:spcAft>
            </a:pPr>
            <a:r>
              <a:rPr lang="en-US" sz="2400" dirty="0">
                <a:cs typeface="Arial"/>
              </a:rPr>
              <a:t>The tool used to calculate a living wage should be one that is updated annually for inflation, accounts for regional differences in cost of living, and is evidence-based. </a:t>
            </a:r>
          </a:p>
          <a:p>
            <a:pPr marR="0">
              <a:lnSpc>
                <a:spcPct val="70000"/>
              </a:lnSpc>
              <a:spcAft>
                <a:spcPts val="800"/>
              </a:spcAft>
            </a:pPr>
            <a:endParaRPr lang="en-US" dirty="0"/>
          </a:p>
        </p:txBody>
      </p:sp>
      <p:sp>
        <p:nvSpPr>
          <p:cNvPr id="4" name="Slide Number Placeholder 3">
            <a:extLst>
              <a:ext uri="{FF2B5EF4-FFF2-40B4-BE49-F238E27FC236}">
                <a16:creationId xmlns:a16="http://schemas.microsoft.com/office/drawing/2014/main" id="{52928610-B098-8A7C-D3A1-4682A314C691}"/>
              </a:ext>
            </a:extLst>
          </p:cNvPr>
          <p:cNvSpPr>
            <a:spLocks noGrp="1"/>
          </p:cNvSpPr>
          <p:nvPr>
            <p:ph type="sldNum" sz="quarter" idx="12"/>
          </p:nvPr>
        </p:nvSpPr>
        <p:spPr/>
        <p:txBody>
          <a:bodyPr/>
          <a:lstStyle/>
          <a:p>
            <a:fld id="{9427801F-9CE3-415A-8DE2-4581E6892BA4}" type="slidenum">
              <a:rPr lang="en-US" smtClean="0"/>
              <a:t>28</a:t>
            </a:fld>
            <a:endParaRPr lang="en-US" dirty="0"/>
          </a:p>
        </p:txBody>
      </p:sp>
    </p:spTree>
    <p:extLst>
      <p:ext uri="{BB962C8B-B14F-4D97-AF65-F5344CB8AC3E}">
        <p14:creationId xmlns:p14="http://schemas.microsoft.com/office/powerpoint/2010/main" val="3951865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FC95F-A8C6-7632-31F1-203BCCCBB4E9}"/>
              </a:ext>
            </a:extLst>
          </p:cNvPr>
          <p:cNvSpPr>
            <a:spLocks noGrp="1"/>
          </p:cNvSpPr>
          <p:nvPr>
            <p:ph type="title"/>
          </p:nvPr>
        </p:nvSpPr>
        <p:spPr>
          <a:xfrm>
            <a:off x="616449" y="967537"/>
            <a:ext cx="11178283" cy="724530"/>
          </a:xfrm>
        </p:spPr>
        <p:txBody>
          <a:bodyPr>
            <a:normAutofit/>
          </a:bodyPr>
          <a:lstStyle/>
          <a:p>
            <a:r>
              <a:rPr lang="en-US" b="1" dirty="0"/>
              <a:t>DEIA:  Implications/Operationalization on Wages</a:t>
            </a:r>
            <a:endParaRPr lang="en-US" b="1" dirty="0">
              <a:cs typeface="Arial"/>
            </a:endParaRPr>
          </a:p>
        </p:txBody>
      </p:sp>
      <p:sp>
        <p:nvSpPr>
          <p:cNvPr id="3" name="Content Placeholder 2">
            <a:extLst>
              <a:ext uri="{FF2B5EF4-FFF2-40B4-BE49-F238E27FC236}">
                <a16:creationId xmlns:a16="http://schemas.microsoft.com/office/drawing/2014/main" id="{6118B7CC-5515-F812-70CB-11106E3C579D}"/>
              </a:ext>
            </a:extLst>
          </p:cNvPr>
          <p:cNvSpPr>
            <a:spLocks noGrp="1"/>
          </p:cNvSpPr>
          <p:nvPr>
            <p:ph idx="1"/>
          </p:nvPr>
        </p:nvSpPr>
        <p:spPr>
          <a:xfrm>
            <a:off x="698643" y="1948440"/>
            <a:ext cx="10655157" cy="4407909"/>
          </a:xfrm>
        </p:spPr>
        <p:txBody>
          <a:bodyPr>
            <a:normAutofit fontScale="62500" lnSpcReduction="20000"/>
          </a:bodyPr>
          <a:lstStyle/>
          <a:p>
            <a:r>
              <a:rPr lang="en-US" dirty="0"/>
              <a:t>The DEIA subcommittee remains steadfast in the commitment to the public vote of the ACA committee on March 30, 2023 and the principles of the “Good Jobs Initiative” jointly developed by the Department of Commerce and Department of Labor which include living wages. </a:t>
            </a:r>
          </a:p>
          <a:p>
            <a:r>
              <a:rPr lang="en-US" dirty="0"/>
              <a:t>The DEIA subcommittee use living wages and family-sustaining wages interchangeably and define this term as wages which allow workers to earn enough to afford adequate shelter, food, and other necessities based on local geographic area.</a:t>
            </a:r>
          </a:p>
          <a:p>
            <a:r>
              <a:rPr lang="en-US" dirty="0"/>
              <a:t>It is imperative that we address the issue of living wages as an equity issue to avoid another economic collapse with disproportionate impact based on race, gender, ability, and residence.</a:t>
            </a:r>
          </a:p>
          <a:p>
            <a:r>
              <a:rPr lang="en-US" dirty="0"/>
              <a:t>Apprenticeships have long been a pathway to gain valuable skills and secure high-paying jobs, but for many women and African Americans, apprenticeships fail to deliver on these promises.</a:t>
            </a:r>
          </a:p>
          <a:p>
            <a:pPr lvl="1"/>
            <a:r>
              <a:rPr lang="en-US" dirty="0"/>
              <a:t>African American men make the lowest wages of any men apprentices upon completion due to a higher concentration in lower paying jobs. African Americans also have lower completion rates. </a:t>
            </a:r>
          </a:p>
          <a:p>
            <a:pPr lvl="1"/>
            <a:r>
              <a:rPr lang="en-US" dirty="0"/>
              <a:t>Women account for only 14% of all registered apprentices and are concentrated in lower paying service jobs. Women earn only 2/3s of what men earn, making on average $10 less per hour. </a:t>
            </a:r>
          </a:p>
          <a:p>
            <a:pPr lvl="1"/>
            <a:r>
              <a:rPr lang="en-US" dirty="0"/>
              <a:t>On completion all women apprentices make even less than African American men, and African American women make the lowest wages on completion of any group. </a:t>
            </a:r>
          </a:p>
          <a:p>
            <a:r>
              <a:rPr lang="en-US" dirty="0"/>
              <a:t>“One Apprenticeship, Stackable Credentials” define a clear, workable pathway to living wages.</a:t>
            </a:r>
          </a:p>
          <a:p>
            <a:pPr lvl="1"/>
            <a:r>
              <a:rPr lang="en-US" dirty="0"/>
              <a:t>Need to track progress along career pathway and provide support.</a:t>
            </a:r>
          </a:p>
          <a:p>
            <a:endParaRPr lang="en-US" dirty="0"/>
          </a:p>
        </p:txBody>
      </p:sp>
      <p:sp>
        <p:nvSpPr>
          <p:cNvPr id="4" name="Slide Number Placeholder 3">
            <a:extLst>
              <a:ext uri="{FF2B5EF4-FFF2-40B4-BE49-F238E27FC236}">
                <a16:creationId xmlns:a16="http://schemas.microsoft.com/office/drawing/2014/main" id="{52928610-B098-8A7C-D3A1-4682A314C691}"/>
              </a:ext>
            </a:extLst>
          </p:cNvPr>
          <p:cNvSpPr>
            <a:spLocks noGrp="1"/>
          </p:cNvSpPr>
          <p:nvPr>
            <p:ph type="sldNum" sz="quarter" idx="12"/>
          </p:nvPr>
        </p:nvSpPr>
        <p:spPr/>
        <p:txBody>
          <a:bodyPr/>
          <a:lstStyle/>
          <a:p>
            <a:fld id="{9427801F-9CE3-415A-8DE2-4581E6892BA4}" type="slidenum">
              <a:rPr lang="en-US" smtClean="0"/>
              <a:t>29</a:t>
            </a:fld>
            <a:endParaRPr lang="en-US" dirty="0"/>
          </a:p>
        </p:txBody>
      </p:sp>
    </p:spTree>
    <p:extLst>
      <p:ext uri="{BB962C8B-B14F-4D97-AF65-F5344CB8AC3E}">
        <p14:creationId xmlns:p14="http://schemas.microsoft.com/office/powerpoint/2010/main" val="368107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Member Roll Call – </a:t>
            </a:r>
            <a:r>
              <a:rPr lang="en-US" b="1" dirty="0">
                <a:solidFill>
                  <a:schemeClr val="accent1"/>
                </a:solidFill>
              </a:rPr>
              <a:t>Employer Representatives</a:t>
            </a:r>
          </a:p>
        </p:txBody>
      </p:sp>
      <p:sp>
        <p:nvSpPr>
          <p:cNvPr id="3" name="Content Placeholder 2"/>
          <p:cNvSpPr>
            <a:spLocks noGrp="1"/>
          </p:cNvSpPr>
          <p:nvPr>
            <p:ph idx="1"/>
          </p:nvPr>
        </p:nvSpPr>
        <p:spPr/>
        <p:txBody>
          <a:bodyPr vert="horz" lIns="91440" tIns="45720" rIns="91440" bIns="45720" rtlCol="0" anchor="t">
            <a:normAutofit/>
          </a:bodyPr>
          <a:lstStyle/>
          <a:p>
            <a:r>
              <a:rPr lang="en-US" b="1" dirty="0"/>
              <a:t>Noel Ginsburg</a:t>
            </a:r>
            <a:r>
              <a:rPr lang="en-US" dirty="0"/>
              <a:t>, Employer Co-Chair, CareerWise Colorado</a:t>
            </a:r>
            <a:endParaRPr lang="en-US" b="1" dirty="0"/>
          </a:p>
          <a:p>
            <a:r>
              <a:rPr lang="en-US" b="1" dirty="0"/>
              <a:t>Amy Kardel</a:t>
            </a:r>
            <a:r>
              <a:rPr lang="en-US" dirty="0"/>
              <a:t>, Senior Vice President, Strategic Workforce Relationships, The Computing Technology Industry Association (CompTIA)</a:t>
            </a:r>
            <a:endParaRPr lang="en-US" dirty="0">
              <a:cs typeface="Arial"/>
            </a:endParaRPr>
          </a:p>
          <a:p>
            <a:r>
              <a:rPr lang="en-US" b="1" dirty="0"/>
              <a:t>Carolyn Holmes Lee</a:t>
            </a:r>
            <a:r>
              <a:rPr lang="en-US" dirty="0"/>
              <a:t>, Executive Director, The Manufacturing Institute</a:t>
            </a:r>
            <a:endParaRPr lang="en-US" dirty="0">
              <a:cs typeface="Arial"/>
            </a:endParaRPr>
          </a:p>
          <a:p>
            <a:r>
              <a:rPr lang="en-US" b="1" dirty="0"/>
              <a:t>T. David Long</a:t>
            </a:r>
            <a:r>
              <a:rPr lang="en-US" dirty="0"/>
              <a:t>, CEO, National Electrical Contractors Association </a:t>
            </a:r>
            <a:endParaRPr lang="en-US" dirty="0">
              <a:cs typeface="Arial"/>
            </a:endParaRPr>
          </a:p>
          <a:p>
            <a:endParaRPr lang="en-US" dirty="0"/>
          </a:p>
        </p:txBody>
      </p:sp>
      <p:sp>
        <p:nvSpPr>
          <p:cNvPr id="4" name="Slide Number Placeholder 3"/>
          <p:cNvSpPr>
            <a:spLocks noGrp="1"/>
          </p:cNvSpPr>
          <p:nvPr>
            <p:ph type="sldNum" sz="quarter" idx="12"/>
          </p:nvPr>
        </p:nvSpPr>
        <p:spPr/>
        <p:txBody>
          <a:bodyPr/>
          <a:lstStyle/>
          <a:p>
            <a:fld id="{9427801F-9CE3-415A-8DE2-4581E6892BA4}" type="slidenum">
              <a:rPr lang="en-US" smtClean="0"/>
              <a:t>3</a:t>
            </a:fld>
            <a:endParaRPr lang="en-US" dirty="0"/>
          </a:p>
        </p:txBody>
      </p:sp>
    </p:spTree>
    <p:extLst>
      <p:ext uri="{BB962C8B-B14F-4D97-AF65-F5344CB8AC3E}">
        <p14:creationId xmlns:p14="http://schemas.microsoft.com/office/powerpoint/2010/main" val="4065737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1F5EC-C8A5-9027-F712-8C1525D900E2}"/>
              </a:ext>
            </a:extLst>
          </p:cNvPr>
          <p:cNvSpPr>
            <a:spLocks noGrp="1"/>
          </p:cNvSpPr>
          <p:nvPr>
            <p:ph type="title"/>
          </p:nvPr>
        </p:nvSpPr>
        <p:spPr>
          <a:xfrm>
            <a:off x="838200" y="1115021"/>
            <a:ext cx="10515600" cy="724530"/>
          </a:xfrm>
        </p:spPr>
        <p:txBody>
          <a:bodyPr>
            <a:normAutofit/>
          </a:bodyPr>
          <a:lstStyle/>
          <a:p>
            <a:r>
              <a:rPr lang="en-US" sz="2400" b="1" dirty="0"/>
              <a:t>IENES Group 1: Living Wage Considerations</a:t>
            </a:r>
            <a:endParaRPr lang="en-US" sz="2400" dirty="0"/>
          </a:p>
        </p:txBody>
      </p:sp>
      <p:sp>
        <p:nvSpPr>
          <p:cNvPr id="3" name="Content Placeholder 2">
            <a:extLst>
              <a:ext uri="{FF2B5EF4-FFF2-40B4-BE49-F238E27FC236}">
                <a16:creationId xmlns:a16="http://schemas.microsoft.com/office/drawing/2014/main" id="{FD0F30CB-F31A-6EFB-9C2F-F7E0DB36ADB7}"/>
              </a:ext>
            </a:extLst>
          </p:cNvPr>
          <p:cNvSpPr>
            <a:spLocks noGrp="1"/>
          </p:cNvSpPr>
          <p:nvPr>
            <p:ph idx="1"/>
          </p:nvPr>
        </p:nvSpPr>
        <p:spPr>
          <a:xfrm>
            <a:off x="626724" y="1948440"/>
            <a:ext cx="10727076" cy="4564119"/>
          </a:xfrm>
        </p:spPr>
        <p:txBody>
          <a:bodyPr>
            <a:noAutofit/>
          </a:bodyPr>
          <a:lstStyle/>
          <a:p>
            <a:pPr algn="l"/>
            <a:r>
              <a:rPr lang="en-US" sz="1800" dirty="0">
                <a:effectLst/>
                <a:ea typeface="MS Mincho" panose="02020609040205080304" pitchFamily="49" charset="-128"/>
                <a:cs typeface="Times New Roman" panose="02020603050405020304" pitchFamily="18" charset="0"/>
              </a:rPr>
              <a:t>A Registered Apprenticeship must end with a living wage, provide family sustaining benefits, and adhere to the other principles laid out by the Departments of Commerce and Labor as Good Jobs Principles. </a:t>
            </a:r>
          </a:p>
          <a:p>
            <a:pPr algn="l"/>
            <a:r>
              <a:rPr lang="en-US" sz="1800" dirty="0">
                <a:effectLst/>
                <a:ea typeface="MS Mincho" panose="02020609040205080304" pitchFamily="49" charset="-128"/>
                <a:cs typeface="Times New Roman" panose="02020603050405020304" pitchFamily="18" charset="0"/>
              </a:rPr>
              <a:t>The living wage requirement should apply to all workers, including those participating in apprenticeship as part of their K-12 academic experience. </a:t>
            </a:r>
          </a:p>
          <a:p>
            <a:pPr algn="l"/>
            <a:r>
              <a:rPr lang="en-US" sz="1800" dirty="0">
                <a:effectLst/>
                <a:ea typeface="MS Mincho" panose="02020609040205080304" pitchFamily="49" charset="-128"/>
                <a:cs typeface="Times New Roman" panose="02020603050405020304" pitchFamily="18" charset="0"/>
              </a:rPr>
              <a:t>An apprenticeship program may offer workers industry recognized credentials that enable them to work in certain jobs that are not </a:t>
            </a:r>
            <a:r>
              <a:rPr lang="en-US" sz="1800" dirty="0" err="1">
                <a:effectLst/>
                <a:ea typeface="MS Mincho" panose="02020609040205080304" pitchFamily="49" charset="-128"/>
                <a:cs typeface="Times New Roman" panose="02020603050405020304" pitchFamily="18" charset="0"/>
              </a:rPr>
              <a:t>apprenticeable</a:t>
            </a:r>
            <a:r>
              <a:rPr lang="en-US" sz="1800" dirty="0">
                <a:effectLst/>
                <a:ea typeface="MS Mincho" panose="02020609040205080304" pitchFamily="49" charset="-128"/>
                <a:cs typeface="Times New Roman" panose="02020603050405020304" pitchFamily="18" charset="0"/>
              </a:rPr>
              <a:t> occupations as part of their apprenticeship experience. </a:t>
            </a:r>
            <a:endParaRPr lang="en-US" sz="1800" dirty="0">
              <a:ea typeface="MS Mincho" panose="02020609040205080304" pitchFamily="49" charset="-128"/>
              <a:cs typeface="Times New Roman" panose="02020603050405020304" pitchFamily="18" charset="0"/>
            </a:endParaRPr>
          </a:p>
          <a:p>
            <a:pPr algn="l"/>
            <a:r>
              <a:rPr lang="en-US" sz="1800" dirty="0">
                <a:effectLst/>
                <a:ea typeface="MS Mincho" panose="02020609040205080304" pitchFamily="49" charset="-128"/>
                <a:cs typeface="Times New Roman" panose="02020603050405020304" pitchFamily="18" charset="0"/>
              </a:rPr>
              <a:t>A job/position that currently exists in the marketplace, which does not pay workers a living wage, but which gives them foundational knowledge and skills that can be helpful to them in entering a related </a:t>
            </a:r>
            <a:r>
              <a:rPr lang="en-US" sz="1800" dirty="0" err="1">
                <a:effectLst/>
                <a:ea typeface="MS Mincho" panose="02020609040205080304" pitchFamily="49" charset="-128"/>
                <a:cs typeface="Times New Roman" panose="02020603050405020304" pitchFamily="18" charset="0"/>
              </a:rPr>
              <a:t>apprenticeable</a:t>
            </a:r>
            <a:r>
              <a:rPr lang="en-US" sz="1800" dirty="0">
                <a:effectLst/>
                <a:ea typeface="MS Mincho" panose="02020609040205080304" pitchFamily="49" charset="-128"/>
                <a:cs typeface="Times New Roman" panose="02020603050405020304" pitchFamily="18" charset="0"/>
              </a:rPr>
              <a:t> occupation can be developed as a pre-apprenticeship to apprenticeship pathway.</a:t>
            </a:r>
            <a:r>
              <a:rPr lang="en-US" sz="1800" dirty="0">
                <a:effectLst/>
              </a:rPr>
              <a:t> </a:t>
            </a:r>
            <a:endParaRPr lang="en-US" sz="1800" dirty="0">
              <a:effectLst/>
              <a:ea typeface="MS Mincho" panose="02020609040205080304" pitchFamily="49" charset="-128"/>
              <a:cs typeface="Times New Roman" panose="02020603050405020304" pitchFamily="18" charset="0"/>
            </a:endParaRPr>
          </a:p>
          <a:p>
            <a:r>
              <a:rPr lang="en-US" sz="1800" dirty="0">
                <a:effectLst/>
                <a:ea typeface="MS Mincho" panose="02020609040205080304" pitchFamily="49" charset="-128"/>
                <a:cs typeface="Times New Roman" panose="02020603050405020304" pitchFamily="18" charset="0"/>
              </a:rPr>
              <a:t>Sponsors in new and emerging sectors that have multiple apprenticeship programs for various occupations all of which pay a living wage, can create pathways for apprentices to continue to grow and to meet DEIA and industry needs. </a:t>
            </a:r>
          </a:p>
          <a:p>
            <a:r>
              <a:rPr lang="en-US" sz="1800" dirty="0">
                <a:ea typeface="MS Mincho" panose="02020609040205080304" pitchFamily="49" charset="-128"/>
                <a:cs typeface="Times New Roman" panose="02020603050405020304" pitchFamily="18" charset="0"/>
              </a:rPr>
              <a:t>See addendum for non-consensus views submitted by the subcommittee.</a:t>
            </a:r>
            <a:endParaRPr lang="en-US" sz="1800" dirty="0"/>
          </a:p>
        </p:txBody>
      </p:sp>
      <p:sp>
        <p:nvSpPr>
          <p:cNvPr id="4" name="Slide Number Placeholder 3">
            <a:extLst>
              <a:ext uri="{FF2B5EF4-FFF2-40B4-BE49-F238E27FC236}">
                <a16:creationId xmlns:a16="http://schemas.microsoft.com/office/drawing/2014/main" id="{DAFE251E-D42B-6E30-3252-D5A35C59374D}"/>
              </a:ext>
            </a:extLst>
          </p:cNvPr>
          <p:cNvSpPr>
            <a:spLocks noGrp="1"/>
          </p:cNvSpPr>
          <p:nvPr>
            <p:ph type="sldNum" sz="quarter" idx="12"/>
          </p:nvPr>
        </p:nvSpPr>
        <p:spPr/>
        <p:txBody>
          <a:bodyPr/>
          <a:lstStyle/>
          <a:p>
            <a:fld id="{9427801F-9CE3-415A-8DE2-4581E6892BA4}" type="slidenum">
              <a:rPr lang="en-US" smtClean="0"/>
              <a:t>30</a:t>
            </a:fld>
            <a:endParaRPr lang="en-US" dirty="0"/>
          </a:p>
        </p:txBody>
      </p:sp>
    </p:spTree>
    <p:extLst>
      <p:ext uri="{BB962C8B-B14F-4D97-AF65-F5344CB8AC3E}">
        <p14:creationId xmlns:p14="http://schemas.microsoft.com/office/powerpoint/2010/main" val="1174079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42575-BE00-4B7F-8453-BD00AB8B3745}"/>
              </a:ext>
            </a:extLst>
          </p:cNvPr>
          <p:cNvSpPr>
            <a:spLocks noGrp="1"/>
          </p:cNvSpPr>
          <p:nvPr>
            <p:ph type="title"/>
          </p:nvPr>
        </p:nvSpPr>
        <p:spPr/>
        <p:txBody>
          <a:bodyPr>
            <a:noAutofit/>
          </a:bodyPr>
          <a:lstStyle/>
          <a:p>
            <a:r>
              <a:rPr lang="en-US" sz="2000" b="1" dirty="0"/>
              <a:t>IENES Group 2: AREAS AROUND WHICH TO DEVELOP ADDITIONAL RECOMMENDATIONS RELATED TO WAGES AND REGISTERED APPRENTICES</a:t>
            </a:r>
            <a:br>
              <a:rPr lang="en-US" sz="2000" dirty="0"/>
            </a:br>
            <a:endParaRPr lang="en-US" sz="2000" dirty="0"/>
          </a:p>
        </p:txBody>
      </p:sp>
      <p:sp>
        <p:nvSpPr>
          <p:cNvPr id="3" name="Content Placeholder 2">
            <a:extLst>
              <a:ext uri="{FF2B5EF4-FFF2-40B4-BE49-F238E27FC236}">
                <a16:creationId xmlns:a16="http://schemas.microsoft.com/office/drawing/2014/main" id="{7592F789-B49C-4BC0-8A19-9533CD09CB85}"/>
              </a:ext>
            </a:extLst>
          </p:cNvPr>
          <p:cNvSpPr>
            <a:spLocks noGrp="1"/>
          </p:cNvSpPr>
          <p:nvPr>
            <p:ph idx="1"/>
          </p:nvPr>
        </p:nvSpPr>
        <p:spPr>
          <a:xfrm>
            <a:off x="838200" y="1814732"/>
            <a:ext cx="10359683" cy="4840592"/>
          </a:xfrm>
        </p:spPr>
        <p:txBody>
          <a:bodyPr>
            <a:normAutofit fontScale="70000" lnSpcReduction="20000"/>
          </a:bodyPr>
          <a:lstStyle/>
          <a:p>
            <a:pPr marL="0" lvl="0" indent="0">
              <a:buNone/>
            </a:pPr>
            <a:r>
              <a:rPr lang="en-US" sz="1800" b="1" dirty="0"/>
              <a:t>Clarifying that a “wage threshold” would primarily apply to </a:t>
            </a:r>
            <a:r>
              <a:rPr lang="en-US" sz="1800" b="1" dirty="0" err="1"/>
              <a:t>Apprenticeability</a:t>
            </a:r>
            <a:r>
              <a:rPr lang="en-US" sz="1800" b="1" dirty="0"/>
              <a:t> vs. Individual Programs. </a:t>
            </a:r>
            <a:endParaRPr lang="en-US" sz="1800" dirty="0"/>
          </a:p>
          <a:p>
            <a:pPr lvl="0"/>
            <a:r>
              <a:rPr lang="en-US" sz="1800" dirty="0"/>
              <a:t>It is not clear how Family Sustaining Wages (FSW) becoming a determinant for the apprenticeability of occupations would work in practice. </a:t>
            </a:r>
          </a:p>
          <a:p>
            <a:pPr lvl="0"/>
            <a:r>
              <a:rPr lang="en-US" sz="1800" dirty="0"/>
              <a:t>While DOL cannot mandate wages, it can and does use wages currently as one of the criteria for determining apprenticeability (e.g., requirements around wage scales and prevailing wages). </a:t>
            </a:r>
          </a:p>
          <a:p>
            <a:pPr marL="0" lvl="0" indent="0">
              <a:buNone/>
            </a:pPr>
            <a:endParaRPr lang="en-US" sz="1800" dirty="0"/>
          </a:p>
          <a:p>
            <a:pPr marL="0" lvl="0" indent="0">
              <a:buNone/>
            </a:pPr>
            <a:r>
              <a:rPr lang="en-US" sz="1800" b="1" dirty="0"/>
              <a:t>Interim (Stackable) Credentials, as opposed to Stackable Apprenticeships.</a:t>
            </a:r>
            <a:endParaRPr lang="en-US" sz="1800" dirty="0"/>
          </a:p>
          <a:p>
            <a:r>
              <a:rPr lang="en-US" sz="1800" dirty="0"/>
              <a:t>There is a lack of definition around stackable apprenticeship onramps and offramps, what would be considered a completer and how that impacts DOL investment strategies and priorities. </a:t>
            </a:r>
          </a:p>
          <a:p>
            <a:pPr lvl="0"/>
            <a:r>
              <a:rPr lang="en-US" sz="1800" dirty="0"/>
              <a:t>Career Pathways are an essential strategy for building our middle class. By integrating registered apprenticeship into pathway development, we create more equity by allowing participants to earn and learn. Further, when apprenticeships are</a:t>
            </a:r>
            <a:r>
              <a:rPr lang="en-US" sz="1800" u="sng" dirty="0">
                <a:hlinkClick r:id="rId3"/>
              </a:rPr>
              <a:t> stacked in a pathway</a:t>
            </a:r>
            <a:r>
              <a:rPr lang="en-US" sz="1800" dirty="0"/>
              <a:t>, the pathway is more approachable for workers from diverse backgrounds.</a:t>
            </a:r>
          </a:p>
          <a:p>
            <a:pPr marL="0" lvl="0" indent="0">
              <a:buNone/>
            </a:pPr>
            <a:endParaRPr lang="en-US" sz="1800" dirty="0"/>
          </a:p>
          <a:p>
            <a:pPr marL="0" lvl="0" indent="0">
              <a:buNone/>
            </a:pPr>
            <a:r>
              <a:rPr lang="en-US" sz="1800" b="1" dirty="0"/>
              <a:t>Other Specific Wage-related Issues to be clarified.  </a:t>
            </a:r>
            <a:endParaRPr lang="en-US" sz="1800" dirty="0"/>
          </a:p>
          <a:p>
            <a:pPr lvl="0"/>
            <a:r>
              <a:rPr lang="en-US" sz="1800" dirty="0"/>
              <a:t>Without the definition and additional data to see if apprenticeships are leading to family sustaining wages, it isn’t reasonable to request or require apprenticeship programs to achieve these wages before program completion. This could lead to the opposite of DOL’s goal of encouraging more industries and companies to adopt Registered Apprenticeships.</a:t>
            </a:r>
          </a:p>
          <a:p>
            <a:pPr lvl="0"/>
            <a:r>
              <a:rPr lang="en-US" sz="1800" dirty="0"/>
              <a:t>Since the concept of FSW is based on family structure, how would we impose that standard on an apprenticeship in which the apprentices represent a variety of family structures? </a:t>
            </a:r>
          </a:p>
          <a:p>
            <a:r>
              <a:rPr lang="en-US" sz="1800" dirty="0"/>
              <a:t>There could be constitutional issues or civil rights or EEO violations arising from implementing a FSW requirement, particularly insofar as it disadvantages particular groups of with families.</a:t>
            </a:r>
          </a:p>
          <a:p>
            <a:pPr lvl="0"/>
            <a:r>
              <a:rPr lang="en-US" sz="1800" dirty="0"/>
              <a:t>There would be a marketing problem if employers were told what they are required to pay in order to work with registered apprenticeships, as wages are currently only recommended in the Schedule D of Apprenticeship Standards.</a:t>
            </a:r>
          </a:p>
          <a:p>
            <a:pPr lvl="0"/>
            <a:endParaRPr lang="en-US" sz="1800" dirty="0"/>
          </a:p>
          <a:p>
            <a:pPr lvl="0"/>
            <a:endParaRPr lang="en-US" sz="1800" dirty="0"/>
          </a:p>
          <a:p>
            <a:endParaRPr lang="en-US" dirty="0"/>
          </a:p>
          <a:p>
            <a:endParaRPr lang="en-US" dirty="0"/>
          </a:p>
        </p:txBody>
      </p:sp>
      <p:sp>
        <p:nvSpPr>
          <p:cNvPr id="4" name="Slide Number Placeholder 3">
            <a:extLst>
              <a:ext uri="{FF2B5EF4-FFF2-40B4-BE49-F238E27FC236}">
                <a16:creationId xmlns:a16="http://schemas.microsoft.com/office/drawing/2014/main" id="{E57891AC-437D-4B4E-8910-0BE81C41BC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7801F-9CE3-415A-8DE2-4581E6892BA4}"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690634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FC95F-A8C6-7632-31F1-203BCCCBB4E9}"/>
              </a:ext>
            </a:extLst>
          </p:cNvPr>
          <p:cNvSpPr>
            <a:spLocks noGrp="1"/>
          </p:cNvSpPr>
          <p:nvPr>
            <p:ph type="title"/>
          </p:nvPr>
        </p:nvSpPr>
        <p:spPr>
          <a:xfrm>
            <a:off x="838200" y="967536"/>
            <a:ext cx="10515600" cy="801517"/>
          </a:xfrm>
        </p:spPr>
        <p:txBody>
          <a:bodyPr>
            <a:normAutofit fontScale="90000"/>
          </a:bodyPr>
          <a:lstStyle/>
          <a:p>
            <a:r>
              <a:rPr lang="en-US" b="1" dirty="0"/>
              <a:t>Modernization:  </a:t>
            </a:r>
            <a:br>
              <a:rPr lang="en-US" b="1" dirty="0"/>
            </a:br>
            <a:r>
              <a:rPr lang="en-US" b="1" dirty="0"/>
              <a:t>Implications/Operationalization on Wages</a:t>
            </a:r>
            <a:endParaRPr lang="en-US" b="1" dirty="0">
              <a:cs typeface="Arial"/>
            </a:endParaRPr>
          </a:p>
        </p:txBody>
      </p:sp>
      <p:sp>
        <p:nvSpPr>
          <p:cNvPr id="3" name="Content Placeholder 2">
            <a:extLst>
              <a:ext uri="{FF2B5EF4-FFF2-40B4-BE49-F238E27FC236}">
                <a16:creationId xmlns:a16="http://schemas.microsoft.com/office/drawing/2014/main" id="{6118B7CC-5515-F812-70CB-11106E3C579D}"/>
              </a:ext>
            </a:extLst>
          </p:cNvPr>
          <p:cNvSpPr>
            <a:spLocks noGrp="1"/>
          </p:cNvSpPr>
          <p:nvPr>
            <p:ph idx="1"/>
          </p:nvPr>
        </p:nvSpPr>
        <p:spPr>
          <a:xfrm>
            <a:off x="174661" y="1991895"/>
            <a:ext cx="11815281" cy="4606291"/>
          </a:xfrm>
        </p:spPr>
        <p:txBody>
          <a:bodyPr>
            <a:noAutofit/>
          </a:bodyPr>
          <a:lstStyle/>
          <a:p>
            <a:pPr marL="0" marR="0" indent="0">
              <a:lnSpc>
                <a:spcPct val="107000"/>
              </a:lnSpc>
              <a:spcBef>
                <a:spcPts val="0"/>
              </a:spcBef>
              <a:spcAft>
                <a:spcPts val="800"/>
              </a:spcAft>
              <a:buNone/>
            </a:pPr>
            <a:r>
              <a:rPr lang="en-US" sz="1800" kern="100" dirty="0">
                <a:effectLst/>
                <a:ea typeface="Calibri" panose="020F0502020204030204" pitchFamily="34" charset="0"/>
                <a:cs typeface="Times New Roman" panose="02020603050405020304" pitchFamily="18" charset="0"/>
              </a:rPr>
              <a:t>A Registered Apprenticeship Program must meet the following criteria in order to be deemed as being high quality:</a:t>
            </a:r>
          </a:p>
          <a:p>
            <a:pPr marL="342900" marR="0" lvl="0" indent="-342900">
              <a:lnSpc>
                <a:spcPct val="107000"/>
              </a:lnSpc>
              <a:spcBef>
                <a:spcPts val="0"/>
              </a:spcBef>
              <a:spcAft>
                <a:spcPts val="400"/>
              </a:spcAft>
              <a:buFont typeface="+mj-lt"/>
              <a:buAutoNum type="arabicPeriod"/>
            </a:pPr>
            <a:r>
              <a:rPr lang="en-US" sz="1800" dirty="0">
                <a:effectLst/>
                <a:ea typeface="Calibri" panose="020F0502020204030204" pitchFamily="34" charset="0"/>
              </a:rPr>
              <a:t>Valuable outcomes</a:t>
            </a:r>
          </a:p>
          <a:p>
            <a:pPr marL="0" marR="0" indent="0">
              <a:lnSpc>
                <a:spcPct val="107000"/>
              </a:lnSpc>
              <a:spcBef>
                <a:spcPts val="0"/>
              </a:spcBef>
              <a:spcAft>
                <a:spcPts val="400"/>
              </a:spcAft>
              <a:buNone/>
            </a:pPr>
            <a:r>
              <a:rPr lang="en-US" sz="1800" kern="100" dirty="0">
                <a:effectLst/>
                <a:ea typeface="Calibri" panose="020F0502020204030204" pitchFamily="34" charset="0"/>
                <a:cs typeface="Times New Roman" panose="02020603050405020304" pitchFamily="18" charset="0"/>
              </a:rPr>
              <a:t>*	*	*	*	*</a:t>
            </a:r>
          </a:p>
          <a:p>
            <a:pPr marL="742950" marR="0" lvl="1" indent="-285750">
              <a:lnSpc>
                <a:spcPct val="107000"/>
              </a:lnSpc>
              <a:spcBef>
                <a:spcPts val="0"/>
              </a:spcBef>
              <a:spcAft>
                <a:spcPts val="0"/>
              </a:spcAft>
              <a:buFont typeface="+mj-lt"/>
              <a:buAutoNum type="alphaLcPeriod" startAt="3"/>
            </a:pPr>
            <a:r>
              <a:rPr lang="en-US" sz="1800" dirty="0">
                <a:effectLst/>
                <a:ea typeface="Calibri" panose="020F0502020204030204" pitchFamily="34" charset="0"/>
              </a:rPr>
              <a:t>Programs with high completion percentages in which the journey-level wages are family-sustaining wages with benefits, allowing one adult to support 2 children, according to the </a:t>
            </a:r>
            <a:r>
              <a:rPr lang="en-US" sz="1800" u="sng" dirty="0">
                <a:solidFill>
                  <a:srgbClr val="0563C1"/>
                </a:solidFill>
                <a:effectLst/>
                <a:ea typeface="Calibri" panose="020F0502020204030204" pitchFamily="34" charset="0"/>
                <a:hlinkClick r:id="rId2"/>
              </a:rPr>
              <a:t>MIT living wage calculator</a:t>
            </a:r>
            <a:r>
              <a:rPr lang="en-US" sz="1800" dirty="0">
                <a:effectLst/>
                <a:ea typeface="Calibri" panose="020F0502020204030204" pitchFamily="34" charset="0"/>
              </a:rPr>
              <a:t>.</a:t>
            </a:r>
          </a:p>
          <a:p>
            <a:pPr marL="457200" marR="0" lvl="1" indent="0">
              <a:lnSpc>
                <a:spcPct val="107000"/>
              </a:lnSpc>
              <a:spcBef>
                <a:spcPts val="0"/>
              </a:spcBef>
              <a:spcAft>
                <a:spcPts val="0"/>
              </a:spcAft>
              <a:buNone/>
            </a:pPr>
            <a:endParaRPr lang="en-US" sz="1800" dirty="0">
              <a:effectLst/>
              <a:ea typeface="Calibri" panose="020F0502020204030204" pitchFamily="34" charset="0"/>
            </a:endParaRPr>
          </a:p>
          <a:p>
            <a:pPr marL="1143000" marR="0" lvl="2" indent="-228600">
              <a:lnSpc>
                <a:spcPct val="107000"/>
              </a:lnSpc>
              <a:spcBef>
                <a:spcPts val="0"/>
              </a:spcBef>
              <a:spcAft>
                <a:spcPts val="0"/>
              </a:spcAft>
              <a:buFont typeface="+mj-lt"/>
              <a:buAutoNum type="romanLcPeriod"/>
            </a:pPr>
            <a:r>
              <a:rPr lang="en-US" sz="1800" dirty="0">
                <a:effectLst/>
                <a:ea typeface="Calibri" panose="020F0502020204030204" pitchFamily="34" charset="0"/>
              </a:rPr>
              <a:t>USDOL OA and the SAA’s should require comprehensive sharing of hourly wages.  If a state declines to participate they should not be included in federal grant funding for RAP’s.  Wage information can be supplied by participating states through wages of apprentices upon completion of their apprenticeship through RAPIDS or through a state’s internal apprenticeship data management system. </a:t>
            </a:r>
          </a:p>
          <a:p>
            <a:pPr marL="914400" marR="0" lvl="2" indent="0">
              <a:lnSpc>
                <a:spcPct val="107000"/>
              </a:lnSpc>
              <a:spcBef>
                <a:spcPts val="0"/>
              </a:spcBef>
              <a:spcAft>
                <a:spcPts val="0"/>
              </a:spcAft>
              <a:buNone/>
            </a:pPr>
            <a:endParaRPr lang="en-US" sz="1800" dirty="0">
              <a:effectLst/>
              <a:ea typeface="Calibri" panose="020F0502020204030204" pitchFamily="34" charset="0"/>
            </a:endParaRPr>
          </a:p>
          <a:p>
            <a:pPr marL="1143000" marR="0" lvl="2" indent="-228600">
              <a:lnSpc>
                <a:spcPct val="107000"/>
              </a:lnSpc>
              <a:spcBef>
                <a:spcPts val="0"/>
              </a:spcBef>
              <a:spcAft>
                <a:spcPts val="800"/>
              </a:spcAft>
              <a:buFont typeface="+mj-lt"/>
              <a:buAutoNum type="romanLcPeriod"/>
            </a:pPr>
            <a:r>
              <a:rPr lang="en-US" sz="1800" dirty="0">
                <a:effectLst/>
                <a:ea typeface="Calibri" panose="020F0502020204030204" pitchFamily="34" charset="0"/>
              </a:rPr>
              <a:t>USDOL OA and the SAA’s should require wage verification as part of the Quality and Compliance Review process.  These results should be included as part of a wage study conducted by USDOL where applicable for grants and other USDOL/SAA studies.  </a:t>
            </a:r>
          </a:p>
        </p:txBody>
      </p:sp>
      <p:sp>
        <p:nvSpPr>
          <p:cNvPr id="4" name="Slide Number Placeholder 3">
            <a:extLst>
              <a:ext uri="{FF2B5EF4-FFF2-40B4-BE49-F238E27FC236}">
                <a16:creationId xmlns:a16="http://schemas.microsoft.com/office/drawing/2014/main" id="{52928610-B098-8A7C-D3A1-4682A314C691}"/>
              </a:ext>
            </a:extLst>
          </p:cNvPr>
          <p:cNvSpPr>
            <a:spLocks noGrp="1"/>
          </p:cNvSpPr>
          <p:nvPr>
            <p:ph type="sldNum" sz="quarter" idx="12"/>
          </p:nvPr>
        </p:nvSpPr>
        <p:spPr/>
        <p:txBody>
          <a:bodyPr/>
          <a:lstStyle/>
          <a:p>
            <a:fld id="{9427801F-9CE3-415A-8DE2-4581E6892BA4}" type="slidenum">
              <a:rPr lang="en-US" smtClean="0"/>
              <a:t>32</a:t>
            </a:fld>
            <a:endParaRPr lang="en-US" dirty="0"/>
          </a:p>
        </p:txBody>
      </p:sp>
    </p:spTree>
    <p:extLst>
      <p:ext uri="{BB962C8B-B14F-4D97-AF65-F5344CB8AC3E}">
        <p14:creationId xmlns:p14="http://schemas.microsoft.com/office/powerpoint/2010/main" val="803322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19EA7-87EA-E540-021C-AB2A889E19A9}"/>
              </a:ext>
            </a:extLst>
          </p:cNvPr>
          <p:cNvSpPr>
            <a:spLocks noGrp="1"/>
          </p:cNvSpPr>
          <p:nvPr>
            <p:ph type="title"/>
          </p:nvPr>
        </p:nvSpPr>
        <p:spPr>
          <a:xfrm>
            <a:off x="0" y="3195687"/>
            <a:ext cx="12192000" cy="1168923"/>
          </a:xfrm>
        </p:spPr>
        <p:txBody>
          <a:bodyPr>
            <a:normAutofit/>
          </a:bodyPr>
          <a:lstStyle/>
          <a:p>
            <a:pPr algn="ctr"/>
            <a:r>
              <a:rPr lang="en-US" sz="4800" b="1" dirty="0"/>
              <a:t>Lunch </a:t>
            </a:r>
          </a:p>
        </p:txBody>
      </p:sp>
      <p:sp>
        <p:nvSpPr>
          <p:cNvPr id="3" name="Slide Number Placeholder 2">
            <a:extLst>
              <a:ext uri="{FF2B5EF4-FFF2-40B4-BE49-F238E27FC236}">
                <a16:creationId xmlns:a16="http://schemas.microsoft.com/office/drawing/2014/main" id="{AA2C2896-538C-F518-79BD-4B5858F6EE5A}"/>
              </a:ext>
            </a:extLst>
          </p:cNvPr>
          <p:cNvSpPr>
            <a:spLocks noGrp="1"/>
          </p:cNvSpPr>
          <p:nvPr>
            <p:ph type="sldNum" sz="quarter" idx="12"/>
          </p:nvPr>
        </p:nvSpPr>
        <p:spPr/>
        <p:txBody>
          <a:bodyPr/>
          <a:lstStyle/>
          <a:p>
            <a:fld id="{9427801F-9CE3-415A-8DE2-4581E6892BA4}" type="slidenum">
              <a:rPr lang="en-US" smtClean="0"/>
              <a:t>33</a:t>
            </a:fld>
            <a:endParaRPr lang="en-US" dirty="0"/>
          </a:p>
        </p:txBody>
      </p:sp>
    </p:spTree>
    <p:extLst>
      <p:ext uri="{BB962C8B-B14F-4D97-AF65-F5344CB8AC3E}">
        <p14:creationId xmlns:p14="http://schemas.microsoft.com/office/powerpoint/2010/main" val="2755692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0">
            <a:extLst>
              <a:ext uri="{FF2B5EF4-FFF2-40B4-BE49-F238E27FC236}">
                <a16:creationId xmlns:a16="http://schemas.microsoft.com/office/drawing/2014/main" id="{2E7ADBC3-DECA-9F4C-9289-9E43C727592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582614"/>
            <a:ext cx="7662505" cy="4310159"/>
          </a:xfrm>
          <a:prstGeom prst="rect">
            <a:avLst/>
          </a:prstGeom>
        </p:spPr>
      </p:pic>
      <p:sp>
        <p:nvSpPr>
          <p:cNvPr id="8" name="Rectangle 7"/>
          <p:cNvSpPr/>
          <p:nvPr/>
        </p:nvSpPr>
        <p:spPr>
          <a:xfrm>
            <a:off x="5424854" y="3999255"/>
            <a:ext cx="6767146" cy="6694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7801F-9CE3-415A-8DE2-4581E6892BA4}" type="slidenum">
              <a:rPr kumimoji="0" lang="en-US" sz="1200" b="0" i="0" u="none" strike="noStrike" kern="1200" cap="none" spc="0" normalizeH="0" baseline="0" noProof="0" dirty="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7" name="TextBox 6"/>
          <p:cNvSpPr txBox="1"/>
          <p:nvPr/>
        </p:nvSpPr>
        <p:spPr>
          <a:xfrm>
            <a:off x="5424854" y="4072375"/>
            <a:ext cx="6767146" cy="523220"/>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a:ea typeface="+mn-ea"/>
                <a:cs typeface="+mn-cs"/>
              </a:rPr>
              <a:t>Subcommittee Meeting Report Outs</a:t>
            </a:r>
            <a:endParaRPr kumimoji="0" lang="en-US" sz="2800" b="1" i="0" u="none" strike="noStrike" kern="1200" cap="none" spc="0" normalizeH="0" baseline="0" noProof="0" dirty="0">
              <a:ln>
                <a:noFill/>
              </a:ln>
              <a:solidFill>
                <a:prstClr val="white"/>
              </a:solidFill>
              <a:effectLst/>
              <a:uLnTx/>
              <a:uFillTx/>
              <a:latin typeface="Arial" panose="020B0604020202020204"/>
              <a:ea typeface="+mn-ea"/>
              <a:cs typeface="Arial"/>
            </a:endParaRPr>
          </a:p>
        </p:txBody>
      </p:sp>
      <p:sp>
        <p:nvSpPr>
          <p:cNvPr id="9" name="Rectangle 8"/>
          <p:cNvSpPr/>
          <p:nvPr/>
        </p:nvSpPr>
        <p:spPr>
          <a:xfrm>
            <a:off x="5424854" y="4668715"/>
            <a:ext cx="6767146" cy="463577"/>
          </a:xfrm>
          <a:prstGeom prst="rect">
            <a:avLst/>
          </a:prstGeom>
          <a:solidFill>
            <a:srgbClr val="0000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947165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0">
            <a:extLst>
              <a:ext uri="{FF2B5EF4-FFF2-40B4-BE49-F238E27FC236}">
                <a16:creationId xmlns:a16="http://schemas.microsoft.com/office/drawing/2014/main" id="{2E7ADBC3-DECA-9F4C-9289-9E43C727592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582614"/>
            <a:ext cx="7662505" cy="4310159"/>
          </a:xfrm>
          <a:prstGeom prst="rect">
            <a:avLst/>
          </a:prstGeom>
        </p:spPr>
      </p:pic>
      <p:sp>
        <p:nvSpPr>
          <p:cNvPr id="8" name="Rectangle 7"/>
          <p:cNvSpPr/>
          <p:nvPr/>
        </p:nvSpPr>
        <p:spPr>
          <a:xfrm>
            <a:off x="5424854" y="3329796"/>
            <a:ext cx="6767146" cy="13389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7801F-9CE3-415A-8DE2-4581E6892BA4}" type="slidenum">
              <a:rPr kumimoji="0" lang="en-US" sz="1200" b="0" i="0" u="none" strike="noStrike" kern="1200" cap="none" spc="0" normalizeH="0" baseline="0" noProof="0" dirty="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7" name="TextBox 6"/>
          <p:cNvSpPr txBox="1"/>
          <p:nvPr/>
        </p:nvSpPr>
        <p:spPr>
          <a:xfrm>
            <a:off x="5424854" y="3316376"/>
            <a:ext cx="6767146" cy="1384995"/>
          </a:xfrm>
          <a:prstGeom prst="rect">
            <a:avLst/>
          </a:prstGeom>
          <a:noFill/>
        </p:spPr>
        <p:txBody>
          <a:bodyPr wrap="square" lIns="91440" tIns="45720" rIns="91440" bIns="45720" rtlCol="0" anchor="t">
            <a:spAutoFit/>
          </a:bodyPr>
          <a:lstStyle/>
          <a:p>
            <a:pPr marL="0" marR="0" algn="r">
              <a:spcBef>
                <a:spcPts val="0"/>
              </a:spcBef>
              <a:spcAft>
                <a:spcPts val="0"/>
              </a:spcAft>
            </a:pPr>
            <a:r>
              <a:rPr lang="en-US" sz="2800" b="1" dirty="0">
                <a:solidFill>
                  <a:schemeClr val="bg1"/>
                </a:solidFill>
                <a:effectLst/>
                <a:latin typeface="Arial" panose="020B0604020202020204" pitchFamily="34" charset="0"/>
                <a:ea typeface="Arial" panose="020B0604020202020204" pitchFamily="34" charset="0"/>
              </a:rPr>
              <a:t>Promoting Diversity, Equity, Inclusion, and Accessibility (DEIA) in Registered Apprenticeship</a:t>
            </a:r>
            <a:endParaRPr lang="en-US" sz="2800" dirty="0">
              <a:solidFill>
                <a:schemeClr val="bg1"/>
              </a:solidFill>
              <a:effectLst/>
              <a:latin typeface="Calibri" panose="020F0502020204030204" pitchFamily="34" charset="0"/>
              <a:ea typeface="Calibri" panose="020F0502020204030204" pitchFamily="34" charset="0"/>
            </a:endParaRPr>
          </a:p>
        </p:txBody>
      </p:sp>
      <p:sp>
        <p:nvSpPr>
          <p:cNvPr id="9" name="Rectangle 8"/>
          <p:cNvSpPr/>
          <p:nvPr/>
        </p:nvSpPr>
        <p:spPr>
          <a:xfrm>
            <a:off x="5424854" y="4668715"/>
            <a:ext cx="6767146" cy="463577"/>
          </a:xfrm>
          <a:prstGeom prst="rect">
            <a:avLst/>
          </a:prstGeom>
          <a:solidFill>
            <a:srgbClr val="0000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0" name="TextBox 9"/>
          <p:cNvSpPr txBox="1"/>
          <p:nvPr/>
        </p:nvSpPr>
        <p:spPr>
          <a:xfrm>
            <a:off x="8551985" y="4715837"/>
            <a:ext cx="3640015"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ACA Subcommittee</a:t>
            </a:r>
          </a:p>
        </p:txBody>
      </p:sp>
    </p:spTree>
    <p:extLst>
      <p:ext uri="{BB962C8B-B14F-4D97-AF65-F5344CB8AC3E}">
        <p14:creationId xmlns:p14="http://schemas.microsoft.com/office/powerpoint/2010/main" val="13876998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FC95F-A8C6-7632-31F1-203BCCCBB4E9}"/>
              </a:ext>
            </a:extLst>
          </p:cNvPr>
          <p:cNvSpPr>
            <a:spLocks noGrp="1"/>
          </p:cNvSpPr>
          <p:nvPr>
            <p:ph type="title"/>
          </p:nvPr>
        </p:nvSpPr>
        <p:spPr/>
        <p:txBody>
          <a:bodyPr/>
          <a:lstStyle/>
          <a:p>
            <a:r>
              <a:rPr lang="en-US" b="1" dirty="0"/>
              <a:t>Summary of Final Issue Paper</a:t>
            </a:r>
          </a:p>
        </p:txBody>
      </p:sp>
      <p:sp>
        <p:nvSpPr>
          <p:cNvPr id="3" name="Content Placeholder 2">
            <a:extLst>
              <a:ext uri="{FF2B5EF4-FFF2-40B4-BE49-F238E27FC236}">
                <a16:creationId xmlns:a16="http://schemas.microsoft.com/office/drawing/2014/main" id="{6118B7CC-5515-F812-70CB-11106E3C579D}"/>
              </a:ext>
            </a:extLst>
          </p:cNvPr>
          <p:cNvSpPr>
            <a:spLocks noGrp="1"/>
          </p:cNvSpPr>
          <p:nvPr>
            <p:ph idx="1"/>
          </p:nvPr>
        </p:nvSpPr>
        <p:spPr/>
        <p:txBody>
          <a:bodyPr>
            <a:normAutofit/>
          </a:bodyPr>
          <a:lstStyle/>
          <a:p>
            <a:r>
              <a:rPr lang="en-US" dirty="0"/>
              <a:t>Use Leading Indicators to Proactively Support a Healthy Culture of Inclusion</a:t>
            </a:r>
          </a:p>
          <a:p>
            <a:r>
              <a:rPr lang="en-US" dirty="0"/>
              <a:t>Initiate Systematic Assessments Focused on People, as well as Programs</a:t>
            </a:r>
          </a:p>
          <a:p>
            <a:r>
              <a:rPr lang="en-US" dirty="0"/>
              <a:t>Establish Data-driven Feedback Loop to Measure Progress and Implement Change</a:t>
            </a:r>
          </a:p>
          <a:p>
            <a:r>
              <a:rPr lang="en-US" dirty="0"/>
              <a:t>Make Sure to Connect All Apprentices with “Good Jobs” </a:t>
            </a:r>
            <a:endParaRPr lang="en-US"/>
          </a:p>
        </p:txBody>
      </p:sp>
      <p:sp>
        <p:nvSpPr>
          <p:cNvPr id="4" name="Slide Number Placeholder 3">
            <a:extLst>
              <a:ext uri="{FF2B5EF4-FFF2-40B4-BE49-F238E27FC236}">
                <a16:creationId xmlns:a16="http://schemas.microsoft.com/office/drawing/2014/main" id="{52928610-B098-8A7C-D3A1-4682A314C691}"/>
              </a:ext>
            </a:extLst>
          </p:cNvPr>
          <p:cNvSpPr>
            <a:spLocks noGrp="1"/>
          </p:cNvSpPr>
          <p:nvPr>
            <p:ph type="sldNum" sz="quarter" idx="12"/>
          </p:nvPr>
        </p:nvSpPr>
        <p:spPr/>
        <p:txBody>
          <a:bodyPr/>
          <a:lstStyle/>
          <a:p>
            <a:fld id="{9427801F-9CE3-415A-8DE2-4581E6892BA4}" type="slidenum">
              <a:rPr lang="en-US" smtClean="0"/>
              <a:t>36</a:t>
            </a:fld>
            <a:endParaRPr lang="en-US" dirty="0"/>
          </a:p>
        </p:txBody>
      </p:sp>
    </p:spTree>
    <p:extLst>
      <p:ext uri="{BB962C8B-B14F-4D97-AF65-F5344CB8AC3E}">
        <p14:creationId xmlns:p14="http://schemas.microsoft.com/office/powerpoint/2010/main" val="34949812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FC95F-A8C6-7632-31F1-203BCCCBB4E9}"/>
              </a:ext>
            </a:extLst>
          </p:cNvPr>
          <p:cNvSpPr>
            <a:spLocks noGrp="1"/>
          </p:cNvSpPr>
          <p:nvPr>
            <p:ph type="title"/>
          </p:nvPr>
        </p:nvSpPr>
        <p:spPr/>
        <p:txBody>
          <a:bodyPr/>
          <a:lstStyle/>
          <a:p>
            <a:r>
              <a:rPr lang="en-US" b="1" dirty="0"/>
              <a:t>Highlight Changes from the March Meeting</a:t>
            </a:r>
          </a:p>
        </p:txBody>
      </p:sp>
      <p:sp>
        <p:nvSpPr>
          <p:cNvPr id="3" name="Content Placeholder 2">
            <a:extLst>
              <a:ext uri="{FF2B5EF4-FFF2-40B4-BE49-F238E27FC236}">
                <a16:creationId xmlns:a16="http://schemas.microsoft.com/office/drawing/2014/main" id="{6118B7CC-5515-F812-70CB-11106E3C579D}"/>
              </a:ext>
            </a:extLst>
          </p:cNvPr>
          <p:cNvSpPr>
            <a:spLocks noGrp="1"/>
          </p:cNvSpPr>
          <p:nvPr>
            <p:ph idx="1"/>
          </p:nvPr>
        </p:nvSpPr>
        <p:spPr>
          <a:xfrm>
            <a:off x="503434" y="1948441"/>
            <a:ext cx="11414588" cy="4678390"/>
          </a:xfrm>
        </p:spPr>
        <p:txBody>
          <a:bodyPr>
            <a:normAutofit fontScale="70000" lnSpcReduction="20000"/>
          </a:bodyPr>
          <a:lstStyle/>
          <a:p>
            <a:r>
              <a:rPr lang="en-US" dirty="0"/>
              <a:t>“One Apprenticeship, Stackable Credentials” define a clear, workable pathway to living wages </a:t>
            </a:r>
          </a:p>
          <a:p>
            <a:pPr lvl="1"/>
            <a:r>
              <a:rPr lang="en-US" dirty="0"/>
              <a:t>Need to track progress along career pathway and provide support</a:t>
            </a:r>
          </a:p>
          <a:p>
            <a:pPr marL="457200" lvl="1" indent="0">
              <a:buNone/>
            </a:pPr>
            <a:endParaRPr lang="en-US" dirty="0"/>
          </a:p>
          <a:p>
            <a:r>
              <a:rPr lang="en-US" dirty="0"/>
              <a:t>Harassment, Discrimination, Bullying, and Intimidation prevalent</a:t>
            </a:r>
          </a:p>
          <a:p>
            <a:pPr lvl="1"/>
            <a:r>
              <a:rPr lang="en-US" dirty="0"/>
              <a:t>72% of Black respondents and 66% of women experience discrimination or prejudice and work (National Institute of Building Sciences)</a:t>
            </a:r>
          </a:p>
          <a:p>
            <a:pPr lvl="1"/>
            <a:r>
              <a:rPr lang="en-US" dirty="0"/>
              <a:t>Women truckers 2-4x more likely to be touched without permission and minority women up to 9x more likely to be physically harmed (Bloomberg Law Daily Labor Report) </a:t>
            </a:r>
          </a:p>
          <a:p>
            <a:pPr lvl="1"/>
            <a:r>
              <a:rPr lang="en-US" dirty="0"/>
              <a:t>Particularly disturbing is finding that 90% of individuals who say they have experienced harassment never take formal action against the harassment (EEOC Harassment Study) </a:t>
            </a:r>
          </a:p>
          <a:p>
            <a:pPr marL="457200" lvl="1" indent="0">
              <a:buNone/>
            </a:pPr>
            <a:endParaRPr lang="en-US" dirty="0"/>
          </a:p>
          <a:p>
            <a:r>
              <a:rPr lang="en-US" i="1" dirty="0"/>
              <a:t>(A registered apprenticeship must end in a family sustaining wage.</a:t>
            </a:r>
          </a:p>
          <a:p>
            <a:pPr lvl="1"/>
            <a:r>
              <a:rPr lang="en-US" i="1" dirty="0"/>
              <a:t>ACA voted to approve with only one member voting no and five abstaining.</a:t>
            </a:r>
          </a:p>
          <a:p>
            <a:pPr lvl="1"/>
            <a:r>
              <a:rPr lang="en-US" i="1" dirty="0"/>
              <a:t>Living wages are a critical issue – especially in terms of equity and impact based on gender, race, and ethnicity</a:t>
            </a:r>
          </a:p>
          <a:p>
            <a:pPr lvl="1"/>
            <a:r>
              <a:rPr lang="en-US" i="1" dirty="0"/>
              <a:t>DEIA subcommittee uses Living wages and family-sustaining wages interchangeably</a:t>
            </a:r>
          </a:p>
          <a:p>
            <a:pPr lvl="1"/>
            <a:r>
              <a:rPr lang="en-US" i="1" dirty="0"/>
              <a:t>Definition: wages which allow workers to earn enough to afford adequate shelter, food, and other necessities based on local geographic area.)</a:t>
            </a:r>
          </a:p>
          <a:p>
            <a:endParaRPr lang="en-US" dirty="0"/>
          </a:p>
        </p:txBody>
      </p:sp>
      <p:sp>
        <p:nvSpPr>
          <p:cNvPr id="4" name="Slide Number Placeholder 3">
            <a:extLst>
              <a:ext uri="{FF2B5EF4-FFF2-40B4-BE49-F238E27FC236}">
                <a16:creationId xmlns:a16="http://schemas.microsoft.com/office/drawing/2014/main" id="{52928610-B098-8A7C-D3A1-4682A314C691}"/>
              </a:ext>
            </a:extLst>
          </p:cNvPr>
          <p:cNvSpPr>
            <a:spLocks noGrp="1"/>
          </p:cNvSpPr>
          <p:nvPr>
            <p:ph type="sldNum" sz="quarter" idx="12"/>
          </p:nvPr>
        </p:nvSpPr>
        <p:spPr/>
        <p:txBody>
          <a:bodyPr/>
          <a:lstStyle/>
          <a:p>
            <a:fld id="{9427801F-9CE3-415A-8DE2-4581E6892BA4}" type="slidenum">
              <a:rPr lang="en-US" smtClean="0"/>
              <a:t>37</a:t>
            </a:fld>
            <a:endParaRPr lang="en-US" dirty="0"/>
          </a:p>
        </p:txBody>
      </p:sp>
    </p:spTree>
    <p:extLst>
      <p:ext uri="{BB962C8B-B14F-4D97-AF65-F5344CB8AC3E}">
        <p14:creationId xmlns:p14="http://schemas.microsoft.com/office/powerpoint/2010/main" val="6002047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9EFD3-04D3-1BB0-7A7D-09F8ABB28892}"/>
              </a:ext>
            </a:extLst>
          </p:cNvPr>
          <p:cNvSpPr>
            <a:spLocks noGrp="1"/>
          </p:cNvSpPr>
          <p:nvPr>
            <p:ph type="title"/>
          </p:nvPr>
        </p:nvSpPr>
        <p:spPr>
          <a:xfrm>
            <a:off x="0" y="3021001"/>
            <a:ext cx="12192000" cy="1105707"/>
          </a:xfrm>
        </p:spPr>
        <p:txBody>
          <a:bodyPr>
            <a:noAutofit/>
          </a:bodyPr>
          <a:lstStyle/>
          <a:p>
            <a:pPr algn="ctr"/>
            <a:r>
              <a:rPr lang="en-US" b="1" dirty="0"/>
              <a:t>Open Discussion and Full Committee Vote</a:t>
            </a:r>
          </a:p>
        </p:txBody>
      </p:sp>
      <p:sp>
        <p:nvSpPr>
          <p:cNvPr id="4" name="Slide Number Placeholder 3">
            <a:extLst>
              <a:ext uri="{FF2B5EF4-FFF2-40B4-BE49-F238E27FC236}">
                <a16:creationId xmlns:a16="http://schemas.microsoft.com/office/drawing/2014/main" id="{19271ABC-E359-C343-D334-142E95574D3F}"/>
              </a:ext>
            </a:extLst>
          </p:cNvPr>
          <p:cNvSpPr>
            <a:spLocks noGrp="1"/>
          </p:cNvSpPr>
          <p:nvPr>
            <p:ph type="sldNum" sz="quarter" idx="12"/>
          </p:nvPr>
        </p:nvSpPr>
        <p:spPr/>
        <p:txBody>
          <a:bodyPr/>
          <a:lstStyle/>
          <a:p>
            <a:fld id="{9427801F-9CE3-415A-8DE2-4581E6892BA4}" type="slidenum">
              <a:rPr lang="en-US" smtClean="0"/>
              <a:t>38</a:t>
            </a:fld>
            <a:endParaRPr lang="en-US" dirty="0"/>
          </a:p>
        </p:txBody>
      </p:sp>
    </p:spTree>
    <p:extLst>
      <p:ext uri="{BB962C8B-B14F-4D97-AF65-F5344CB8AC3E}">
        <p14:creationId xmlns:p14="http://schemas.microsoft.com/office/powerpoint/2010/main" val="16964439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0">
            <a:extLst>
              <a:ext uri="{FF2B5EF4-FFF2-40B4-BE49-F238E27FC236}">
                <a16:creationId xmlns:a16="http://schemas.microsoft.com/office/drawing/2014/main" id="{2E7ADBC3-DECA-9F4C-9289-9E43C727592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582614"/>
            <a:ext cx="7662505" cy="4310159"/>
          </a:xfrm>
          <a:prstGeom prst="rect">
            <a:avLst/>
          </a:prstGeom>
        </p:spPr>
      </p:pic>
      <p:sp>
        <p:nvSpPr>
          <p:cNvPr id="8" name="Rectangle 7"/>
          <p:cNvSpPr/>
          <p:nvPr/>
        </p:nvSpPr>
        <p:spPr>
          <a:xfrm>
            <a:off x="5424854" y="3908234"/>
            <a:ext cx="6767146" cy="760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7801F-9CE3-415A-8DE2-4581E6892BA4}" type="slidenum">
              <a:rPr kumimoji="0" lang="en-US" sz="1200" b="0" i="0" u="none" strike="noStrike" kern="1200" cap="none" spc="0" normalizeH="0" baseline="0" noProof="0" dirty="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7" name="TextBox 6"/>
          <p:cNvSpPr txBox="1"/>
          <p:nvPr/>
        </p:nvSpPr>
        <p:spPr>
          <a:xfrm>
            <a:off x="5424854" y="3908234"/>
            <a:ext cx="6767146" cy="646331"/>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a:ea typeface="+mn-ea"/>
                <a:cs typeface="+mn-cs"/>
              </a:rPr>
              <a:t>Apprenticeship Pathways</a:t>
            </a:r>
            <a:endParaRPr kumimoji="0" lang="en-US" sz="3600" b="1" i="0" u="none" strike="noStrike" kern="1200" cap="none" spc="0" normalizeH="0" baseline="0" noProof="0" dirty="0">
              <a:ln>
                <a:noFill/>
              </a:ln>
              <a:solidFill>
                <a:prstClr val="white"/>
              </a:solidFill>
              <a:effectLst/>
              <a:uLnTx/>
              <a:uFillTx/>
              <a:latin typeface="Arial" panose="020B0604020202020204"/>
              <a:ea typeface="+mn-ea"/>
              <a:cs typeface="Arial"/>
            </a:endParaRPr>
          </a:p>
        </p:txBody>
      </p:sp>
      <p:sp>
        <p:nvSpPr>
          <p:cNvPr id="9" name="Rectangle 8"/>
          <p:cNvSpPr/>
          <p:nvPr/>
        </p:nvSpPr>
        <p:spPr>
          <a:xfrm>
            <a:off x="5424854" y="4668715"/>
            <a:ext cx="6767146" cy="463577"/>
          </a:xfrm>
          <a:prstGeom prst="rect">
            <a:avLst/>
          </a:prstGeom>
          <a:solidFill>
            <a:srgbClr val="0000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0" name="TextBox 9"/>
          <p:cNvSpPr txBox="1"/>
          <p:nvPr/>
        </p:nvSpPr>
        <p:spPr>
          <a:xfrm>
            <a:off x="8551985" y="4715837"/>
            <a:ext cx="3640015"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ACA Subcommittee</a:t>
            </a:r>
          </a:p>
        </p:txBody>
      </p:sp>
    </p:spTree>
    <p:extLst>
      <p:ext uri="{BB962C8B-B14F-4D97-AF65-F5344CB8AC3E}">
        <p14:creationId xmlns:p14="http://schemas.microsoft.com/office/powerpoint/2010/main" val="1014543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Member Roll Call – </a:t>
            </a:r>
            <a:r>
              <a:rPr lang="en-US" b="1" dirty="0">
                <a:solidFill>
                  <a:schemeClr val="accent1"/>
                </a:solidFill>
              </a:rPr>
              <a:t>Employer Representatives</a:t>
            </a:r>
          </a:p>
        </p:txBody>
      </p:sp>
      <p:sp>
        <p:nvSpPr>
          <p:cNvPr id="3" name="Content Placeholder 2"/>
          <p:cNvSpPr>
            <a:spLocks noGrp="1"/>
          </p:cNvSpPr>
          <p:nvPr>
            <p:ph idx="1"/>
          </p:nvPr>
        </p:nvSpPr>
        <p:spPr/>
        <p:txBody>
          <a:bodyPr vert="horz" lIns="91440" tIns="45720" rIns="91440" bIns="45720" rtlCol="0" anchor="t">
            <a:normAutofit/>
          </a:bodyPr>
          <a:lstStyle/>
          <a:p>
            <a:r>
              <a:rPr lang="en-US" b="1" dirty="0"/>
              <a:t>Obed D. Louissaint</a:t>
            </a:r>
            <a:r>
              <a:rPr lang="en-US" dirty="0"/>
              <a:t>, </a:t>
            </a:r>
            <a:r>
              <a:rPr lang="en-US" dirty="0">
                <a:ea typeface="+mn-lt"/>
                <a:cs typeface="+mn-lt"/>
              </a:rPr>
              <a:t>Senior Vice President </a:t>
            </a:r>
            <a:r>
              <a:rPr lang="en-US" dirty="0"/>
              <a:t>and Chief People Officer, Aptiv</a:t>
            </a:r>
            <a:endParaRPr lang="en-US" dirty="0">
              <a:cs typeface="Arial"/>
            </a:endParaRPr>
          </a:p>
          <a:p>
            <a:r>
              <a:rPr lang="en-US" b="1" dirty="0"/>
              <a:t>Karmela Malone</a:t>
            </a:r>
            <a:r>
              <a:rPr lang="en-US" dirty="0"/>
              <a:t>, Senior Vice President of Claims, The Hartford</a:t>
            </a:r>
          </a:p>
          <a:p>
            <a:r>
              <a:rPr lang="en-US" b="1" dirty="0"/>
              <a:t>Timothy Oberg</a:t>
            </a:r>
            <a:r>
              <a:rPr lang="en-US" dirty="0"/>
              <a:t>, Assistant Director, Independent Electrical Contractors</a:t>
            </a:r>
          </a:p>
          <a:p>
            <a:r>
              <a:rPr lang="en-US" b="1" dirty="0"/>
              <a:t>Valerie S. Richardson</a:t>
            </a:r>
            <a:r>
              <a:rPr lang="en-US" dirty="0"/>
              <a:t>, Director, Talent &amp; Workforce Development, Prisma Health</a:t>
            </a:r>
            <a:endParaRPr lang="en-US" dirty="0">
              <a:cs typeface="Arial"/>
            </a:endParaRPr>
          </a:p>
          <a:p>
            <a:endParaRPr lang="en-US" dirty="0"/>
          </a:p>
        </p:txBody>
      </p:sp>
      <p:sp>
        <p:nvSpPr>
          <p:cNvPr id="4" name="Slide Number Placeholder 3"/>
          <p:cNvSpPr>
            <a:spLocks noGrp="1"/>
          </p:cNvSpPr>
          <p:nvPr>
            <p:ph type="sldNum" sz="quarter" idx="12"/>
          </p:nvPr>
        </p:nvSpPr>
        <p:spPr/>
        <p:txBody>
          <a:bodyPr/>
          <a:lstStyle/>
          <a:p>
            <a:fld id="{9427801F-9CE3-415A-8DE2-4581E6892BA4}" type="slidenum">
              <a:rPr lang="en-US" smtClean="0"/>
              <a:t>4</a:t>
            </a:fld>
            <a:endParaRPr lang="en-US" dirty="0"/>
          </a:p>
        </p:txBody>
      </p:sp>
    </p:spTree>
    <p:extLst>
      <p:ext uri="{BB962C8B-B14F-4D97-AF65-F5344CB8AC3E}">
        <p14:creationId xmlns:p14="http://schemas.microsoft.com/office/powerpoint/2010/main" val="28058522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FC95F-A8C6-7632-31F1-203BCCCBB4E9}"/>
              </a:ext>
            </a:extLst>
          </p:cNvPr>
          <p:cNvSpPr>
            <a:spLocks noGrp="1"/>
          </p:cNvSpPr>
          <p:nvPr>
            <p:ph type="title"/>
          </p:nvPr>
        </p:nvSpPr>
        <p:spPr/>
        <p:txBody>
          <a:bodyPr/>
          <a:lstStyle/>
          <a:p>
            <a:r>
              <a:rPr lang="en-US" b="1" dirty="0"/>
              <a:t>Summary of Final Issue Paper</a:t>
            </a:r>
          </a:p>
        </p:txBody>
      </p:sp>
      <p:sp>
        <p:nvSpPr>
          <p:cNvPr id="3" name="Content Placeholder 2">
            <a:extLst>
              <a:ext uri="{FF2B5EF4-FFF2-40B4-BE49-F238E27FC236}">
                <a16:creationId xmlns:a16="http://schemas.microsoft.com/office/drawing/2014/main" id="{6118B7CC-5515-F812-70CB-11106E3C579D}"/>
              </a:ext>
            </a:extLst>
          </p:cNvPr>
          <p:cNvSpPr>
            <a:spLocks noGrp="1"/>
          </p:cNvSpPr>
          <p:nvPr>
            <p:ph idx="1"/>
          </p:nvPr>
        </p:nvSpPr>
        <p:spPr>
          <a:xfrm>
            <a:off x="838200" y="1797269"/>
            <a:ext cx="10515600" cy="4379694"/>
          </a:xfrm>
        </p:spPr>
        <p:txBody>
          <a:bodyPr>
            <a:normAutofit fontScale="92500" lnSpcReduction="20000"/>
          </a:bodyPr>
          <a:lstStyle/>
          <a:p>
            <a:r>
              <a:rPr lang="en-US" dirty="0">
                <a:ea typeface="+mn-lt"/>
                <a:cs typeface="+mn-lt"/>
              </a:rPr>
              <a:t>Overcome bias toward college/classroom learning to the exclusion of work-based/experiential learning</a:t>
            </a:r>
          </a:p>
          <a:p>
            <a:r>
              <a:rPr lang="en-US" dirty="0">
                <a:ea typeface="+mn-lt"/>
                <a:cs typeface="+mn-lt"/>
              </a:rPr>
              <a:t>Remove barriers to registration to help improve programs’ access to the apprenticeship system while maintaining quality</a:t>
            </a:r>
          </a:p>
          <a:p>
            <a:r>
              <a:rPr lang="en-US" dirty="0">
                <a:cs typeface="Arial"/>
              </a:rPr>
              <a:t>Identify and address special considerations for youth participants in apprenticeship (e.g., greater need for supportive services)</a:t>
            </a:r>
          </a:p>
          <a:p>
            <a:r>
              <a:rPr lang="en-US" dirty="0">
                <a:cs typeface="Arial"/>
              </a:rPr>
              <a:t>Retool data and reporting to provide a fuller/more accurate picture of youth apprenticeship</a:t>
            </a:r>
          </a:p>
          <a:p>
            <a:r>
              <a:rPr lang="en-US" dirty="0">
                <a:cs typeface="Arial"/>
              </a:rPr>
              <a:t>Clearly define youth apprenticeship to help support its expansion by clarifying requirements</a:t>
            </a:r>
          </a:p>
          <a:p>
            <a:r>
              <a:rPr lang="en-US" dirty="0">
                <a:cs typeface="Arial"/>
              </a:rPr>
              <a:t>Recognize DOL as an accrediting agency to save apprenticeship programs time and money</a:t>
            </a:r>
          </a:p>
          <a:p>
            <a:endParaRPr lang="en-US"/>
          </a:p>
        </p:txBody>
      </p:sp>
      <p:sp>
        <p:nvSpPr>
          <p:cNvPr id="4" name="Slide Number Placeholder 3">
            <a:extLst>
              <a:ext uri="{FF2B5EF4-FFF2-40B4-BE49-F238E27FC236}">
                <a16:creationId xmlns:a16="http://schemas.microsoft.com/office/drawing/2014/main" id="{52928610-B098-8A7C-D3A1-4682A314C691}"/>
              </a:ext>
            </a:extLst>
          </p:cNvPr>
          <p:cNvSpPr>
            <a:spLocks noGrp="1"/>
          </p:cNvSpPr>
          <p:nvPr>
            <p:ph type="sldNum" sz="quarter" idx="12"/>
          </p:nvPr>
        </p:nvSpPr>
        <p:spPr/>
        <p:txBody>
          <a:bodyPr/>
          <a:lstStyle/>
          <a:p>
            <a:fld id="{9427801F-9CE3-415A-8DE2-4581E6892BA4}" type="slidenum">
              <a:rPr lang="en-US" smtClean="0"/>
              <a:t>40</a:t>
            </a:fld>
            <a:endParaRPr lang="en-US" dirty="0"/>
          </a:p>
        </p:txBody>
      </p:sp>
    </p:spTree>
    <p:extLst>
      <p:ext uri="{BB962C8B-B14F-4D97-AF65-F5344CB8AC3E}">
        <p14:creationId xmlns:p14="http://schemas.microsoft.com/office/powerpoint/2010/main" val="33272708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FC95F-A8C6-7632-31F1-203BCCCBB4E9}"/>
              </a:ext>
            </a:extLst>
          </p:cNvPr>
          <p:cNvSpPr>
            <a:spLocks noGrp="1"/>
          </p:cNvSpPr>
          <p:nvPr>
            <p:ph type="title"/>
          </p:nvPr>
        </p:nvSpPr>
        <p:spPr>
          <a:xfrm>
            <a:off x="653265" y="998359"/>
            <a:ext cx="10515600" cy="724530"/>
          </a:xfrm>
        </p:spPr>
        <p:txBody>
          <a:bodyPr/>
          <a:lstStyle/>
          <a:p>
            <a:r>
              <a:rPr lang="en-US" b="1" dirty="0"/>
              <a:t>Highlight Changes from the March Meeting</a:t>
            </a:r>
          </a:p>
        </p:txBody>
      </p:sp>
      <p:sp>
        <p:nvSpPr>
          <p:cNvPr id="3" name="Content Placeholder 2">
            <a:extLst>
              <a:ext uri="{FF2B5EF4-FFF2-40B4-BE49-F238E27FC236}">
                <a16:creationId xmlns:a16="http://schemas.microsoft.com/office/drawing/2014/main" id="{6118B7CC-5515-F812-70CB-11106E3C579D}"/>
              </a:ext>
            </a:extLst>
          </p:cNvPr>
          <p:cNvSpPr>
            <a:spLocks noGrp="1"/>
          </p:cNvSpPr>
          <p:nvPr>
            <p:ph idx="1"/>
          </p:nvPr>
        </p:nvSpPr>
        <p:spPr>
          <a:xfrm>
            <a:off x="523983" y="1808252"/>
            <a:ext cx="11147460" cy="4685015"/>
          </a:xfrm>
        </p:spPr>
        <p:txBody>
          <a:bodyPr>
            <a:normAutofit/>
          </a:bodyPr>
          <a:lstStyle/>
          <a:p>
            <a:pPr>
              <a:lnSpc>
                <a:spcPct val="80000"/>
              </a:lnSpc>
            </a:pPr>
            <a:r>
              <a:rPr lang="en-US" sz="2600" dirty="0">
                <a:cs typeface="Arial"/>
              </a:rPr>
              <a:t>Throughout the issue paper, clarified references to post-secondary education and college</a:t>
            </a:r>
          </a:p>
          <a:p>
            <a:pPr>
              <a:lnSpc>
                <a:spcPct val="80000"/>
              </a:lnSpc>
            </a:pPr>
            <a:r>
              <a:rPr lang="en-US" sz="2600" dirty="0">
                <a:cs typeface="Arial"/>
              </a:rPr>
              <a:t>Added language about DEIA to issue and background section and recommendations on data, definitions, and investment</a:t>
            </a:r>
          </a:p>
          <a:p>
            <a:pPr>
              <a:lnSpc>
                <a:spcPct val="80000"/>
              </a:lnSpc>
            </a:pPr>
            <a:r>
              <a:rPr lang="en-US" sz="2600" dirty="0">
                <a:cs typeface="Arial"/>
              </a:rPr>
              <a:t>Noted community-based organizations’ role in youth apprenticeship and recommended more funding for them and other stakeholders</a:t>
            </a:r>
          </a:p>
          <a:p>
            <a:pPr>
              <a:lnSpc>
                <a:spcPct val="80000"/>
              </a:lnSpc>
            </a:pPr>
            <a:r>
              <a:rPr lang="en-US" sz="2600" dirty="0">
                <a:cs typeface="Arial"/>
              </a:rPr>
              <a:t>Removed specific numbers from recommendation around instructor to student ratios</a:t>
            </a:r>
          </a:p>
          <a:p>
            <a:pPr>
              <a:lnSpc>
                <a:spcPct val="80000"/>
              </a:lnSpc>
            </a:pPr>
            <a:r>
              <a:rPr lang="en-US" sz="2600" dirty="0">
                <a:cs typeface="Arial"/>
              </a:rPr>
              <a:t>Removed recommendation related to stackable apprenticeships</a:t>
            </a:r>
          </a:p>
          <a:p>
            <a:pPr>
              <a:lnSpc>
                <a:spcPct val="80000"/>
              </a:lnSpc>
            </a:pPr>
            <a:r>
              <a:rPr lang="en-US" sz="2600" i="1" dirty="0">
                <a:cs typeface="Arial"/>
              </a:rPr>
              <a:t>(Added recommendation that RAPs include a progressive wage scale for all work (including in-school youth apprenticeships), result in a living wage at completion, and lead to long-term financial growth and stability)</a:t>
            </a:r>
          </a:p>
          <a:p>
            <a:pPr>
              <a:lnSpc>
                <a:spcPct val="80000"/>
              </a:lnSpc>
            </a:pPr>
            <a:endParaRPr lang="en-US" sz="2600" dirty="0">
              <a:cs typeface="Arial"/>
            </a:endParaRPr>
          </a:p>
        </p:txBody>
      </p:sp>
      <p:sp>
        <p:nvSpPr>
          <p:cNvPr id="4" name="Slide Number Placeholder 3">
            <a:extLst>
              <a:ext uri="{FF2B5EF4-FFF2-40B4-BE49-F238E27FC236}">
                <a16:creationId xmlns:a16="http://schemas.microsoft.com/office/drawing/2014/main" id="{52928610-B098-8A7C-D3A1-4682A314C691}"/>
              </a:ext>
            </a:extLst>
          </p:cNvPr>
          <p:cNvSpPr>
            <a:spLocks noGrp="1"/>
          </p:cNvSpPr>
          <p:nvPr>
            <p:ph type="sldNum" sz="quarter" idx="12"/>
          </p:nvPr>
        </p:nvSpPr>
        <p:spPr/>
        <p:txBody>
          <a:bodyPr/>
          <a:lstStyle/>
          <a:p>
            <a:fld id="{9427801F-9CE3-415A-8DE2-4581E6892BA4}" type="slidenum">
              <a:rPr lang="en-US" smtClean="0"/>
              <a:t>41</a:t>
            </a:fld>
            <a:endParaRPr lang="en-US" dirty="0"/>
          </a:p>
        </p:txBody>
      </p:sp>
    </p:spTree>
    <p:extLst>
      <p:ext uri="{BB962C8B-B14F-4D97-AF65-F5344CB8AC3E}">
        <p14:creationId xmlns:p14="http://schemas.microsoft.com/office/powerpoint/2010/main" val="16539686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9EFD3-04D3-1BB0-7A7D-09F8ABB28892}"/>
              </a:ext>
            </a:extLst>
          </p:cNvPr>
          <p:cNvSpPr>
            <a:spLocks noGrp="1"/>
          </p:cNvSpPr>
          <p:nvPr>
            <p:ph type="title"/>
          </p:nvPr>
        </p:nvSpPr>
        <p:spPr>
          <a:xfrm>
            <a:off x="0" y="3021001"/>
            <a:ext cx="12192000" cy="1105707"/>
          </a:xfrm>
        </p:spPr>
        <p:txBody>
          <a:bodyPr>
            <a:noAutofit/>
          </a:bodyPr>
          <a:lstStyle/>
          <a:p>
            <a:pPr algn="ctr"/>
            <a:r>
              <a:rPr lang="en-US" b="1" dirty="0"/>
              <a:t>Open Discussion and Full Committee Vote</a:t>
            </a:r>
          </a:p>
        </p:txBody>
      </p:sp>
      <p:sp>
        <p:nvSpPr>
          <p:cNvPr id="4" name="Slide Number Placeholder 3">
            <a:extLst>
              <a:ext uri="{FF2B5EF4-FFF2-40B4-BE49-F238E27FC236}">
                <a16:creationId xmlns:a16="http://schemas.microsoft.com/office/drawing/2014/main" id="{19271ABC-E359-C343-D334-142E95574D3F}"/>
              </a:ext>
            </a:extLst>
          </p:cNvPr>
          <p:cNvSpPr>
            <a:spLocks noGrp="1"/>
          </p:cNvSpPr>
          <p:nvPr>
            <p:ph type="sldNum" sz="quarter" idx="12"/>
          </p:nvPr>
        </p:nvSpPr>
        <p:spPr/>
        <p:txBody>
          <a:bodyPr/>
          <a:lstStyle/>
          <a:p>
            <a:fld id="{9427801F-9CE3-415A-8DE2-4581E6892BA4}" type="slidenum">
              <a:rPr lang="en-US" smtClean="0"/>
              <a:t>42</a:t>
            </a:fld>
            <a:endParaRPr lang="en-US" dirty="0"/>
          </a:p>
        </p:txBody>
      </p:sp>
    </p:spTree>
    <p:extLst>
      <p:ext uri="{BB962C8B-B14F-4D97-AF65-F5344CB8AC3E}">
        <p14:creationId xmlns:p14="http://schemas.microsoft.com/office/powerpoint/2010/main" val="30094620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0">
            <a:extLst>
              <a:ext uri="{FF2B5EF4-FFF2-40B4-BE49-F238E27FC236}">
                <a16:creationId xmlns:a16="http://schemas.microsoft.com/office/drawing/2014/main" id="{2E7ADBC3-DECA-9F4C-9289-9E43C72759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582614"/>
            <a:ext cx="7662505" cy="4310159"/>
          </a:xfrm>
          <a:prstGeom prst="rect">
            <a:avLst/>
          </a:prstGeom>
        </p:spPr>
      </p:pic>
      <p:sp>
        <p:nvSpPr>
          <p:cNvPr id="8" name="Rectangle 7"/>
          <p:cNvSpPr/>
          <p:nvPr/>
        </p:nvSpPr>
        <p:spPr>
          <a:xfrm>
            <a:off x="5424854" y="3329796"/>
            <a:ext cx="6767146" cy="13389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7801F-9CE3-415A-8DE2-4581E6892BA4}" type="slidenum">
              <a:rPr kumimoji="0" lang="en-US" sz="1200" b="0" i="0" u="none" strike="noStrike" kern="1200" cap="none" spc="0" normalizeH="0" baseline="0" noProof="0" dirty="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7" name="TextBox 6"/>
          <p:cNvSpPr txBox="1"/>
          <p:nvPr/>
        </p:nvSpPr>
        <p:spPr>
          <a:xfrm>
            <a:off x="5424854" y="3399090"/>
            <a:ext cx="6767146" cy="1200329"/>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a:ea typeface="+mn-ea"/>
                <a:cs typeface="+mn-cs"/>
              </a:rPr>
              <a:t>Industry Engagement in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a:ea typeface="+mn-ea"/>
                <a:cs typeface="+mn-cs"/>
              </a:rPr>
              <a:t>New and Emerging Sectors</a:t>
            </a:r>
            <a:endParaRPr kumimoji="0" lang="en-US" sz="3600" b="1" i="0" u="none" strike="noStrike" kern="1200" cap="none" spc="0" normalizeH="0" baseline="0" noProof="0" dirty="0">
              <a:ln>
                <a:noFill/>
              </a:ln>
              <a:solidFill>
                <a:prstClr val="white"/>
              </a:solidFill>
              <a:effectLst/>
              <a:uLnTx/>
              <a:uFillTx/>
              <a:latin typeface="Arial" panose="020B0604020202020204"/>
              <a:ea typeface="+mn-ea"/>
              <a:cs typeface="Arial"/>
            </a:endParaRPr>
          </a:p>
        </p:txBody>
      </p:sp>
      <p:sp>
        <p:nvSpPr>
          <p:cNvPr id="9" name="Rectangle 8"/>
          <p:cNvSpPr/>
          <p:nvPr/>
        </p:nvSpPr>
        <p:spPr>
          <a:xfrm>
            <a:off x="5424854" y="4668715"/>
            <a:ext cx="6767146" cy="463577"/>
          </a:xfrm>
          <a:prstGeom prst="rect">
            <a:avLst/>
          </a:prstGeom>
          <a:solidFill>
            <a:srgbClr val="0000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0" name="TextBox 9"/>
          <p:cNvSpPr txBox="1"/>
          <p:nvPr/>
        </p:nvSpPr>
        <p:spPr>
          <a:xfrm>
            <a:off x="8551985" y="4715837"/>
            <a:ext cx="3640015"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ACA Subcommittee</a:t>
            </a:r>
          </a:p>
        </p:txBody>
      </p:sp>
    </p:spTree>
    <p:extLst>
      <p:ext uri="{BB962C8B-B14F-4D97-AF65-F5344CB8AC3E}">
        <p14:creationId xmlns:p14="http://schemas.microsoft.com/office/powerpoint/2010/main" val="5193588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079AE-9092-84EB-79AF-958902D39950}"/>
              </a:ext>
            </a:extLst>
          </p:cNvPr>
          <p:cNvSpPr>
            <a:spLocks noGrp="1"/>
          </p:cNvSpPr>
          <p:nvPr>
            <p:ph type="title"/>
          </p:nvPr>
        </p:nvSpPr>
        <p:spPr/>
        <p:txBody>
          <a:bodyPr>
            <a:noAutofit/>
          </a:bodyPr>
          <a:lstStyle/>
          <a:p>
            <a:r>
              <a:rPr lang="en-US" sz="2400" b="1" dirty="0"/>
              <a:t>Industry Engagement in New and Emerging Sectors Subcommittee Issue Paper Topic</a:t>
            </a:r>
          </a:p>
        </p:txBody>
      </p:sp>
      <p:sp>
        <p:nvSpPr>
          <p:cNvPr id="4" name="Slide Number Placeholder 3">
            <a:extLst>
              <a:ext uri="{FF2B5EF4-FFF2-40B4-BE49-F238E27FC236}">
                <a16:creationId xmlns:a16="http://schemas.microsoft.com/office/drawing/2014/main" id="{8ED7890E-CEAF-C9CB-E479-409C4ECEFFB8}"/>
              </a:ext>
            </a:extLst>
          </p:cNvPr>
          <p:cNvSpPr>
            <a:spLocks noGrp="1"/>
          </p:cNvSpPr>
          <p:nvPr>
            <p:ph type="sldNum" sz="quarter" idx="12"/>
          </p:nvPr>
        </p:nvSpPr>
        <p:spPr/>
        <p:txBody>
          <a:bodyPr/>
          <a:lstStyle/>
          <a:p>
            <a:fld id="{9427801F-9CE3-415A-8DE2-4581E6892BA4}" type="slidenum">
              <a:rPr lang="en-US" smtClean="0"/>
              <a:t>44</a:t>
            </a:fld>
            <a:endParaRPr lang="en-US" dirty="0"/>
          </a:p>
        </p:txBody>
      </p:sp>
      <p:sp>
        <p:nvSpPr>
          <p:cNvPr id="6" name="Content Placeholder 5">
            <a:extLst>
              <a:ext uri="{FF2B5EF4-FFF2-40B4-BE49-F238E27FC236}">
                <a16:creationId xmlns:a16="http://schemas.microsoft.com/office/drawing/2014/main" id="{FECB60DB-5F61-B977-9453-13715078DCE5}"/>
              </a:ext>
            </a:extLst>
          </p:cNvPr>
          <p:cNvSpPr>
            <a:spLocks noGrp="1"/>
          </p:cNvSpPr>
          <p:nvPr>
            <p:ph idx="1"/>
          </p:nvPr>
        </p:nvSpPr>
        <p:spPr>
          <a:xfrm>
            <a:off x="838200" y="2177591"/>
            <a:ext cx="10515600" cy="3999371"/>
          </a:xfrm>
        </p:spPr>
        <p:txBody>
          <a:bodyPr vert="horz" lIns="91440" tIns="45720" rIns="91440" bIns="45720" rtlCol="0" anchor="t">
            <a:normAutofit/>
          </a:bodyPr>
          <a:lstStyle/>
          <a:p>
            <a:pPr marL="0" indent="0">
              <a:buNone/>
            </a:pPr>
            <a:r>
              <a:rPr lang="en-US" sz="2400" b="1" u="sng" dirty="0">
                <a:cs typeface="Arial"/>
              </a:rPr>
              <a:t>Title:</a:t>
            </a:r>
            <a:r>
              <a:rPr lang="en-US" sz="2400" dirty="0">
                <a:cs typeface="Arial"/>
              </a:rPr>
              <a:t> Registered Apprenticeship Career Pathways in New and Emerging Industries</a:t>
            </a:r>
            <a:endParaRPr lang="en-US" sz="2400" dirty="0"/>
          </a:p>
          <a:p>
            <a:pPr marL="0" indent="0">
              <a:buNone/>
            </a:pPr>
            <a:endParaRPr lang="en-US" sz="2400" dirty="0"/>
          </a:p>
          <a:p>
            <a:pPr marL="0" indent="0">
              <a:buNone/>
            </a:pPr>
            <a:r>
              <a:rPr lang="en-US" sz="2400" b="1" u="sng" dirty="0"/>
              <a:t>Issue and Background:</a:t>
            </a:r>
            <a:r>
              <a:rPr lang="en-US" sz="2400" dirty="0"/>
              <a:t> How do we use registered apprenticeship to create career pathways for apprentices in new and emerging sectors, without compromising the quality and rigor of the registered apprenticeship system, and ensuring and enabling awareness and access for historically marginalized populations?   </a:t>
            </a:r>
          </a:p>
          <a:p>
            <a:pPr marL="0" indent="0">
              <a:buNone/>
            </a:pPr>
            <a:r>
              <a:rPr lang="en-US" dirty="0">
                <a:ea typeface="+mn-lt"/>
                <a:cs typeface="+mn-lt"/>
              </a:rPr>
              <a:t>  </a:t>
            </a:r>
            <a:br>
              <a:rPr lang="en-US" dirty="0"/>
            </a:br>
            <a:endParaRPr lang="en-US" dirty="0">
              <a:cs typeface="Arial"/>
            </a:endParaRPr>
          </a:p>
          <a:p>
            <a:pPr marL="0" indent="0">
              <a:buNone/>
            </a:pPr>
            <a:endParaRPr lang="en-US" dirty="0">
              <a:cs typeface="Arial"/>
            </a:endParaRPr>
          </a:p>
        </p:txBody>
      </p:sp>
    </p:spTree>
    <p:extLst>
      <p:ext uri="{BB962C8B-B14F-4D97-AF65-F5344CB8AC3E}">
        <p14:creationId xmlns:p14="http://schemas.microsoft.com/office/powerpoint/2010/main" val="21604130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08B9A-B2CB-45BC-50BC-B2DCA50FC447}"/>
              </a:ext>
            </a:extLst>
          </p:cNvPr>
          <p:cNvSpPr>
            <a:spLocks noGrp="1"/>
          </p:cNvSpPr>
          <p:nvPr>
            <p:ph type="title"/>
          </p:nvPr>
        </p:nvSpPr>
        <p:spPr>
          <a:xfrm>
            <a:off x="708917" y="967537"/>
            <a:ext cx="10644883" cy="724530"/>
          </a:xfrm>
        </p:spPr>
        <p:txBody>
          <a:bodyPr>
            <a:normAutofit/>
          </a:bodyPr>
          <a:lstStyle/>
          <a:p>
            <a:r>
              <a:rPr lang="en-US" sz="2400" b="1" dirty="0">
                <a:cs typeface="Arial"/>
              </a:rPr>
              <a:t>Updates to the Issue Paper</a:t>
            </a:r>
            <a:endParaRPr lang="en-US" sz="2400" b="1" dirty="0"/>
          </a:p>
        </p:txBody>
      </p:sp>
      <p:sp>
        <p:nvSpPr>
          <p:cNvPr id="3" name="Content Placeholder 2">
            <a:extLst>
              <a:ext uri="{FF2B5EF4-FFF2-40B4-BE49-F238E27FC236}">
                <a16:creationId xmlns:a16="http://schemas.microsoft.com/office/drawing/2014/main" id="{C95CB1B9-1594-6E69-771C-A342BA42AE36}"/>
              </a:ext>
            </a:extLst>
          </p:cNvPr>
          <p:cNvSpPr>
            <a:spLocks noGrp="1"/>
          </p:cNvSpPr>
          <p:nvPr>
            <p:ph idx="1"/>
          </p:nvPr>
        </p:nvSpPr>
        <p:spPr>
          <a:xfrm>
            <a:off x="708917" y="1874739"/>
            <a:ext cx="10962526" cy="4983261"/>
          </a:xfrm>
        </p:spPr>
        <p:txBody>
          <a:bodyPr>
            <a:normAutofit/>
          </a:bodyPr>
          <a:lstStyle/>
          <a:p>
            <a:r>
              <a:rPr lang="en-US" sz="2000" dirty="0"/>
              <a:t>Incorporated feedback from other subcommittees</a:t>
            </a:r>
          </a:p>
          <a:p>
            <a:pPr lvl="1"/>
            <a:r>
              <a:rPr lang="en-US" sz="2000" dirty="0"/>
              <a:t>Updated recommendation on Apprenticeship Pathway Framework Tool to include that training to use the tool should be offered widely to stakeholders</a:t>
            </a:r>
          </a:p>
          <a:p>
            <a:pPr lvl="1"/>
            <a:r>
              <a:rPr lang="en-US" sz="2000" dirty="0"/>
              <a:t>Recommended that DOL should create a mechanism to track and research the effectiveness of apprenticeship pathways</a:t>
            </a:r>
          </a:p>
          <a:p>
            <a:pPr lvl="1"/>
            <a:r>
              <a:rPr lang="en-US" sz="2000" dirty="0"/>
              <a:t>Added references to the kinds of stakeholders DOL should be working (employers, organized labor, community partners, etc.) with to create opportunities for historically marginalized populations.</a:t>
            </a:r>
          </a:p>
          <a:p>
            <a:pPr lvl="1"/>
            <a:r>
              <a:rPr lang="en-US" sz="2000" dirty="0"/>
              <a:t>Expanded on recommendation on marketing apprenticeship to specify that DOL should also market apprenticeship to employers. </a:t>
            </a:r>
          </a:p>
          <a:p>
            <a:pPr marL="457200" lvl="1" indent="0">
              <a:buNone/>
            </a:pPr>
            <a:endParaRPr lang="en-US" sz="2000" dirty="0"/>
          </a:p>
          <a:p>
            <a:r>
              <a:rPr lang="en-US" sz="2000" i="1" dirty="0"/>
              <a:t>(Removed references to wages in the main issue brief, and added addenda with non-consensus views on the subject of family sustaining wages in apprenticeship.)</a:t>
            </a:r>
          </a:p>
        </p:txBody>
      </p:sp>
      <p:sp>
        <p:nvSpPr>
          <p:cNvPr id="4" name="Slide Number Placeholder 3">
            <a:extLst>
              <a:ext uri="{FF2B5EF4-FFF2-40B4-BE49-F238E27FC236}">
                <a16:creationId xmlns:a16="http://schemas.microsoft.com/office/drawing/2014/main" id="{8922893A-A6B3-D359-C4C5-D507A60B373F}"/>
              </a:ext>
            </a:extLst>
          </p:cNvPr>
          <p:cNvSpPr>
            <a:spLocks noGrp="1"/>
          </p:cNvSpPr>
          <p:nvPr>
            <p:ph type="sldNum" sz="quarter" idx="12"/>
          </p:nvPr>
        </p:nvSpPr>
        <p:spPr/>
        <p:txBody>
          <a:bodyPr/>
          <a:lstStyle/>
          <a:p>
            <a:fld id="{9427801F-9CE3-415A-8DE2-4581E6892BA4}" type="slidenum">
              <a:rPr lang="en-US" smtClean="0"/>
              <a:t>45</a:t>
            </a:fld>
            <a:endParaRPr lang="en-US" dirty="0"/>
          </a:p>
        </p:txBody>
      </p:sp>
    </p:spTree>
    <p:extLst>
      <p:ext uri="{BB962C8B-B14F-4D97-AF65-F5344CB8AC3E}">
        <p14:creationId xmlns:p14="http://schemas.microsoft.com/office/powerpoint/2010/main" val="38284087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5042D-5B7D-5035-EA5F-317E56899EBA}"/>
              </a:ext>
            </a:extLst>
          </p:cNvPr>
          <p:cNvSpPr>
            <a:spLocks noGrp="1"/>
          </p:cNvSpPr>
          <p:nvPr>
            <p:ph type="title"/>
          </p:nvPr>
        </p:nvSpPr>
        <p:spPr/>
        <p:txBody>
          <a:bodyPr>
            <a:normAutofit/>
          </a:bodyPr>
          <a:lstStyle/>
          <a:p>
            <a:r>
              <a:rPr lang="en-US" sz="2400" b="1" dirty="0">
                <a:cs typeface="Arial"/>
              </a:rPr>
              <a:t>Recommendations, </a:t>
            </a:r>
            <a:r>
              <a:rPr lang="en-US" sz="2400" b="1" dirty="0"/>
              <a:t>Best Practices and Definitions</a:t>
            </a:r>
            <a:endParaRPr lang="en-US" sz="2400" dirty="0"/>
          </a:p>
        </p:txBody>
      </p:sp>
      <p:sp>
        <p:nvSpPr>
          <p:cNvPr id="3" name="Content Placeholder 2">
            <a:extLst>
              <a:ext uri="{FF2B5EF4-FFF2-40B4-BE49-F238E27FC236}">
                <a16:creationId xmlns:a16="http://schemas.microsoft.com/office/drawing/2014/main" id="{B9964E58-EECC-CC86-CD0F-57F845D0FA3D}"/>
              </a:ext>
            </a:extLst>
          </p:cNvPr>
          <p:cNvSpPr>
            <a:spLocks noGrp="1"/>
          </p:cNvSpPr>
          <p:nvPr>
            <p:ph idx="1"/>
          </p:nvPr>
        </p:nvSpPr>
        <p:spPr>
          <a:xfrm>
            <a:off x="838200" y="1854173"/>
            <a:ext cx="10515600" cy="4773034"/>
          </a:xfrm>
        </p:spPr>
        <p:txBody>
          <a:bodyPr>
            <a:normAutofit/>
          </a:bodyPr>
          <a:lstStyle/>
          <a:p>
            <a:r>
              <a:rPr lang="en-US" sz="2200" dirty="0"/>
              <a:t>Invest in marketing and outreach in new and emerging industries and to historically marginalized communities </a:t>
            </a:r>
          </a:p>
          <a:p>
            <a:r>
              <a:rPr lang="en-US" sz="2200" dirty="0"/>
              <a:t>Invest in the R&amp;D of an Apprenticeship Pathways Framework Tool</a:t>
            </a:r>
          </a:p>
          <a:p>
            <a:r>
              <a:rPr lang="en-US" sz="2200" dirty="0"/>
              <a:t>Develop a tracking mechanism to assess the effectiveness of these new investments and strategies</a:t>
            </a:r>
          </a:p>
          <a:p>
            <a:r>
              <a:rPr lang="en-US" sz="2200" dirty="0"/>
              <a:t>To advance best practice, we need definitions and agreement on key terms.  </a:t>
            </a:r>
          </a:p>
          <a:p>
            <a:r>
              <a:rPr lang="en-US" sz="2200" dirty="0"/>
              <a:t>As a best practice model, we would like to highlight programs in public transit, where RAP completers have priority when applying for higher wage positions.</a:t>
            </a:r>
          </a:p>
          <a:p>
            <a:r>
              <a:rPr lang="en-US" sz="2200" dirty="0"/>
              <a:t>The DOL should investigate the potential of creating a U.S. National Qualifications Framework.</a:t>
            </a:r>
          </a:p>
          <a:p>
            <a:endParaRPr lang="en-US" dirty="0"/>
          </a:p>
          <a:p>
            <a:endParaRPr lang="en-US" dirty="0"/>
          </a:p>
        </p:txBody>
      </p:sp>
      <p:sp>
        <p:nvSpPr>
          <p:cNvPr id="4" name="Slide Number Placeholder 3">
            <a:extLst>
              <a:ext uri="{FF2B5EF4-FFF2-40B4-BE49-F238E27FC236}">
                <a16:creationId xmlns:a16="http://schemas.microsoft.com/office/drawing/2014/main" id="{1162817A-9E10-0598-4BFA-FFE1C0CCD892}"/>
              </a:ext>
            </a:extLst>
          </p:cNvPr>
          <p:cNvSpPr>
            <a:spLocks noGrp="1"/>
          </p:cNvSpPr>
          <p:nvPr>
            <p:ph type="sldNum" sz="quarter" idx="12"/>
          </p:nvPr>
        </p:nvSpPr>
        <p:spPr/>
        <p:txBody>
          <a:bodyPr/>
          <a:lstStyle/>
          <a:p>
            <a:fld id="{9427801F-9CE3-415A-8DE2-4581E6892BA4}" type="slidenum">
              <a:rPr lang="en-US" smtClean="0"/>
              <a:t>46</a:t>
            </a:fld>
            <a:endParaRPr lang="en-US" dirty="0"/>
          </a:p>
        </p:txBody>
      </p:sp>
    </p:spTree>
    <p:extLst>
      <p:ext uri="{BB962C8B-B14F-4D97-AF65-F5344CB8AC3E}">
        <p14:creationId xmlns:p14="http://schemas.microsoft.com/office/powerpoint/2010/main" val="13925960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9EFD3-04D3-1BB0-7A7D-09F8ABB28892}"/>
              </a:ext>
            </a:extLst>
          </p:cNvPr>
          <p:cNvSpPr>
            <a:spLocks noGrp="1"/>
          </p:cNvSpPr>
          <p:nvPr>
            <p:ph type="title"/>
          </p:nvPr>
        </p:nvSpPr>
        <p:spPr>
          <a:xfrm>
            <a:off x="0" y="3021001"/>
            <a:ext cx="12192000" cy="1105707"/>
          </a:xfrm>
        </p:spPr>
        <p:txBody>
          <a:bodyPr>
            <a:noAutofit/>
          </a:bodyPr>
          <a:lstStyle/>
          <a:p>
            <a:pPr algn="ctr"/>
            <a:r>
              <a:rPr lang="en-US" b="1" dirty="0"/>
              <a:t>Open Discussion and Full Committee Vote</a:t>
            </a:r>
          </a:p>
        </p:txBody>
      </p:sp>
      <p:sp>
        <p:nvSpPr>
          <p:cNvPr id="4" name="Slide Number Placeholder 3">
            <a:extLst>
              <a:ext uri="{FF2B5EF4-FFF2-40B4-BE49-F238E27FC236}">
                <a16:creationId xmlns:a16="http://schemas.microsoft.com/office/drawing/2014/main" id="{19271ABC-E359-C343-D334-142E95574D3F}"/>
              </a:ext>
            </a:extLst>
          </p:cNvPr>
          <p:cNvSpPr>
            <a:spLocks noGrp="1"/>
          </p:cNvSpPr>
          <p:nvPr>
            <p:ph type="sldNum" sz="quarter" idx="12"/>
          </p:nvPr>
        </p:nvSpPr>
        <p:spPr/>
        <p:txBody>
          <a:bodyPr/>
          <a:lstStyle/>
          <a:p>
            <a:fld id="{9427801F-9CE3-415A-8DE2-4581E6892BA4}" type="slidenum">
              <a:rPr lang="en-US" smtClean="0"/>
              <a:t>47</a:t>
            </a:fld>
            <a:endParaRPr lang="en-US" dirty="0"/>
          </a:p>
        </p:txBody>
      </p:sp>
    </p:spTree>
    <p:extLst>
      <p:ext uri="{BB962C8B-B14F-4D97-AF65-F5344CB8AC3E}">
        <p14:creationId xmlns:p14="http://schemas.microsoft.com/office/powerpoint/2010/main" val="23181882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0">
            <a:extLst>
              <a:ext uri="{FF2B5EF4-FFF2-40B4-BE49-F238E27FC236}">
                <a16:creationId xmlns:a16="http://schemas.microsoft.com/office/drawing/2014/main" id="{2E7ADBC3-DECA-9F4C-9289-9E43C727592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582614"/>
            <a:ext cx="7662505" cy="4310159"/>
          </a:xfrm>
          <a:prstGeom prst="rect">
            <a:avLst/>
          </a:prstGeom>
        </p:spPr>
      </p:pic>
      <p:sp>
        <p:nvSpPr>
          <p:cNvPr id="8" name="Rectangle 7"/>
          <p:cNvSpPr/>
          <p:nvPr/>
        </p:nvSpPr>
        <p:spPr>
          <a:xfrm>
            <a:off x="5424854" y="3908234"/>
            <a:ext cx="6767146" cy="760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7801F-9CE3-415A-8DE2-4581E6892BA4}" type="slidenum">
              <a:rPr kumimoji="0" lang="en-US" sz="1200" b="0" i="0" u="none" strike="noStrike" kern="1200" cap="none" spc="0" normalizeH="0" baseline="0" noProof="0" dirty="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7" name="TextBox 6"/>
          <p:cNvSpPr txBox="1"/>
          <p:nvPr/>
        </p:nvSpPr>
        <p:spPr>
          <a:xfrm>
            <a:off x="5424854" y="3908234"/>
            <a:ext cx="6767146" cy="646331"/>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a:ea typeface="+mn-ea"/>
                <a:cs typeface="+mn-cs"/>
              </a:rPr>
              <a:t>Apprenticeship Modernization</a:t>
            </a:r>
            <a:endParaRPr kumimoji="0" lang="en-US" sz="3600" b="1" i="0" u="none" strike="noStrike" kern="1200" cap="none" spc="0" normalizeH="0" baseline="0" noProof="0" dirty="0">
              <a:ln>
                <a:noFill/>
              </a:ln>
              <a:solidFill>
                <a:prstClr val="white"/>
              </a:solidFill>
              <a:effectLst/>
              <a:uLnTx/>
              <a:uFillTx/>
              <a:latin typeface="Arial" panose="020B0604020202020204"/>
              <a:ea typeface="+mn-ea"/>
              <a:cs typeface="Arial"/>
            </a:endParaRPr>
          </a:p>
        </p:txBody>
      </p:sp>
      <p:sp>
        <p:nvSpPr>
          <p:cNvPr id="9" name="Rectangle 8"/>
          <p:cNvSpPr/>
          <p:nvPr/>
        </p:nvSpPr>
        <p:spPr>
          <a:xfrm>
            <a:off x="5424854" y="4668715"/>
            <a:ext cx="6767146" cy="463577"/>
          </a:xfrm>
          <a:prstGeom prst="rect">
            <a:avLst/>
          </a:prstGeom>
          <a:solidFill>
            <a:srgbClr val="0000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0" name="TextBox 9"/>
          <p:cNvSpPr txBox="1"/>
          <p:nvPr/>
        </p:nvSpPr>
        <p:spPr>
          <a:xfrm>
            <a:off x="8551985" y="4715837"/>
            <a:ext cx="3640015"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ACA Subcommittee</a:t>
            </a:r>
          </a:p>
        </p:txBody>
      </p:sp>
    </p:spTree>
    <p:extLst>
      <p:ext uri="{BB962C8B-B14F-4D97-AF65-F5344CB8AC3E}">
        <p14:creationId xmlns:p14="http://schemas.microsoft.com/office/powerpoint/2010/main" val="6319670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FC95F-A8C6-7632-31F1-203BCCCBB4E9}"/>
              </a:ext>
            </a:extLst>
          </p:cNvPr>
          <p:cNvSpPr>
            <a:spLocks noGrp="1"/>
          </p:cNvSpPr>
          <p:nvPr>
            <p:ph type="title"/>
          </p:nvPr>
        </p:nvSpPr>
        <p:spPr>
          <a:xfrm>
            <a:off x="523982" y="967537"/>
            <a:ext cx="10829818" cy="724530"/>
          </a:xfrm>
        </p:spPr>
        <p:txBody>
          <a:bodyPr>
            <a:normAutofit fontScale="90000"/>
          </a:bodyPr>
          <a:lstStyle/>
          <a:p>
            <a:r>
              <a:rPr lang="en-US" b="1" dirty="0"/>
              <a:t>Summary of Final Issue Papers/Recommendations</a:t>
            </a:r>
          </a:p>
        </p:txBody>
      </p:sp>
      <p:sp>
        <p:nvSpPr>
          <p:cNvPr id="3" name="Content Placeholder 2">
            <a:extLst>
              <a:ext uri="{FF2B5EF4-FFF2-40B4-BE49-F238E27FC236}">
                <a16:creationId xmlns:a16="http://schemas.microsoft.com/office/drawing/2014/main" id="{6118B7CC-5515-F812-70CB-11106E3C579D}"/>
              </a:ext>
            </a:extLst>
          </p:cNvPr>
          <p:cNvSpPr>
            <a:spLocks noGrp="1"/>
          </p:cNvSpPr>
          <p:nvPr>
            <p:ph idx="1"/>
          </p:nvPr>
        </p:nvSpPr>
        <p:spPr>
          <a:xfrm>
            <a:off x="421240" y="1917949"/>
            <a:ext cx="11455685" cy="4886137"/>
          </a:xfrm>
        </p:spPr>
        <p:txBody>
          <a:bodyPr vert="horz" lIns="91440" tIns="45720" rIns="91440" bIns="45720" rtlCol="0" anchor="t">
            <a:normAutofit/>
          </a:bodyPr>
          <a:lstStyle/>
          <a:p>
            <a:r>
              <a:rPr lang="en-US" b="1" dirty="0">
                <a:cs typeface="Arial"/>
              </a:rPr>
              <a:t>Quality Standards </a:t>
            </a:r>
            <a:r>
              <a:rPr lang="en-US" dirty="0">
                <a:cs typeface="Arial"/>
              </a:rPr>
              <a:t>- Issue a Training and Employment Notice (TEN) or other policy defining Quality Guidelines for RAPs</a:t>
            </a:r>
          </a:p>
          <a:p>
            <a:endParaRPr lang="en-US" dirty="0">
              <a:cs typeface="Arial"/>
            </a:endParaRPr>
          </a:p>
          <a:p>
            <a:r>
              <a:rPr lang="en-US" b="1" dirty="0">
                <a:cs typeface="Arial"/>
              </a:rPr>
              <a:t>Marketing Apprenticeship</a:t>
            </a:r>
            <a:r>
              <a:rPr lang="en-US" dirty="0">
                <a:cs typeface="Arial"/>
              </a:rPr>
              <a:t> - Provide a substantial marketing budget to be used to raise awareness of apprenticeship among employers, job seekers, and school staff</a:t>
            </a:r>
          </a:p>
          <a:p>
            <a:endParaRPr lang="en-US" b="1" dirty="0">
              <a:cs typeface="Arial"/>
            </a:endParaRPr>
          </a:p>
          <a:p>
            <a:r>
              <a:rPr lang="en-US" b="1" dirty="0">
                <a:cs typeface="Arial"/>
              </a:rPr>
              <a:t>Onboarding New Programs</a:t>
            </a:r>
            <a:r>
              <a:rPr lang="en-US" dirty="0">
                <a:cs typeface="Arial"/>
              </a:rPr>
              <a:t> -</a:t>
            </a:r>
            <a:r>
              <a:rPr lang="en-US" dirty="0">
                <a:ea typeface="+mn-lt"/>
                <a:cs typeface="+mn-lt"/>
              </a:rPr>
              <a:t> DOL to streamline the process to onboard apprenticeship by digitizing applications, standardizing expectations, and using Rapids data to identify successful procedures</a:t>
            </a:r>
            <a:endParaRPr lang="en-US" dirty="0">
              <a:cs typeface="Arial" panose="020B0604020202020204"/>
            </a:endParaRPr>
          </a:p>
          <a:p>
            <a:endParaRPr lang="en-US" dirty="0">
              <a:ea typeface="+mn-lt"/>
              <a:cs typeface="+mn-lt"/>
            </a:endParaRPr>
          </a:p>
          <a:p>
            <a:endParaRPr lang="en-US" dirty="0">
              <a:cs typeface="Arial" panose="020B0604020202020204"/>
            </a:endParaRPr>
          </a:p>
          <a:p>
            <a:endParaRPr lang="en-US" dirty="0">
              <a:ea typeface="+mn-lt"/>
              <a:cs typeface="+mn-lt"/>
            </a:endParaRPr>
          </a:p>
          <a:p>
            <a:endParaRPr lang="en-US" dirty="0">
              <a:cs typeface="Arial"/>
            </a:endParaRPr>
          </a:p>
          <a:p>
            <a:endParaRPr lang="en-US" dirty="0">
              <a:cs typeface="Arial"/>
            </a:endParaRPr>
          </a:p>
          <a:p>
            <a:endParaRPr lang="en-US" dirty="0">
              <a:cs typeface="Arial"/>
            </a:endParaRPr>
          </a:p>
        </p:txBody>
      </p:sp>
      <p:sp>
        <p:nvSpPr>
          <p:cNvPr id="4" name="Slide Number Placeholder 3">
            <a:extLst>
              <a:ext uri="{FF2B5EF4-FFF2-40B4-BE49-F238E27FC236}">
                <a16:creationId xmlns:a16="http://schemas.microsoft.com/office/drawing/2014/main" id="{52928610-B098-8A7C-D3A1-4682A314C691}"/>
              </a:ext>
            </a:extLst>
          </p:cNvPr>
          <p:cNvSpPr>
            <a:spLocks noGrp="1"/>
          </p:cNvSpPr>
          <p:nvPr>
            <p:ph type="sldNum" sz="quarter" idx="12"/>
          </p:nvPr>
        </p:nvSpPr>
        <p:spPr/>
        <p:txBody>
          <a:bodyPr/>
          <a:lstStyle/>
          <a:p>
            <a:fld id="{9427801F-9CE3-415A-8DE2-4581E6892BA4}" type="slidenum">
              <a:rPr lang="en-US" smtClean="0"/>
              <a:t>49</a:t>
            </a:fld>
            <a:endParaRPr lang="en-US" dirty="0"/>
          </a:p>
        </p:txBody>
      </p:sp>
    </p:spTree>
    <p:extLst>
      <p:ext uri="{BB962C8B-B14F-4D97-AF65-F5344CB8AC3E}">
        <p14:creationId xmlns:p14="http://schemas.microsoft.com/office/powerpoint/2010/main" val="1546165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8881"/>
            <a:ext cx="10515600" cy="724530"/>
          </a:xfrm>
        </p:spPr>
        <p:txBody>
          <a:bodyPr>
            <a:noAutofit/>
          </a:bodyPr>
          <a:lstStyle/>
          <a:p>
            <a:br>
              <a:rPr lang="en-US" b="1" dirty="0"/>
            </a:br>
            <a:br>
              <a:rPr lang="en-US" b="1" dirty="0"/>
            </a:br>
            <a:r>
              <a:rPr lang="en-US" b="1" dirty="0"/>
              <a:t>Member Roll Call – </a:t>
            </a:r>
            <a:r>
              <a:rPr lang="en-US" b="1" dirty="0">
                <a:solidFill>
                  <a:schemeClr val="accent1"/>
                </a:solidFill>
              </a:rPr>
              <a:t>Labor Representatives</a:t>
            </a:r>
            <a:br>
              <a:rPr lang="en-US" b="1" dirty="0">
                <a:solidFill>
                  <a:schemeClr val="accent1"/>
                </a:solidFill>
                <a:cs typeface="Arial"/>
              </a:rPr>
            </a:br>
            <a:br>
              <a:rPr lang="en-US" b="1" dirty="0"/>
            </a:br>
            <a:endParaRPr lang="en-US" dirty="0">
              <a:solidFill>
                <a:schemeClr val="accent1"/>
              </a:solidFill>
            </a:endParaRPr>
          </a:p>
        </p:txBody>
      </p:sp>
      <p:sp>
        <p:nvSpPr>
          <p:cNvPr id="3" name="Content Placeholder 2"/>
          <p:cNvSpPr>
            <a:spLocks noGrp="1"/>
          </p:cNvSpPr>
          <p:nvPr>
            <p:ph idx="1"/>
          </p:nvPr>
        </p:nvSpPr>
        <p:spPr>
          <a:xfrm>
            <a:off x="838199" y="1603579"/>
            <a:ext cx="11088330" cy="5117896"/>
          </a:xfrm>
        </p:spPr>
        <p:txBody>
          <a:bodyPr vert="horz" lIns="91440" tIns="45720" rIns="91440" bIns="45720" rtlCol="0" anchor="t">
            <a:noAutofit/>
          </a:bodyPr>
          <a:lstStyle/>
          <a:p>
            <a:pPr marL="0" indent="0">
              <a:lnSpc>
                <a:spcPct val="100000"/>
              </a:lnSpc>
              <a:buNone/>
            </a:pPr>
            <a:endParaRPr lang="en-US" sz="2700" b="1" dirty="0"/>
          </a:p>
          <a:p>
            <a:pPr>
              <a:lnSpc>
                <a:spcPct val="100000"/>
              </a:lnSpc>
            </a:pPr>
            <a:r>
              <a:rPr lang="en-US" sz="2700" b="1" dirty="0"/>
              <a:t>Raymond W. Boyd</a:t>
            </a:r>
            <a:r>
              <a:rPr lang="en-US" sz="2700" dirty="0"/>
              <a:t>, Assistant Director of Education and Training, United Association of Journeymen and Apprentices of the Plumbing and Pipe Fitting Industry of the United States and Canada </a:t>
            </a:r>
            <a:endParaRPr lang="en-US" sz="2700" i="1" dirty="0">
              <a:cs typeface="Arial"/>
            </a:endParaRPr>
          </a:p>
          <a:p>
            <a:pPr>
              <a:lnSpc>
                <a:spcPct val="100000"/>
              </a:lnSpc>
            </a:pPr>
            <a:r>
              <a:rPr lang="en-US" sz="2700" b="1" dirty="0"/>
              <a:t>Daniel Bustillo</a:t>
            </a:r>
            <a:r>
              <a:rPr lang="en-US" sz="2700" dirty="0"/>
              <a:t>, </a:t>
            </a:r>
            <a:r>
              <a:rPr lang="en-US" sz="2700"/>
              <a:t>Deputy </a:t>
            </a:r>
            <a:r>
              <a:rPr lang="en-US" sz="2700" dirty="0"/>
              <a:t>Executive Director, </a:t>
            </a:r>
            <a:r>
              <a:rPr lang="en-US" sz="2700"/>
              <a:t>1199SEIU Training and Employment Funds</a:t>
            </a:r>
            <a:r>
              <a:rPr lang="en-US" sz="2700" dirty="0"/>
              <a:t>, Service Employees International Union</a:t>
            </a:r>
            <a:endParaRPr lang="en-US" sz="2700" dirty="0">
              <a:cs typeface="Arial"/>
            </a:endParaRPr>
          </a:p>
          <a:p>
            <a:pPr>
              <a:lnSpc>
                <a:spcPct val="100000"/>
              </a:lnSpc>
            </a:pPr>
            <a:r>
              <a:rPr lang="en-US" sz="2700" b="1" dirty="0"/>
              <a:t>John A. Costa</a:t>
            </a:r>
            <a:r>
              <a:rPr lang="en-US" sz="2700" dirty="0"/>
              <a:t>, International President, Amalgamated Transit Union AFL-CIO/CLC</a:t>
            </a:r>
          </a:p>
        </p:txBody>
      </p:sp>
      <p:sp>
        <p:nvSpPr>
          <p:cNvPr id="4" name="Slide Number Placeholder 3"/>
          <p:cNvSpPr>
            <a:spLocks noGrp="1"/>
          </p:cNvSpPr>
          <p:nvPr>
            <p:ph type="sldNum" sz="quarter" idx="12"/>
          </p:nvPr>
        </p:nvSpPr>
        <p:spPr/>
        <p:txBody>
          <a:bodyPr/>
          <a:lstStyle/>
          <a:p>
            <a:fld id="{9427801F-9CE3-415A-8DE2-4581E6892BA4}" type="slidenum">
              <a:rPr lang="en-US" smtClean="0"/>
              <a:t>5</a:t>
            </a:fld>
            <a:endParaRPr lang="en-US" dirty="0"/>
          </a:p>
        </p:txBody>
      </p:sp>
    </p:spTree>
    <p:extLst>
      <p:ext uri="{BB962C8B-B14F-4D97-AF65-F5344CB8AC3E}">
        <p14:creationId xmlns:p14="http://schemas.microsoft.com/office/powerpoint/2010/main" val="21507964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FC95F-A8C6-7632-31F1-203BCCCBB4E9}"/>
              </a:ext>
            </a:extLst>
          </p:cNvPr>
          <p:cNvSpPr>
            <a:spLocks noGrp="1"/>
          </p:cNvSpPr>
          <p:nvPr>
            <p:ph type="title"/>
          </p:nvPr>
        </p:nvSpPr>
        <p:spPr/>
        <p:txBody>
          <a:bodyPr/>
          <a:lstStyle/>
          <a:p>
            <a:r>
              <a:rPr lang="en-US" b="1" dirty="0"/>
              <a:t>Highlight Changes from the March Meeting</a:t>
            </a:r>
          </a:p>
        </p:txBody>
      </p:sp>
      <p:sp>
        <p:nvSpPr>
          <p:cNvPr id="4" name="Slide Number Placeholder 3">
            <a:extLst>
              <a:ext uri="{FF2B5EF4-FFF2-40B4-BE49-F238E27FC236}">
                <a16:creationId xmlns:a16="http://schemas.microsoft.com/office/drawing/2014/main" id="{52928610-B098-8A7C-D3A1-4682A314C691}"/>
              </a:ext>
            </a:extLst>
          </p:cNvPr>
          <p:cNvSpPr>
            <a:spLocks noGrp="1"/>
          </p:cNvSpPr>
          <p:nvPr>
            <p:ph type="sldNum" sz="quarter" idx="12"/>
          </p:nvPr>
        </p:nvSpPr>
        <p:spPr/>
        <p:txBody>
          <a:bodyPr/>
          <a:lstStyle/>
          <a:p>
            <a:fld id="{9427801F-9CE3-415A-8DE2-4581E6892BA4}" type="slidenum">
              <a:rPr lang="en-US" smtClean="0"/>
              <a:t>50</a:t>
            </a:fld>
            <a:endParaRPr lang="en-US" dirty="0"/>
          </a:p>
        </p:txBody>
      </p:sp>
      <p:sp>
        <p:nvSpPr>
          <p:cNvPr id="10" name="Content Placeholder 2">
            <a:extLst>
              <a:ext uri="{FF2B5EF4-FFF2-40B4-BE49-F238E27FC236}">
                <a16:creationId xmlns:a16="http://schemas.microsoft.com/office/drawing/2014/main" id="{185A3389-6325-2739-D929-9A91D6672ED8}"/>
              </a:ext>
            </a:extLst>
          </p:cNvPr>
          <p:cNvSpPr>
            <a:spLocks noGrp="1"/>
          </p:cNvSpPr>
          <p:nvPr>
            <p:ph idx="1"/>
          </p:nvPr>
        </p:nvSpPr>
        <p:spPr>
          <a:xfrm>
            <a:off x="618995" y="1969319"/>
            <a:ext cx="11131462" cy="4468603"/>
          </a:xfrm>
        </p:spPr>
        <p:txBody>
          <a:bodyPr vert="horz" lIns="91440" tIns="45720" rIns="91440" bIns="45720" rtlCol="0" anchor="t">
            <a:normAutofit fontScale="92500" lnSpcReduction="20000"/>
          </a:bodyPr>
          <a:lstStyle/>
          <a:p>
            <a:r>
              <a:rPr lang="en-US" b="1" dirty="0">
                <a:ea typeface="+mn-lt"/>
                <a:cs typeface="+mn-lt"/>
              </a:rPr>
              <a:t>Quality Standards:</a:t>
            </a:r>
            <a:endParaRPr lang="en-US" dirty="0"/>
          </a:p>
          <a:p>
            <a:pPr marL="914400" lvl="1" indent="-457200">
              <a:buAutoNum type="arabicPeriod"/>
            </a:pPr>
            <a:r>
              <a:rPr lang="en-US" dirty="0">
                <a:ea typeface="+mn-lt"/>
                <a:cs typeface="+mn-lt"/>
              </a:rPr>
              <a:t>Addressed occupational segregation</a:t>
            </a:r>
          </a:p>
          <a:p>
            <a:pPr marL="914400" lvl="1" indent="-457200">
              <a:buAutoNum type="arabicPeriod"/>
            </a:pPr>
            <a:r>
              <a:rPr lang="en-US" dirty="0">
                <a:ea typeface="+mn-lt"/>
                <a:cs typeface="+mn-lt"/>
              </a:rPr>
              <a:t>New methods for wage information to be supplied by participating states</a:t>
            </a:r>
          </a:p>
          <a:p>
            <a:pPr marL="914400" lvl="1" indent="-457200">
              <a:buAutoNum type="arabicPeriod"/>
            </a:pPr>
            <a:r>
              <a:rPr lang="en-US" dirty="0">
                <a:ea typeface="+mn-lt"/>
                <a:cs typeface="+mn-lt"/>
              </a:rPr>
              <a:t>Added section on sector-based strategies</a:t>
            </a:r>
            <a:endParaRPr lang="en-US" dirty="0">
              <a:cs typeface="Arial"/>
            </a:endParaRPr>
          </a:p>
          <a:p>
            <a:pPr marL="0" indent="0">
              <a:buNone/>
            </a:pPr>
            <a:endParaRPr lang="en-US" dirty="0">
              <a:ea typeface="+mn-lt"/>
              <a:cs typeface="+mn-lt"/>
            </a:endParaRPr>
          </a:p>
          <a:p>
            <a:r>
              <a:rPr lang="en-US" b="1" dirty="0">
                <a:ea typeface="+mn-lt"/>
                <a:cs typeface="+mn-lt"/>
              </a:rPr>
              <a:t>Marketing Apprenticeship:</a:t>
            </a:r>
            <a:endParaRPr lang="en-US" dirty="0">
              <a:ea typeface="+mn-lt"/>
              <a:cs typeface="+mn-lt"/>
            </a:endParaRPr>
          </a:p>
          <a:p>
            <a:pPr marL="971550" lvl="1" indent="-514350">
              <a:buAutoNum type="arabicPeriod"/>
            </a:pPr>
            <a:r>
              <a:rPr lang="en-US" dirty="0">
                <a:ea typeface="+mn-lt"/>
                <a:cs typeface="+mn-lt"/>
              </a:rPr>
              <a:t>Addressed DEIA concerns regarding marketing to potential apprentices</a:t>
            </a:r>
          </a:p>
          <a:p>
            <a:pPr marL="971550" lvl="1" indent="-514350">
              <a:buAutoNum type="arabicPeriod"/>
            </a:pPr>
            <a:r>
              <a:rPr lang="en-US" dirty="0">
                <a:ea typeface="+mn-lt"/>
                <a:cs typeface="+mn-lt"/>
              </a:rPr>
              <a:t>Added marketing outreach in community organizations, colleges, and high schools </a:t>
            </a:r>
          </a:p>
          <a:p>
            <a:pPr marL="971550" lvl="1" indent="-514350">
              <a:buAutoNum type="arabicPeriod"/>
            </a:pPr>
            <a:r>
              <a:rPr lang="en-US" dirty="0">
                <a:ea typeface="+mn-lt"/>
                <a:cs typeface="+mn-lt"/>
              </a:rPr>
              <a:t>Included that youth and adult apprenticeship could make college more affordable</a:t>
            </a:r>
          </a:p>
          <a:p>
            <a:endParaRPr lang="en-US" b="1" dirty="0">
              <a:ea typeface="+mn-lt"/>
              <a:cs typeface="+mn-lt"/>
            </a:endParaRPr>
          </a:p>
          <a:p>
            <a:r>
              <a:rPr lang="en-US" b="1" dirty="0">
                <a:ea typeface="+mn-lt"/>
                <a:cs typeface="+mn-lt"/>
              </a:rPr>
              <a:t>Onboarding New Programs:</a:t>
            </a:r>
            <a:r>
              <a:rPr lang="en-US" dirty="0">
                <a:ea typeface="+mn-lt"/>
                <a:cs typeface="+mn-lt"/>
              </a:rPr>
              <a:t> No changes</a:t>
            </a:r>
            <a:endParaRPr lang="en-US"/>
          </a:p>
          <a:p>
            <a:endParaRPr lang="en-US" dirty="0">
              <a:ea typeface="+mn-lt"/>
              <a:cs typeface="+mn-lt"/>
            </a:endParaRPr>
          </a:p>
          <a:p>
            <a:endParaRPr lang="en-US" dirty="0">
              <a:ea typeface="+mn-lt"/>
              <a:cs typeface="+mn-lt"/>
            </a:endParaRPr>
          </a:p>
          <a:p>
            <a:endParaRPr lang="en-US" dirty="0">
              <a:ea typeface="+mn-lt"/>
              <a:cs typeface="+mn-lt"/>
            </a:endParaRPr>
          </a:p>
          <a:p>
            <a:endParaRPr lang="en-US" dirty="0">
              <a:ea typeface="+mn-lt"/>
              <a:cs typeface="+mn-lt"/>
            </a:endParaRPr>
          </a:p>
          <a:p>
            <a:endParaRPr lang="en-US" dirty="0">
              <a:ea typeface="+mn-lt"/>
              <a:cs typeface="+mn-lt"/>
            </a:endParaRPr>
          </a:p>
          <a:p>
            <a:endParaRPr lang="en-US" dirty="0">
              <a:ea typeface="+mn-lt"/>
              <a:cs typeface="+mn-lt"/>
            </a:endParaRPr>
          </a:p>
          <a:p>
            <a:endParaRPr lang="en-US" dirty="0">
              <a:cs typeface="Arial"/>
            </a:endParaRPr>
          </a:p>
        </p:txBody>
      </p:sp>
    </p:spTree>
    <p:extLst>
      <p:ext uri="{BB962C8B-B14F-4D97-AF65-F5344CB8AC3E}">
        <p14:creationId xmlns:p14="http://schemas.microsoft.com/office/powerpoint/2010/main" val="23746579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9EFD3-04D3-1BB0-7A7D-09F8ABB28892}"/>
              </a:ext>
            </a:extLst>
          </p:cNvPr>
          <p:cNvSpPr>
            <a:spLocks noGrp="1"/>
          </p:cNvSpPr>
          <p:nvPr>
            <p:ph type="title"/>
          </p:nvPr>
        </p:nvSpPr>
        <p:spPr>
          <a:xfrm>
            <a:off x="0" y="3021001"/>
            <a:ext cx="12192000" cy="1105707"/>
          </a:xfrm>
        </p:spPr>
        <p:txBody>
          <a:bodyPr>
            <a:noAutofit/>
          </a:bodyPr>
          <a:lstStyle/>
          <a:p>
            <a:pPr algn="ctr"/>
            <a:r>
              <a:rPr lang="en-US" b="1" dirty="0"/>
              <a:t>Open Discussion and Full Committee Vote</a:t>
            </a:r>
          </a:p>
        </p:txBody>
      </p:sp>
      <p:sp>
        <p:nvSpPr>
          <p:cNvPr id="4" name="Slide Number Placeholder 3">
            <a:extLst>
              <a:ext uri="{FF2B5EF4-FFF2-40B4-BE49-F238E27FC236}">
                <a16:creationId xmlns:a16="http://schemas.microsoft.com/office/drawing/2014/main" id="{19271ABC-E359-C343-D334-142E95574D3F}"/>
              </a:ext>
            </a:extLst>
          </p:cNvPr>
          <p:cNvSpPr>
            <a:spLocks noGrp="1"/>
          </p:cNvSpPr>
          <p:nvPr>
            <p:ph type="sldNum" sz="quarter" idx="12"/>
          </p:nvPr>
        </p:nvSpPr>
        <p:spPr/>
        <p:txBody>
          <a:bodyPr/>
          <a:lstStyle/>
          <a:p>
            <a:fld id="{9427801F-9CE3-415A-8DE2-4581E6892BA4}" type="slidenum">
              <a:rPr lang="en-US" smtClean="0"/>
              <a:t>51</a:t>
            </a:fld>
            <a:endParaRPr lang="en-US" dirty="0"/>
          </a:p>
        </p:txBody>
      </p:sp>
    </p:spTree>
    <p:extLst>
      <p:ext uri="{BB962C8B-B14F-4D97-AF65-F5344CB8AC3E}">
        <p14:creationId xmlns:p14="http://schemas.microsoft.com/office/powerpoint/2010/main" val="35722587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19EA7-87EA-E540-021C-AB2A889E19A9}"/>
              </a:ext>
            </a:extLst>
          </p:cNvPr>
          <p:cNvSpPr>
            <a:spLocks noGrp="1"/>
          </p:cNvSpPr>
          <p:nvPr>
            <p:ph type="title"/>
          </p:nvPr>
        </p:nvSpPr>
        <p:spPr>
          <a:xfrm>
            <a:off x="0" y="3195687"/>
            <a:ext cx="12192000" cy="1168923"/>
          </a:xfrm>
        </p:spPr>
        <p:txBody>
          <a:bodyPr>
            <a:normAutofit/>
          </a:bodyPr>
          <a:lstStyle/>
          <a:p>
            <a:pPr algn="ctr"/>
            <a:r>
              <a:rPr lang="en-US" sz="4800" b="1" dirty="0"/>
              <a:t>Break </a:t>
            </a:r>
          </a:p>
        </p:txBody>
      </p:sp>
      <p:sp>
        <p:nvSpPr>
          <p:cNvPr id="3" name="Slide Number Placeholder 2">
            <a:extLst>
              <a:ext uri="{FF2B5EF4-FFF2-40B4-BE49-F238E27FC236}">
                <a16:creationId xmlns:a16="http://schemas.microsoft.com/office/drawing/2014/main" id="{AA2C2896-538C-F518-79BD-4B5858F6EE5A}"/>
              </a:ext>
            </a:extLst>
          </p:cNvPr>
          <p:cNvSpPr>
            <a:spLocks noGrp="1"/>
          </p:cNvSpPr>
          <p:nvPr>
            <p:ph type="sldNum" sz="quarter" idx="12"/>
          </p:nvPr>
        </p:nvSpPr>
        <p:spPr/>
        <p:txBody>
          <a:bodyPr/>
          <a:lstStyle/>
          <a:p>
            <a:fld id="{9427801F-9CE3-415A-8DE2-4581E6892BA4}" type="slidenum">
              <a:rPr lang="en-US" smtClean="0"/>
              <a:t>52</a:t>
            </a:fld>
            <a:endParaRPr lang="en-US" dirty="0"/>
          </a:p>
        </p:txBody>
      </p:sp>
    </p:spTree>
    <p:extLst>
      <p:ext uri="{BB962C8B-B14F-4D97-AF65-F5344CB8AC3E}">
        <p14:creationId xmlns:p14="http://schemas.microsoft.com/office/powerpoint/2010/main" val="28907642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0">
            <a:extLst>
              <a:ext uri="{FF2B5EF4-FFF2-40B4-BE49-F238E27FC236}">
                <a16:creationId xmlns:a16="http://schemas.microsoft.com/office/drawing/2014/main" id="{2E7ADBC3-DECA-9F4C-9289-9E43C72759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8857" y="1726132"/>
            <a:ext cx="6034683" cy="4023122"/>
          </a:xfrm>
          <a:prstGeom prst="rect">
            <a:avLst/>
          </a:prstGeom>
        </p:spPr>
      </p:pic>
      <p:sp>
        <p:nvSpPr>
          <p:cNvPr id="8" name="Rectangle 7"/>
          <p:cNvSpPr/>
          <p:nvPr/>
        </p:nvSpPr>
        <p:spPr>
          <a:xfrm>
            <a:off x="5424854" y="3908234"/>
            <a:ext cx="6767146" cy="760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7801F-9CE3-415A-8DE2-4581E6892BA4}" type="slidenum">
              <a:rPr kumimoji="0" lang="en-US" sz="1200" b="0" i="0" u="none" strike="noStrike" kern="1200" cap="none" spc="0" normalizeH="0" baseline="0" noProof="0" dirty="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7" name="TextBox 6"/>
          <p:cNvSpPr txBox="1"/>
          <p:nvPr/>
        </p:nvSpPr>
        <p:spPr>
          <a:xfrm>
            <a:off x="5424854" y="4051753"/>
            <a:ext cx="6767146" cy="461665"/>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b="1" dirty="0">
                <a:solidFill>
                  <a:prstClr val="white"/>
                </a:solidFill>
                <a:latin typeface="Arial" panose="020B0604020202020204"/>
              </a:rPr>
              <a:t>Biennial</a:t>
            </a:r>
            <a:r>
              <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rPr>
              <a:t> Report: </a:t>
            </a:r>
            <a:r>
              <a:rPr lang="en-US" sz="2400" b="1" dirty="0">
                <a:solidFill>
                  <a:prstClr val="white"/>
                </a:solidFill>
                <a:latin typeface="Arial" panose="020B0604020202020204"/>
              </a:rPr>
              <a:t>Full Committee</a:t>
            </a:r>
            <a:endParaRPr kumimoji="0" lang="en-US" sz="2400" b="1" i="0" u="none" strike="noStrike" kern="1200" cap="none" spc="0" normalizeH="0" baseline="0" noProof="0" dirty="0">
              <a:ln>
                <a:noFill/>
              </a:ln>
              <a:solidFill>
                <a:prstClr val="white"/>
              </a:solidFill>
              <a:effectLst/>
              <a:uLnTx/>
              <a:uFillTx/>
              <a:latin typeface="Arial" panose="020B0604020202020204"/>
              <a:ea typeface="+mn-ea"/>
              <a:cs typeface="Arial"/>
            </a:endParaRPr>
          </a:p>
        </p:txBody>
      </p:sp>
      <p:sp>
        <p:nvSpPr>
          <p:cNvPr id="9" name="Rectangle 8"/>
          <p:cNvSpPr/>
          <p:nvPr/>
        </p:nvSpPr>
        <p:spPr>
          <a:xfrm>
            <a:off x="5424854" y="4668715"/>
            <a:ext cx="6767146" cy="463577"/>
          </a:xfrm>
          <a:prstGeom prst="rect">
            <a:avLst/>
          </a:prstGeom>
          <a:solidFill>
            <a:srgbClr val="0000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650041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B2166-0343-D1D1-13DD-0A6935E46200}"/>
              </a:ext>
            </a:extLst>
          </p:cNvPr>
          <p:cNvSpPr>
            <a:spLocks noGrp="1"/>
          </p:cNvSpPr>
          <p:nvPr>
            <p:ph type="title"/>
          </p:nvPr>
        </p:nvSpPr>
        <p:spPr>
          <a:xfrm>
            <a:off x="688369" y="967537"/>
            <a:ext cx="10665431" cy="724530"/>
          </a:xfrm>
        </p:spPr>
        <p:txBody>
          <a:bodyPr>
            <a:normAutofit/>
          </a:bodyPr>
          <a:lstStyle/>
          <a:p>
            <a:r>
              <a:rPr lang="en-US" b="1" dirty="0"/>
              <a:t>Options Available to the Committee</a:t>
            </a:r>
          </a:p>
        </p:txBody>
      </p:sp>
      <p:sp>
        <p:nvSpPr>
          <p:cNvPr id="3" name="Content Placeholder 2">
            <a:extLst>
              <a:ext uri="{FF2B5EF4-FFF2-40B4-BE49-F238E27FC236}">
                <a16:creationId xmlns:a16="http://schemas.microsoft.com/office/drawing/2014/main" id="{E428AEBC-F220-F63A-821E-012AF3874577}"/>
              </a:ext>
            </a:extLst>
          </p:cNvPr>
          <p:cNvSpPr>
            <a:spLocks noGrp="1"/>
          </p:cNvSpPr>
          <p:nvPr>
            <p:ph idx="1"/>
          </p:nvPr>
        </p:nvSpPr>
        <p:spPr>
          <a:xfrm>
            <a:off x="380144" y="1849348"/>
            <a:ext cx="11620072" cy="4872127"/>
          </a:xfrm>
        </p:spPr>
        <p:txBody>
          <a:bodyPr vert="horz" lIns="91440" tIns="45720" rIns="91440" bIns="45720" rtlCol="0" anchor="t">
            <a:normAutofit/>
          </a:bodyPr>
          <a:lstStyle/>
          <a:p>
            <a:pPr marL="342900" marR="0" lvl="0" indent="-342900">
              <a:spcBef>
                <a:spcPts val="0"/>
              </a:spcBef>
              <a:spcAft>
                <a:spcPts val="0"/>
              </a:spcAft>
              <a:buFont typeface="Calibri" panose="020F0502020204030204" pitchFamily="34" charset="0"/>
              <a:buChar char="-"/>
            </a:pPr>
            <a:r>
              <a:rPr lang="en-US" sz="2000" b="1" dirty="0">
                <a:effectLst/>
                <a:latin typeface="Arial"/>
                <a:ea typeface="Times New Roman" panose="02020603050405020304" pitchFamily="18" charset="0"/>
                <a:cs typeface="Arial"/>
              </a:rPr>
              <a:t>ACA approves the Biennial Report with only the addition of the strategic frameworks statements approved at the last meeting.</a:t>
            </a:r>
            <a:endParaRPr lang="en-US" sz="2000" dirty="0">
              <a:effectLst/>
              <a:latin typeface="Arial"/>
              <a:ea typeface="Calibri" panose="020F0502020204030204" pitchFamily="34" charset="0"/>
              <a:cs typeface="Arial"/>
            </a:endParaRPr>
          </a:p>
          <a:p>
            <a:pPr marL="0" indent="0">
              <a:spcBef>
                <a:spcPts val="0"/>
              </a:spcBef>
              <a:buNone/>
            </a:pPr>
            <a:endParaRPr lang="en-US" sz="2000" b="1" dirty="0">
              <a:latin typeface="Arial"/>
              <a:ea typeface="Times New Roman" panose="02020603050405020304" pitchFamily="18" charset="0"/>
              <a:cs typeface="Arial"/>
            </a:endParaRPr>
          </a:p>
          <a:p>
            <a:pPr marL="742950" marR="0" lvl="1" indent="-285750">
              <a:spcBef>
                <a:spcPts val="0"/>
              </a:spcBef>
              <a:spcAft>
                <a:spcPts val="0"/>
              </a:spcAft>
              <a:buFont typeface="Courier New" panose="02070309020205020404" pitchFamily="49" charset="0"/>
              <a:buChar char="o"/>
            </a:pPr>
            <a:r>
              <a:rPr lang="en-US" sz="2000" dirty="0">
                <a:effectLst/>
                <a:latin typeface="Arial"/>
                <a:ea typeface="Times New Roman" panose="02020603050405020304" pitchFamily="18" charset="0"/>
                <a:cs typeface="Arial"/>
              </a:rPr>
              <a:t>DOL utilizes </a:t>
            </a:r>
            <a:r>
              <a:rPr lang="en-US" sz="2000" u="sng" dirty="0">
                <a:effectLst/>
                <a:latin typeface="Arial"/>
                <a:ea typeface="Times New Roman" panose="02020603050405020304" pitchFamily="18" charset="0"/>
                <a:cs typeface="Arial"/>
              </a:rPr>
              <a:t>final report recommendations with strategic framework</a:t>
            </a:r>
            <a:r>
              <a:rPr lang="en-US" sz="2000" dirty="0">
                <a:effectLst/>
                <a:latin typeface="Arial"/>
                <a:ea typeface="Times New Roman" panose="02020603050405020304" pitchFamily="18" charset="0"/>
                <a:cs typeface="Arial"/>
              </a:rPr>
              <a:t> statements for guidance/input from the Committee</a:t>
            </a:r>
            <a:endParaRPr lang="en-US" sz="2000" dirty="0">
              <a:effectLst/>
              <a:latin typeface="Arial"/>
              <a:ea typeface="Calibri" panose="020F0502020204030204" pitchFamily="34" charset="0"/>
              <a:cs typeface="Arial"/>
            </a:endParaRPr>
          </a:p>
          <a:p>
            <a:pPr marL="742950" marR="0" lvl="1" indent="-285750">
              <a:spcBef>
                <a:spcPts val="0"/>
              </a:spcBef>
              <a:spcAft>
                <a:spcPts val="0"/>
              </a:spcAft>
              <a:buFont typeface="Courier New" panose="02070309020205020404" pitchFamily="49" charset="0"/>
              <a:buChar char="o"/>
            </a:pPr>
            <a:r>
              <a:rPr lang="en-US" sz="2000" dirty="0">
                <a:effectLst/>
                <a:latin typeface="Arial"/>
                <a:ea typeface="Times New Roman" panose="02020603050405020304" pitchFamily="18" charset="0"/>
                <a:cs typeface="Arial"/>
              </a:rPr>
              <a:t>Continued work on </a:t>
            </a:r>
            <a:r>
              <a:rPr lang="en-US" sz="2000" u="sng" dirty="0">
                <a:effectLst/>
                <a:latin typeface="Arial"/>
                <a:ea typeface="Times New Roman" panose="02020603050405020304" pitchFamily="18" charset="0"/>
                <a:cs typeface="Arial"/>
              </a:rPr>
              <a:t>all issue papers </a:t>
            </a:r>
            <a:r>
              <a:rPr lang="en-US" sz="2000" dirty="0">
                <a:effectLst/>
                <a:latin typeface="Arial"/>
                <a:ea typeface="Times New Roman" panose="02020603050405020304" pitchFamily="18" charset="0"/>
                <a:cs typeface="Arial"/>
              </a:rPr>
              <a:t>carries over into next term</a:t>
            </a:r>
          </a:p>
          <a:p>
            <a:pPr marL="457200" marR="0" lvl="1" indent="0">
              <a:spcBef>
                <a:spcPts val="0"/>
              </a:spcBef>
              <a:spcAft>
                <a:spcPts val="0"/>
              </a:spcAft>
              <a:buNone/>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457200" lvl="1" indent="0">
              <a:spcBef>
                <a:spcPts val="0"/>
              </a:spcBef>
              <a:buNone/>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Calibri" panose="020F0502020204030204" pitchFamily="34" charset="0"/>
              <a:buChar char="-"/>
            </a:pPr>
            <a:r>
              <a:rPr lang="en-US" sz="2000" b="1" dirty="0">
                <a:effectLst/>
                <a:latin typeface="Arial"/>
                <a:ea typeface="Times New Roman" panose="02020603050405020304" pitchFamily="18" charset="0"/>
                <a:cs typeface="Arial"/>
              </a:rPr>
              <a:t>ACA approves the Biennial Report with the addition of the strategic frameworks AND any (or all) issue papers that have been approved at the May ACA meeting</a:t>
            </a:r>
            <a:endParaRPr lang="en-US" sz="2000" dirty="0">
              <a:effectLst/>
              <a:latin typeface="Arial"/>
              <a:ea typeface="Calibri" panose="020F0502020204030204" pitchFamily="34" charset="0"/>
              <a:cs typeface="Arial"/>
            </a:endParaRPr>
          </a:p>
          <a:p>
            <a:pPr marL="0" indent="0">
              <a:spcBef>
                <a:spcPts val="0"/>
              </a:spcBef>
              <a:buNone/>
            </a:pPr>
            <a:endParaRPr lang="en-US" sz="2000" b="1" dirty="0">
              <a:latin typeface="Arial"/>
              <a:ea typeface="Times New Roman" panose="02020603050405020304" pitchFamily="18" charset="0"/>
              <a:cs typeface="Arial"/>
            </a:endParaRPr>
          </a:p>
          <a:p>
            <a:pPr marL="742950" marR="0" lvl="1" indent="-285750">
              <a:spcBef>
                <a:spcPts val="0"/>
              </a:spcBef>
              <a:spcAft>
                <a:spcPts val="0"/>
              </a:spcAft>
              <a:buFont typeface="Courier New" panose="02070309020205020404" pitchFamily="49" charset="0"/>
              <a:buChar char="o"/>
            </a:pPr>
            <a:r>
              <a:rPr lang="en-US" sz="2000" dirty="0">
                <a:effectLst/>
                <a:latin typeface="Arial"/>
                <a:ea typeface="Times New Roman" panose="02020603050405020304" pitchFamily="18" charset="0"/>
                <a:cs typeface="Arial"/>
              </a:rPr>
              <a:t>DOL utilizes </a:t>
            </a:r>
            <a:r>
              <a:rPr lang="en-US" sz="2000" u="sng" dirty="0">
                <a:effectLst/>
                <a:latin typeface="Arial"/>
                <a:ea typeface="Times New Roman" panose="02020603050405020304" pitchFamily="18" charset="0"/>
                <a:cs typeface="Arial"/>
              </a:rPr>
              <a:t>final report recommendations with strategic framework statements and any approved issue papers </a:t>
            </a:r>
            <a:r>
              <a:rPr lang="en-US" sz="2000" dirty="0">
                <a:effectLst/>
                <a:latin typeface="Arial"/>
                <a:ea typeface="Times New Roman" panose="02020603050405020304" pitchFamily="18" charset="0"/>
                <a:cs typeface="Arial"/>
              </a:rPr>
              <a:t>for guidance/input from the Committee</a:t>
            </a:r>
            <a:endParaRPr lang="en-US" sz="2000" dirty="0">
              <a:effectLst/>
              <a:latin typeface="Arial"/>
              <a:ea typeface="Calibri" panose="020F0502020204030204" pitchFamily="34" charset="0"/>
              <a:cs typeface="Arial"/>
            </a:endParaRPr>
          </a:p>
          <a:p>
            <a:pPr marL="742950" lvl="1" indent="-285750">
              <a:spcBef>
                <a:spcPts val="0"/>
              </a:spcBef>
              <a:buFont typeface="Courier New" panose="02070309020205020404" pitchFamily="49" charset="0"/>
              <a:buChar char="o"/>
            </a:pPr>
            <a:r>
              <a:rPr lang="en-US" sz="2000" dirty="0">
                <a:effectLst/>
                <a:latin typeface="Arial"/>
                <a:ea typeface="Times New Roman" panose="02020603050405020304" pitchFamily="18" charset="0"/>
                <a:cs typeface="Arial"/>
              </a:rPr>
              <a:t>Continued work on </a:t>
            </a:r>
            <a:r>
              <a:rPr lang="en-US" sz="2000" u="sng" dirty="0">
                <a:effectLst/>
                <a:latin typeface="Arial"/>
                <a:ea typeface="Times New Roman" panose="02020603050405020304" pitchFamily="18" charset="0"/>
                <a:cs typeface="Arial"/>
              </a:rPr>
              <a:t>unapproved issue papers </a:t>
            </a:r>
            <a:r>
              <a:rPr lang="en-US" sz="2000" u="sng" dirty="0">
                <a:latin typeface="Arial"/>
                <a:ea typeface="Times New Roman" panose="02020603050405020304" pitchFamily="18" charset="0"/>
                <a:cs typeface="Arial"/>
              </a:rPr>
              <a:t>and any other items recommended by ACA </a:t>
            </a:r>
            <a:r>
              <a:rPr lang="en-US" sz="2000" dirty="0">
                <a:latin typeface="Arial"/>
                <a:ea typeface="Times New Roman" panose="02020603050405020304" pitchFamily="18" charset="0"/>
                <a:cs typeface="Arial"/>
              </a:rPr>
              <a:t>carries</a:t>
            </a:r>
            <a:r>
              <a:rPr lang="en-US" sz="2000" dirty="0">
                <a:effectLst/>
                <a:latin typeface="Arial"/>
                <a:ea typeface="Times New Roman" panose="02020603050405020304" pitchFamily="18" charset="0"/>
                <a:cs typeface="Arial"/>
              </a:rPr>
              <a:t> over into next term</a:t>
            </a:r>
            <a:endParaRPr lang="en-US" sz="2000" dirty="0">
              <a:effectLst/>
              <a:latin typeface="Arial"/>
              <a:ea typeface="Calibri" panose="020F0502020204030204" pitchFamily="34" charset="0"/>
              <a:cs typeface="Arial"/>
            </a:endParaRPr>
          </a:p>
        </p:txBody>
      </p:sp>
      <p:sp>
        <p:nvSpPr>
          <p:cNvPr id="4" name="Slide Number Placeholder 3">
            <a:extLst>
              <a:ext uri="{FF2B5EF4-FFF2-40B4-BE49-F238E27FC236}">
                <a16:creationId xmlns:a16="http://schemas.microsoft.com/office/drawing/2014/main" id="{87A40A3F-4F50-B6A6-4A55-F19D9AEB7B94}"/>
              </a:ext>
            </a:extLst>
          </p:cNvPr>
          <p:cNvSpPr>
            <a:spLocks noGrp="1"/>
          </p:cNvSpPr>
          <p:nvPr>
            <p:ph type="sldNum" sz="quarter" idx="12"/>
          </p:nvPr>
        </p:nvSpPr>
        <p:spPr/>
        <p:txBody>
          <a:bodyPr/>
          <a:lstStyle/>
          <a:p>
            <a:fld id="{9427801F-9CE3-415A-8DE2-4581E6892BA4}" type="slidenum">
              <a:rPr lang="en-US" smtClean="0"/>
              <a:t>54</a:t>
            </a:fld>
            <a:endParaRPr lang="en-US" dirty="0"/>
          </a:p>
        </p:txBody>
      </p:sp>
    </p:spTree>
    <p:extLst>
      <p:ext uri="{BB962C8B-B14F-4D97-AF65-F5344CB8AC3E}">
        <p14:creationId xmlns:p14="http://schemas.microsoft.com/office/powerpoint/2010/main" val="16282164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9EFD3-04D3-1BB0-7A7D-09F8ABB28892}"/>
              </a:ext>
            </a:extLst>
          </p:cNvPr>
          <p:cNvSpPr>
            <a:spLocks noGrp="1"/>
          </p:cNvSpPr>
          <p:nvPr>
            <p:ph type="title"/>
          </p:nvPr>
        </p:nvSpPr>
        <p:spPr>
          <a:xfrm>
            <a:off x="0" y="3021001"/>
            <a:ext cx="12192000" cy="1105707"/>
          </a:xfrm>
        </p:spPr>
        <p:txBody>
          <a:bodyPr>
            <a:noAutofit/>
          </a:bodyPr>
          <a:lstStyle/>
          <a:p>
            <a:pPr algn="ctr"/>
            <a:r>
              <a:rPr lang="en-US" b="1" dirty="0"/>
              <a:t>Open Discussion and Full Committee Vote</a:t>
            </a:r>
          </a:p>
        </p:txBody>
      </p:sp>
      <p:sp>
        <p:nvSpPr>
          <p:cNvPr id="4" name="Slide Number Placeholder 3">
            <a:extLst>
              <a:ext uri="{FF2B5EF4-FFF2-40B4-BE49-F238E27FC236}">
                <a16:creationId xmlns:a16="http://schemas.microsoft.com/office/drawing/2014/main" id="{19271ABC-E359-C343-D334-142E95574D3F}"/>
              </a:ext>
            </a:extLst>
          </p:cNvPr>
          <p:cNvSpPr>
            <a:spLocks noGrp="1"/>
          </p:cNvSpPr>
          <p:nvPr>
            <p:ph type="sldNum" sz="quarter" idx="12"/>
          </p:nvPr>
        </p:nvSpPr>
        <p:spPr/>
        <p:txBody>
          <a:bodyPr/>
          <a:lstStyle/>
          <a:p>
            <a:fld id="{9427801F-9CE3-415A-8DE2-4581E6892BA4}" type="slidenum">
              <a:rPr lang="en-US" smtClean="0"/>
              <a:t>55</a:t>
            </a:fld>
            <a:endParaRPr lang="en-US" dirty="0"/>
          </a:p>
        </p:txBody>
      </p:sp>
    </p:spTree>
    <p:extLst>
      <p:ext uri="{BB962C8B-B14F-4D97-AF65-F5344CB8AC3E}">
        <p14:creationId xmlns:p14="http://schemas.microsoft.com/office/powerpoint/2010/main" val="14180409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0">
            <a:extLst>
              <a:ext uri="{FF2B5EF4-FFF2-40B4-BE49-F238E27FC236}">
                <a16:creationId xmlns:a16="http://schemas.microsoft.com/office/drawing/2014/main" id="{2E7ADBC3-DECA-9F4C-9289-9E43C72759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8857" y="1726132"/>
            <a:ext cx="6034683" cy="4023122"/>
          </a:xfrm>
          <a:prstGeom prst="rect">
            <a:avLst/>
          </a:prstGeom>
        </p:spPr>
      </p:pic>
      <p:sp>
        <p:nvSpPr>
          <p:cNvPr id="8" name="Rectangle 7"/>
          <p:cNvSpPr/>
          <p:nvPr/>
        </p:nvSpPr>
        <p:spPr>
          <a:xfrm>
            <a:off x="5424854" y="3908234"/>
            <a:ext cx="6767146" cy="760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7801F-9CE3-415A-8DE2-4581E6892BA4}" type="slidenum">
              <a:rPr kumimoji="0" lang="en-US" sz="1200" b="0" i="0" u="none" strike="noStrike" kern="1200" cap="none" spc="0" normalizeH="0" baseline="0" noProof="0" dirty="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7" name="TextBox 6"/>
          <p:cNvSpPr txBox="1"/>
          <p:nvPr/>
        </p:nvSpPr>
        <p:spPr>
          <a:xfrm>
            <a:off x="5424854" y="3942566"/>
            <a:ext cx="6767146" cy="584775"/>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Arial" panose="020B0604020202020204"/>
              </a:rPr>
              <a:t>The Road Ahead and Next Steps</a:t>
            </a:r>
            <a:endParaRPr kumimoji="0" lang="en-US" sz="3200" b="1" i="0" u="none" strike="noStrike" kern="1200" cap="none" spc="0" normalizeH="0" baseline="0" noProof="0" dirty="0">
              <a:ln>
                <a:noFill/>
              </a:ln>
              <a:solidFill>
                <a:prstClr val="white"/>
              </a:solidFill>
              <a:effectLst/>
              <a:uLnTx/>
              <a:uFillTx/>
              <a:latin typeface="Arial" panose="020B0604020202020204"/>
              <a:ea typeface="+mn-ea"/>
              <a:cs typeface="Arial"/>
            </a:endParaRPr>
          </a:p>
        </p:txBody>
      </p:sp>
      <p:sp>
        <p:nvSpPr>
          <p:cNvPr id="9" name="Rectangle 8"/>
          <p:cNvSpPr/>
          <p:nvPr/>
        </p:nvSpPr>
        <p:spPr>
          <a:xfrm>
            <a:off x="5424854" y="4668715"/>
            <a:ext cx="6767146" cy="463577"/>
          </a:xfrm>
          <a:prstGeom prst="rect">
            <a:avLst/>
          </a:prstGeom>
          <a:solidFill>
            <a:srgbClr val="0000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325772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B2166-0343-D1D1-13DD-0A6935E46200}"/>
              </a:ext>
            </a:extLst>
          </p:cNvPr>
          <p:cNvSpPr>
            <a:spLocks noGrp="1"/>
          </p:cNvSpPr>
          <p:nvPr>
            <p:ph type="title"/>
          </p:nvPr>
        </p:nvSpPr>
        <p:spPr>
          <a:xfrm>
            <a:off x="838200" y="967537"/>
            <a:ext cx="10515600" cy="724530"/>
          </a:xfrm>
        </p:spPr>
        <p:txBody>
          <a:bodyPr>
            <a:normAutofit/>
          </a:bodyPr>
          <a:lstStyle/>
          <a:p>
            <a:r>
              <a:rPr lang="en-US" b="1" dirty="0"/>
              <a:t>The Road Ahead and Next Steps</a:t>
            </a:r>
          </a:p>
        </p:txBody>
      </p:sp>
      <p:sp>
        <p:nvSpPr>
          <p:cNvPr id="3" name="Content Placeholder 2">
            <a:extLst>
              <a:ext uri="{FF2B5EF4-FFF2-40B4-BE49-F238E27FC236}">
                <a16:creationId xmlns:a16="http://schemas.microsoft.com/office/drawing/2014/main" id="{E428AEBC-F220-F63A-821E-012AF3874577}"/>
              </a:ext>
            </a:extLst>
          </p:cNvPr>
          <p:cNvSpPr>
            <a:spLocks noGrp="1"/>
          </p:cNvSpPr>
          <p:nvPr>
            <p:ph idx="1"/>
          </p:nvPr>
        </p:nvSpPr>
        <p:spPr/>
        <p:txBody>
          <a:bodyPr/>
          <a:lstStyle/>
          <a:p>
            <a:pPr algn="l" rtl="0" fontAlgn="base">
              <a:buFont typeface="Arial" panose="020B0604020202020204" pitchFamily="34" charset="0"/>
              <a:buChar char="•"/>
            </a:pPr>
            <a:r>
              <a:rPr lang="en-US" dirty="0">
                <a:solidFill>
                  <a:srgbClr val="000000"/>
                </a:solidFill>
                <a:latin typeface="Arial" panose="020B0604020202020204" pitchFamily="34" charset="0"/>
              </a:rPr>
              <a:t>Interim</a:t>
            </a:r>
            <a:r>
              <a:rPr lang="en-US" b="0" i="0" dirty="0">
                <a:solidFill>
                  <a:srgbClr val="000000"/>
                </a:solidFill>
                <a:effectLst/>
                <a:latin typeface="Arial" panose="020B0604020202020204" pitchFamily="34" charset="0"/>
              </a:rPr>
              <a:t> Report Update </a:t>
            </a:r>
          </a:p>
          <a:p>
            <a:pPr algn="l" rtl="0" fontAlgn="base">
              <a:buFont typeface="Arial" panose="020B0604020202020204" pitchFamily="34" charset="0"/>
              <a:buChar char="•"/>
            </a:pPr>
            <a:r>
              <a:rPr lang="en-US" b="0" i="0" dirty="0">
                <a:solidFill>
                  <a:srgbClr val="000000"/>
                </a:solidFill>
                <a:effectLst/>
                <a:latin typeface="Arial" panose="020B0604020202020204" pitchFamily="34" charset="0"/>
              </a:rPr>
              <a:t>Charter Expiration / Renewal </a:t>
            </a:r>
          </a:p>
          <a:p>
            <a:pPr algn="l" rtl="0" fontAlgn="base">
              <a:buFont typeface="Arial" panose="020B0604020202020204" pitchFamily="34" charset="0"/>
              <a:buChar char="•"/>
            </a:pPr>
            <a:r>
              <a:rPr lang="en-US" b="0" i="0" dirty="0">
                <a:solidFill>
                  <a:srgbClr val="000000"/>
                </a:solidFill>
                <a:effectLst/>
                <a:latin typeface="Arial" panose="020B0604020202020204" pitchFamily="34" charset="0"/>
              </a:rPr>
              <a:t>Membership Nominations  </a:t>
            </a:r>
          </a:p>
          <a:p>
            <a:pPr algn="l" rtl="0" fontAlgn="base">
              <a:buFont typeface="Arial" panose="020B0604020202020204" pitchFamily="34" charset="0"/>
              <a:buChar char="•"/>
            </a:pPr>
            <a:r>
              <a:rPr lang="en-US" b="0" i="0" dirty="0">
                <a:solidFill>
                  <a:srgbClr val="000000"/>
                </a:solidFill>
                <a:effectLst/>
                <a:latin typeface="Arial" panose="020B0604020202020204" pitchFamily="34" charset="0"/>
              </a:rPr>
              <a:t>Road Ahead  </a:t>
            </a:r>
          </a:p>
          <a:p>
            <a:endParaRPr lang="en-US" dirty="0"/>
          </a:p>
        </p:txBody>
      </p:sp>
      <p:sp>
        <p:nvSpPr>
          <p:cNvPr id="4" name="Slide Number Placeholder 3">
            <a:extLst>
              <a:ext uri="{FF2B5EF4-FFF2-40B4-BE49-F238E27FC236}">
                <a16:creationId xmlns:a16="http://schemas.microsoft.com/office/drawing/2014/main" id="{87A40A3F-4F50-B6A6-4A55-F19D9AEB7B94}"/>
              </a:ext>
            </a:extLst>
          </p:cNvPr>
          <p:cNvSpPr>
            <a:spLocks noGrp="1"/>
          </p:cNvSpPr>
          <p:nvPr>
            <p:ph type="sldNum" sz="quarter" idx="12"/>
          </p:nvPr>
        </p:nvSpPr>
        <p:spPr/>
        <p:txBody>
          <a:bodyPr/>
          <a:lstStyle/>
          <a:p>
            <a:fld id="{9427801F-9CE3-415A-8DE2-4581E6892BA4}" type="slidenum">
              <a:rPr lang="en-US" smtClean="0"/>
              <a:t>57</a:t>
            </a:fld>
            <a:endParaRPr lang="en-US" dirty="0"/>
          </a:p>
        </p:txBody>
      </p:sp>
    </p:spTree>
    <p:extLst>
      <p:ext uri="{BB962C8B-B14F-4D97-AF65-F5344CB8AC3E}">
        <p14:creationId xmlns:p14="http://schemas.microsoft.com/office/powerpoint/2010/main" val="10151412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B2166-0343-D1D1-13DD-0A6935E46200}"/>
              </a:ext>
            </a:extLst>
          </p:cNvPr>
          <p:cNvSpPr>
            <a:spLocks noGrp="1"/>
          </p:cNvSpPr>
          <p:nvPr>
            <p:ph type="title"/>
          </p:nvPr>
        </p:nvSpPr>
        <p:spPr>
          <a:xfrm>
            <a:off x="838200" y="967537"/>
            <a:ext cx="10515600" cy="724530"/>
          </a:xfrm>
        </p:spPr>
        <p:txBody>
          <a:bodyPr>
            <a:normAutofit fontScale="90000"/>
          </a:bodyPr>
          <a:lstStyle/>
          <a:p>
            <a:r>
              <a:rPr lang="en-US" b="1" dirty="0"/>
              <a:t>Interim Report Recommendations Status Update</a:t>
            </a:r>
          </a:p>
        </p:txBody>
      </p:sp>
      <p:sp>
        <p:nvSpPr>
          <p:cNvPr id="4" name="Slide Number Placeholder 3">
            <a:extLst>
              <a:ext uri="{FF2B5EF4-FFF2-40B4-BE49-F238E27FC236}">
                <a16:creationId xmlns:a16="http://schemas.microsoft.com/office/drawing/2014/main" id="{87A40A3F-4F50-B6A6-4A55-F19D9AEB7B94}"/>
              </a:ext>
            </a:extLst>
          </p:cNvPr>
          <p:cNvSpPr>
            <a:spLocks noGrp="1"/>
          </p:cNvSpPr>
          <p:nvPr>
            <p:ph type="sldNum" sz="quarter" idx="12"/>
          </p:nvPr>
        </p:nvSpPr>
        <p:spPr/>
        <p:txBody>
          <a:bodyPr/>
          <a:lstStyle/>
          <a:p>
            <a:fld id="{9427801F-9CE3-415A-8DE2-4581E6892BA4}" type="slidenum">
              <a:rPr lang="en-US" smtClean="0"/>
              <a:t>58</a:t>
            </a:fld>
            <a:endParaRPr lang="en-US" dirty="0"/>
          </a:p>
        </p:txBody>
      </p:sp>
      <p:pic>
        <p:nvPicPr>
          <p:cNvPr id="16" name="Picture 15" descr="Diagram&#10;&#10;Description automatically generated with medium confidence">
            <a:extLst>
              <a:ext uri="{FF2B5EF4-FFF2-40B4-BE49-F238E27FC236}">
                <a16:creationId xmlns:a16="http://schemas.microsoft.com/office/drawing/2014/main" id="{CB899FF9-32AB-6538-719F-8E7E41DEBC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9196" y="1554500"/>
            <a:ext cx="9733609" cy="5303520"/>
          </a:xfrm>
          <a:prstGeom prst="rect">
            <a:avLst/>
          </a:prstGeom>
        </p:spPr>
      </p:pic>
    </p:spTree>
    <p:extLst>
      <p:ext uri="{BB962C8B-B14F-4D97-AF65-F5344CB8AC3E}">
        <p14:creationId xmlns:p14="http://schemas.microsoft.com/office/powerpoint/2010/main" val="10357370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EFF65-1437-7071-AE55-D5A30AA691DD}"/>
              </a:ext>
            </a:extLst>
          </p:cNvPr>
          <p:cNvSpPr>
            <a:spLocks noGrp="1"/>
          </p:cNvSpPr>
          <p:nvPr>
            <p:ph type="title"/>
          </p:nvPr>
        </p:nvSpPr>
        <p:spPr/>
        <p:txBody>
          <a:bodyPr/>
          <a:lstStyle/>
          <a:p>
            <a:r>
              <a:rPr lang="en-US" dirty="0"/>
              <a:t>Interim Report Implementation Highlights</a:t>
            </a:r>
          </a:p>
        </p:txBody>
      </p:sp>
      <p:sp>
        <p:nvSpPr>
          <p:cNvPr id="6" name="Text Placeholder 5">
            <a:extLst>
              <a:ext uri="{FF2B5EF4-FFF2-40B4-BE49-F238E27FC236}">
                <a16:creationId xmlns:a16="http://schemas.microsoft.com/office/drawing/2014/main" id="{C9D755DB-03BE-4B9C-E941-A77829CFE950}"/>
              </a:ext>
            </a:extLst>
          </p:cNvPr>
          <p:cNvSpPr>
            <a:spLocks noGrp="1"/>
          </p:cNvSpPr>
          <p:nvPr>
            <p:ph type="body" idx="1"/>
          </p:nvPr>
        </p:nvSpPr>
        <p:spPr>
          <a:xfrm>
            <a:off x="688370" y="1681163"/>
            <a:ext cx="5309206" cy="823912"/>
          </a:xfrm>
        </p:spPr>
        <p:txBody>
          <a:bodyPr/>
          <a:lstStyle/>
          <a:p>
            <a:r>
              <a:rPr lang="en-US" dirty="0"/>
              <a:t>DEIA</a:t>
            </a:r>
          </a:p>
        </p:txBody>
      </p:sp>
      <p:sp>
        <p:nvSpPr>
          <p:cNvPr id="7" name="Content Placeholder 6">
            <a:extLst>
              <a:ext uri="{FF2B5EF4-FFF2-40B4-BE49-F238E27FC236}">
                <a16:creationId xmlns:a16="http://schemas.microsoft.com/office/drawing/2014/main" id="{BA57B30F-EABD-9742-583F-FC7419D0C8A2}"/>
              </a:ext>
            </a:extLst>
          </p:cNvPr>
          <p:cNvSpPr>
            <a:spLocks noGrp="1"/>
          </p:cNvSpPr>
          <p:nvPr>
            <p:ph sz="half" idx="2"/>
          </p:nvPr>
        </p:nvSpPr>
        <p:spPr>
          <a:xfrm>
            <a:off x="585628" y="2505074"/>
            <a:ext cx="5411948" cy="4142305"/>
          </a:xfrm>
        </p:spPr>
        <p:txBody>
          <a:bodyPr vert="horz" lIns="91440" tIns="45720" rIns="91440" bIns="45720" rtlCol="0" anchor="t">
            <a:normAutofit/>
          </a:bodyPr>
          <a:lstStyle/>
          <a:p>
            <a:r>
              <a:rPr lang="en-US" sz="2200" dirty="0">
                <a:cs typeface="Arial"/>
              </a:rPr>
              <a:t>Increased staff capacity to support oversight and enforcement efforts</a:t>
            </a:r>
          </a:p>
          <a:p>
            <a:r>
              <a:rPr lang="en-US" sz="2200" dirty="0">
                <a:cs typeface="Arial"/>
              </a:rPr>
              <a:t>Launched national apprenticeship readiness initiative to support DEIA efforts in construction industry</a:t>
            </a:r>
          </a:p>
          <a:p>
            <a:r>
              <a:rPr lang="en-US" sz="2200" dirty="0">
                <a:cs typeface="Arial"/>
              </a:rPr>
              <a:t>Launched Demographic Dashboards</a:t>
            </a:r>
          </a:p>
          <a:p>
            <a:r>
              <a:rPr lang="en-US" sz="2200" dirty="0">
                <a:cs typeface="Arial"/>
              </a:rPr>
              <a:t>Automated reminders to RA Sponsors regarding EEO obligations</a:t>
            </a:r>
          </a:p>
          <a:p>
            <a:r>
              <a:rPr lang="en-US" sz="2200" dirty="0">
                <a:cs typeface="Arial"/>
              </a:rPr>
              <a:t>Continued work with DEIA TA Center</a:t>
            </a:r>
          </a:p>
        </p:txBody>
      </p:sp>
      <p:sp>
        <p:nvSpPr>
          <p:cNvPr id="8" name="Text Placeholder 7">
            <a:extLst>
              <a:ext uri="{FF2B5EF4-FFF2-40B4-BE49-F238E27FC236}">
                <a16:creationId xmlns:a16="http://schemas.microsoft.com/office/drawing/2014/main" id="{3D2A047D-9B06-BCA1-20AF-E1F1B92A3E96}"/>
              </a:ext>
            </a:extLst>
          </p:cNvPr>
          <p:cNvSpPr>
            <a:spLocks noGrp="1"/>
          </p:cNvSpPr>
          <p:nvPr>
            <p:ph type="body" sz="quarter" idx="3"/>
          </p:nvPr>
        </p:nvSpPr>
        <p:spPr>
          <a:xfrm>
            <a:off x="6172199" y="1681163"/>
            <a:ext cx="5786919" cy="823912"/>
          </a:xfrm>
        </p:spPr>
        <p:txBody>
          <a:bodyPr/>
          <a:lstStyle/>
          <a:p>
            <a:r>
              <a:rPr lang="en-US" dirty="0"/>
              <a:t>Pathways (Items below in progress)</a:t>
            </a:r>
          </a:p>
        </p:txBody>
      </p:sp>
      <p:sp>
        <p:nvSpPr>
          <p:cNvPr id="9" name="Content Placeholder 8">
            <a:extLst>
              <a:ext uri="{FF2B5EF4-FFF2-40B4-BE49-F238E27FC236}">
                <a16:creationId xmlns:a16="http://schemas.microsoft.com/office/drawing/2014/main" id="{9C00279B-31C8-848D-8B7C-7213FC67AF3C}"/>
              </a:ext>
            </a:extLst>
          </p:cNvPr>
          <p:cNvSpPr>
            <a:spLocks noGrp="1"/>
          </p:cNvSpPr>
          <p:nvPr>
            <p:ph sz="quarter" idx="4"/>
          </p:nvPr>
        </p:nvSpPr>
        <p:spPr>
          <a:xfrm>
            <a:off x="6172199" y="2505074"/>
            <a:ext cx="5879387" cy="4933416"/>
          </a:xfrm>
        </p:spPr>
        <p:txBody>
          <a:bodyPr>
            <a:normAutofit/>
          </a:bodyPr>
          <a:lstStyle/>
          <a:p>
            <a:r>
              <a:rPr lang="en-US" sz="2200" dirty="0"/>
              <a:t>Update Pre-Apprenticeship TEN</a:t>
            </a:r>
          </a:p>
          <a:p>
            <a:r>
              <a:rPr lang="en-US" sz="2200" dirty="0"/>
              <a:t>Expand Partnership and Coordination with Department of Education, particularly with relation to CTE</a:t>
            </a:r>
          </a:p>
          <a:p>
            <a:r>
              <a:rPr lang="en-US" sz="2200" dirty="0"/>
              <a:t>Partnership opportunities to expand Youth Apprenticeship in Federal Government</a:t>
            </a:r>
          </a:p>
          <a:p>
            <a:r>
              <a:rPr lang="en-US" sz="2200" dirty="0"/>
              <a:t>Disaggregate youth data to distinguish between in-school and </a:t>
            </a:r>
            <a:r>
              <a:rPr lang="en-US" sz="2200" dirty="0" err="1"/>
              <a:t>out-of</a:t>
            </a:r>
            <a:r>
              <a:rPr lang="en-US" sz="2200" dirty="0"/>
              <a:t> school youth.</a:t>
            </a:r>
          </a:p>
          <a:p>
            <a:r>
              <a:rPr lang="en-US" sz="2200" dirty="0"/>
              <a:t>Updates to Educator Pages on apprenticeship.gov</a:t>
            </a:r>
          </a:p>
        </p:txBody>
      </p:sp>
      <p:sp>
        <p:nvSpPr>
          <p:cNvPr id="5" name="Slide Number Placeholder 4">
            <a:extLst>
              <a:ext uri="{FF2B5EF4-FFF2-40B4-BE49-F238E27FC236}">
                <a16:creationId xmlns:a16="http://schemas.microsoft.com/office/drawing/2014/main" id="{26BC0C02-1DD9-E91D-B588-A91ED6A2844F}"/>
              </a:ext>
            </a:extLst>
          </p:cNvPr>
          <p:cNvSpPr>
            <a:spLocks noGrp="1"/>
          </p:cNvSpPr>
          <p:nvPr>
            <p:ph type="sldNum" sz="quarter" idx="12"/>
          </p:nvPr>
        </p:nvSpPr>
        <p:spPr/>
        <p:txBody>
          <a:bodyPr/>
          <a:lstStyle/>
          <a:p>
            <a:fld id="{9427801F-9CE3-415A-8DE2-4581E6892BA4}" type="slidenum">
              <a:rPr lang="en-US" smtClean="0"/>
              <a:t>59</a:t>
            </a:fld>
            <a:endParaRPr lang="en-US"/>
          </a:p>
        </p:txBody>
      </p:sp>
    </p:spTree>
    <p:extLst>
      <p:ext uri="{BB962C8B-B14F-4D97-AF65-F5344CB8AC3E}">
        <p14:creationId xmlns:p14="http://schemas.microsoft.com/office/powerpoint/2010/main" val="57963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8881"/>
            <a:ext cx="10515600" cy="724530"/>
          </a:xfrm>
        </p:spPr>
        <p:txBody>
          <a:bodyPr>
            <a:noAutofit/>
          </a:bodyPr>
          <a:lstStyle/>
          <a:p>
            <a:br>
              <a:rPr lang="en-US" b="1" dirty="0"/>
            </a:br>
            <a:br>
              <a:rPr lang="en-US" b="1" dirty="0"/>
            </a:br>
            <a:r>
              <a:rPr lang="en-US" b="1" dirty="0"/>
              <a:t>Member Roll Call – </a:t>
            </a:r>
            <a:r>
              <a:rPr lang="en-US" b="1" dirty="0">
                <a:solidFill>
                  <a:schemeClr val="accent1"/>
                </a:solidFill>
              </a:rPr>
              <a:t>Labor Representatives</a:t>
            </a:r>
            <a:br>
              <a:rPr lang="en-US" b="1" dirty="0">
                <a:solidFill>
                  <a:schemeClr val="accent1"/>
                </a:solidFill>
                <a:cs typeface="Arial"/>
              </a:rPr>
            </a:br>
            <a:br>
              <a:rPr lang="en-US" b="1" dirty="0"/>
            </a:br>
            <a:endParaRPr lang="en-US" dirty="0">
              <a:solidFill>
                <a:schemeClr val="accent1"/>
              </a:solidFill>
            </a:endParaRPr>
          </a:p>
        </p:txBody>
      </p:sp>
      <p:sp>
        <p:nvSpPr>
          <p:cNvPr id="3" name="Content Placeholder 2"/>
          <p:cNvSpPr>
            <a:spLocks noGrp="1"/>
          </p:cNvSpPr>
          <p:nvPr>
            <p:ph idx="1"/>
          </p:nvPr>
        </p:nvSpPr>
        <p:spPr>
          <a:xfrm>
            <a:off x="838199" y="1603579"/>
            <a:ext cx="11088330" cy="5117896"/>
          </a:xfrm>
        </p:spPr>
        <p:txBody>
          <a:bodyPr vert="horz" lIns="91440" tIns="45720" rIns="91440" bIns="45720" rtlCol="0" anchor="t">
            <a:noAutofit/>
          </a:bodyPr>
          <a:lstStyle/>
          <a:p>
            <a:pPr>
              <a:lnSpc>
                <a:spcPct val="100000"/>
              </a:lnSpc>
            </a:pPr>
            <a:endParaRPr lang="en-US" sz="2700" b="1" dirty="0"/>
          </a:p>
          <a:p>
            <a:pPr>
              <a:lnSpc>
                <a:spcPct val="100000"/>
              </a:lnSpc>
            </a:pPr>
            <a:r>
              <a:rPr lang="en-US" sz="2700" b="1" dirty="0"/>
              <a:t>Stephanie Harris-Kuiper</a:t>
            </a:r>
            <a:r>
              <a:rPr lang="en-US" sz="2700" dirty="0"/>
              <a:t>, Executive Director of the Training &amp; Development Fund District 1199J, American Federation of State, County &amp; Municipal Employees</a:t>
            </a:r>
            <a:endParaRPr lang="en-US" sz="2700" dirty="0">
              <a:cs typeface="Arial"/>
            </a:endParaRPr>
          </a:p>
          <a:p>
            <a:pPr>
              <a:lnSpc>
                <a:spcPct val="100000"/>
              </a:lnSpc>
            </a:pPr>
            <a:r>
              <a:rPr lang="en-US" sz="2700" b="1" dirty="0"/>
              <a:t>William K. Irwin Jr.</a:t>
            </a:r>
            <a:r>
              <a:rPr lang="en-US" sz="2700" dirty="0"/>
              <a:t>, Retired Executive Director, Carpenters International Training Fund </a:t>
            </a:r>
            <a:endParaRPr lang="en-US" sz="2700" i="1" dirty="0">
              <a:cs typeface="Arial"/>
            </a:endParaRPr>
          </a:p>
          <a:p>
            <a:pPr>
              <a:lnSpc>
                <a:spcPct val="100000"/>
              </a:lnSpc>
            </a:pPr>
            <a:r>
              <a:rPr lang="en-US" sz="2700" b="1" dirty="0"/>
              <a:t>Michael C. Oathout</a:t>
            </a:r>
            <a:r>
              <a:rPr lang="en-US" sz="2700" dirty="0"/>
              <a:t>, Director of Safety &amp; Health, Apprenticeships and Scholarships, International Association of Machinists &amp; Aerospace Workers</a:t>
            </a:r>
            <a:endParaRPr lang="en-US" sz="2700" dirty="0">
              <a:cs typeface="Arial"/>
            </a:endParaRPr>
          </a:p>
        </p:txBody>
      </p:sp>
      <p:sp>
        <p:nvSpPr>
          <p:cNvPr id="4" name="Slide Number Placeholder 3"/>
          <p:cNvSpPr>
            <a:spLocks noGrp="1"/>
          </p:cNvSpPr>
          <p:nvPr>
            <p:ph type="sldNum" sz="quarter" idx="12"/>
          </p:nvPr>
        </p:nvSpPr>
        <p:spPr/>
        <p:txBody>
          <a:bodyPr/>
          <a:lstStyle/>
          <a:p>
            <a:fld id="{9427801F-9CE3-415A-8DE2-4581E6892BA4}" type="slidenum">
              <a:rPr lang="en-US" smtClean="0"/>
              <a:t>6</a:t>
            </a:fld>
            <a:endParaRPr lang="en-US" dirty="0"/>
          </a:p>
        </p:txBody>
      </p:sp>
    </p:spTree>
    <p:extLst>
      <p:ext uri="{BB962C8B-B14F-4D97-AF65-F5344CB8AC3E}">
        <p14:creationId xmlns:p14="http://schemas.microsoft.com/office/powerpoint/2010/main" val="1888650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EFF65-1437-7071-AE55-D5A30AA691DD}"/>
              </a:ext>
            </a:extLst>
          </p:cNvPr>
          <p:cNvSpPr>
            <a:spLocks noGrp="1"/>
          </p:cNvSpPr>
          <p:nvPr>
            <p:ph type="title"/>
          </p:nvPr>
        </p:nvSpPr>
        <p:spPr/>
        <p:txBody>
          <a:bodyPr/>
          <a:lstStyle/>
          <a:p>
            <a:r>
              <a:rPr lang="en-US" dirty="0"/>
              <a:t>Interim Report Implementation Highlights</a:t>
            </a:r>
          </a:p>
        </p:txBody>
      </p:sp>
      <p:sp>
        <p:nvSpPr>
          <p:cNvPr id="6" name="Text Placeholder 5">
            <a:extLst>
              <a:ext uri="{FF2B5EF4-FFF2-40B4-BE49-F238E27FC236}">
                <a16:creationId xmlns:a16="http://schemas.microsoft.com/office/drawing/2014/main" id="{C9D755DB-03BE-4B9C-E941-A77829CFE950}"/>
              </a:ext>
            </a:extLst>
          </p:cNvPr>
          <p:cNvSpPr>
            <a:spLocks noGrp="1"/>
          </p:cNvSpPr>
          <p:nvPr>
            <p:ph type="body" idx="1"/>
          </p:nvPr>
        </p:nvSpPr>
        <p:spPr/>
        <p:txBody>
          <a:bodyPr/>
          <a:lstStyle/>
          <a:p>
            <a:r>
              <a:rPr lang="en-US" dirty="0"/>
              <a:t>Modernization</a:t>
            </a:r>
          </a:p>
        </p:txBody>
      </p:sp>
      <p:sp>
        <p:nvSpPr>
          <p:cNvPr id="7" name="Content Placeholder 6">
            <a:extLst>
              <a:ext uri="{FF2B5EF4-FFF2-40B4-BE49-F238E27FC236}">
                <a16:creationId xmlns:a16="http://schemas.microsoft.com/office/drawing/2014/main" id="{BA57B30F-EABD-9742-583F-FC7419D0C8A2}"/>
              </a:ext>
            </a:extLst>
          </p:cNvPr>
          <p:cNvSpPr>
            <a:spLocks noGrp="1"/>
          </p:cNvSpPr>
          <p:nvPr>
            <p:ph sz="half" idx="2"/>
          </p:nvPr>
        </p:nvSpPr>
        <p:spPr/>
        <p:txBody>
          <a:bodyPr vert="horz" lIns="91440" tIns="45720" rIns="91440" bIns="45720" rtlCol="0" anchor="t">
            <a:normAutofit/>
          </a:bodyPr>
          <a:lstStyle/>
          <a:p>
            <a:r>
              <a:rPr lang="en-US" sz="2200" dirty="0">
                <a:cs typeface="Arial"/>
              </a:rPr>
              <a:t>Made all RAPIDS data publicly available via Data Dashboards</a:t>
            </a:r>
          </a:p>
          <a:p>
            <a:r>
              <a:rPr lang="en-US" sz="2200" dirty="0">
                <a:cs typeface="Arial"/>
              </a:rPr>
              <a:t>Updated and/or launched on-line tools including Standards Builder and Online </a:t>
            </a:r>
            <a:r>
              <a:rPr lang="en-US" sz="2200" dirty="0" err="1">
                <a:cs typeface="Arial"/>
              </a:rPr>
              <a:t>Apprenticeability</a:t>
            </a:r>
            <a:r>
              <a:rPr lang="en-US" sz="2200" dirty="0">
                <a:cs typeface="Arial"/>
              </a:rPr>
              <a:t> Request (OAR) Tool</a:t>
            </a:r>
          </a:p>
          <a:p>
            <a:r>
              <a:rPr lang="en-US" sz="2200" dirty="0">
                <a:cs typeface="Arial"/>
              </a:rPr>
              <a:t>Launched updating of Apprenticeship Regulations based in part on ACA recommendations (ongoing)</a:t>
            </a:r>
          </a:p>
        </p:txBody>
      </p:sp>
      <p:sp>
        <p:nvSpPr>
          <p:cNvPr id="8" name="Text Placeholder 7">
            <a:extLst>
              <a:ext uri="{FF2B5EF4-FFF2-40B4-BE49-F238E27FC236}">
                <a16:creationId xmlns:a16="http://schemas.microsoft.com/office/drawing/2014/main" id="{3D2A047D-9B06-BCA1-20AF-E1F1B92A3E96}"/>
              </a:ext>
            </a:extLst>
          </p:cNvPr>
          <p:cNvSpPr>
            <a:spLocks noGrp="1"/>
          </p:cNvSpPr>
          <p:nvPr>
            <p:ph type="body" sz="quarter" idx="3"/>
          </p:nvPr>
        </p:nvSpPr>
        <p:spPr/>
        <p:txBody>
          <a:bodyPr/>
          <a:lstStyle/>
          <a:p>
            <a:r>
              <a:rPr lang="en-US" dirty="0"/>
              <a:t>IENES</a:t>
            </a:r>
          </a:p>
        </p:txBody>
      </p:sp>
      <p:sp>
        <p:nvSpPr>
          <p:cNvPr id="9" name="Content Placeholder 8">
            <a:extLst>
              <a:ext uri="{FF2B5EF4-FFF2-40B4-BE49-F238E27FC236}">
                <a16:creationId xmlns:a16="http://schemas.microsoft.com/office/drawing/2014/main" id="{9C00279B-31C8-848D-8B7C-7213FC67AF3C}"/>
              </a:ext>
            </a:extLst>
          </p:cNvPr>
          <p:cNvSpPr>
            <a:spLocks noGrp="1"/>
          </p:cNvSpPr>
          <p:nvPr>
            <p:ph sz="quarter" idx="4"/>
          </p:nvPr>
        </p:nvSpPr>
        <p:spPr/>
        <p:txBody>
          <a:bodyPr vert="horz" lIns="91440" tIns="45720" rIns="91440" bIns="45720" rtlCol="0" anchor="t">
            <a:normAutofit/>
          </a:bodyPr>
          <a:lstStyle/>
          <a:p>
            <a:r>
              <a:rPr lang="en-US" sz="2200" dirty="0">
                <a:cs typeface="Arial"/>
              </a:rPr>
              <a:t>Apprenticeship Ambassadors</a:t>
            </a:r>
          </a:p>
          <a:p>
            <a:r>
              <a:rPr lang="en-US" sz="2200" dirty="0">
                <a:cs typeface="Arial"/>
              </a:rPr>
              <a:t>Re-Launched </a:t>
            </a:r>
            <a:r>
              <a:rPr lang="en-US" sz="2200" dirty="0" err="1">
                <a:cs typeface="Arial"/>
              </a:rPr>
              <a:t>Apprenticeship.USA</a:t>
            </a:r>
            <a:endParaRPr lang="en-US" sz="2200" dirty="0">
              <a:cs typeface="Arial"/>
            </a:endParaRPr>
          </a:p>
          <a:p>
            <a:r>
              <a:rPr lang="en-US" sz="2200" dirty="0">
                <a:cs typeface="Arial"/>
              </a:rPr>
              <a:t>Refreshed Apprenticeship.gov based on user experience</a:t>
            </a:r>
          </a:p>
          <a:p>
            <a:r>
              <a:rPr lang="en-US" sz="2200" dirty="0">
                <a:cs typeface="Arial"/>
              </a:rPr>
              <a:t>Continued expansion of Intermediaries</a:t>
            </a:r>
          </a:p>
          <a:p>
            <a:r>
              <a:rPr lang="en-US" sz="2200" dirty="0">
                <a:cs typeface="Arial"/>
              </a:rPr>
              <a:t>Launched Industry Liaisons</a:t>
            </a:r>
          </a:p>
          <a:p>
            <a:r>
              <a:rPr lang="en-US" sz="2200" dirty="0">
                <a:cs typeface="Arial"/>
              </a:rPr>
              <a:t>Established Formula Funding for States</a:t>
            </a:r>
          </a:p>
        </p:txBody>
      </p:sp>
      <p:sp>
        <p:nvSpPr>
          <p:cNvPr id="5" name="Slide Number Placeholder 4">
            <a:extLst>
              <a:ext uri="{FF2B5EF4-FFF2-40B4-BE49-F238E27FC236}">
                <a16:creationId xmlns:a16="http://schemas.microsoft.com/office/drawing/2014/main" id="{26BC0C02-1DD9-E91D-B588-A91ED6A2844F}"/>
              </a:ext>
            </a:extLst>
          </p:cNvPr>
          <p:cNvSpPr>
            <a:spLocks noGrp="1"/>
          </p:cNvSpPr>
          <p:nvPr>
            <p:ph type="sldNum" sz="quarter" idx="12"/>
          </p:nvPr>
        </p:nvSpPr>
        <p:spPr/>
        <p:txBody>
          <a:bodyPr/>
          <a:lstStyle/>
          <a:p>
            <a:fld id="{9427801F-9CE3-415A-8DE2-4581E6892BA4}" type="slidenum">
              <a:rPr lang="en-US" smtClean="0"/>
              <a:t>60</a:t>
            </a:fld>
            <a:endParaRPr lang="en-US"/>
          </a:p>
        </p:txBody>
      </p:sp>
    </p:spTree>
    <p:extLst>
      <p:ext uri="{BB962C8B-B14F-4D97-AF65-F5344CB8AC3E}">
        <p14:creationId xmlns:p14="http://schemas.microsoft.com/office/powerpoint/2010/main" val="8614148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5800BB7-8F01-21DD-A1EC-60AC8E0FCBF1}"/>
              </a:ext>
            </a:extLst>
          </p:cNvPr>
          <p:cNvSpPr>
            <a:spLocks noGrp="1"/>
          </p:cNvSpPr>
          <p:nvPr>
            <p:ph type="title"/>
          </p:nvPr>
        </p:nvSpPr>
        <p:spPr/>
        <p:txBody>
          <a:bodyPr/>
          <a:lstStyle/>
          <a:p>
            <a:r>
              <a:rPr lang="en-US" b="1" dirty="0"/>
              <a:t>Road Ahead</a:t>
            </a:r>
            <a:endParaRPr lang="en-US" b="1" dirty="0">
              <a:cs typeface="Arial"/>
            </a:endParaRPr>
          </a:p>
        </p:txBody>
      </p:sp>
      <p:sp>
        <p:nvSpPr>
          <p:cNvPr id="9" name="Content Placeholder 8">
            <a:extLst>
              <a:ext uri="{FF2B5EF4-FFF2-40B4-BE49-F238E27FC236}">
                <a16:creationId xmlns:a16="http://schemas.microsoft.com/office/drawing/2014/main" id="{EB4DEA22-92C4-9C3E-17A9-2701EBDEF2AD}"/>
              </a:ext>
            </a:extLst>
          </p:cNvPr>
          <p:cNvSpPr>
            <a:spLocks noGrp="1"/>
          </p:cNvSpPr>
          <p:nvPr>
            <p:ph idx="1"/>
          </p:nvPr>
        </p:nvSpPr>
        <p:spPr>
          <a:xfrm>
            <a:off x="838200" y="1948441"/>
            <a:ext cx="10744200" cy="4228522"/>
          </a:xfrm>
        </p:spPr>
        <p:txBody>
          <a:bodyPr vert="horz" lIns="91440" tIns="45720" rIns="91440" bIns="45720" rtlCol="0" anchor="t">
            <a:normAutofit/>
          </a:bodyPr>
          <a:lstStyle/>
          <a:p>
            <a:r>
              <a:rPr lang="en-US" b="1" dirty="0"/>
              <a:t>Charter Renewal:  </a:t>
            </a:r>
            <a:r>
              <a:rPr lang="en-US" dirty="0"/>
              <a:t>Anticipate public notice of charter renewal later this month</a:t>
            </a:r>
          </a:p>
          <a:p>
            <a:r>
              <a:rPr lang="en-US" b="1" dirty="0"/>
              <a:t>Membership Solicitation:  </a:t>
            </a:r>
            <a:r>
              <a:rPr lang="en-US" dirty="0"/>
              <a:t>Anticipate solicitation for nominations by end of month.</a:t>
            </a:r>
          </a:p>
          <a:p>
            <a:pPr lvl="1"/>
            <a:r>
              <a:rPr lang="en-US" dirty="0"/>
              <a:t>All ACA members interested in serving an additional 2 year term should re-submit their nomination materials</a:t>
            </a:r>
          </a:p>
          <a:p>
            <a:pPr lvl="1"/>
            <a:r>
              <a:rPr lang="en-US" dirty="0"/>
              <a:t>Note:  Application process will be electronic and materials should be submitted via portal info program.</a:t>
            </a:r>
          </a:p>
          <a:p>
            <a:r>
              <a:rPr lang="en-US" b="1" dirty="0"/>
              <a:t>Membership Announcements:  </a:t>
            </a:r>
            <a:r>
              <a:rPr lang="en-US" dirty="0"/>
              <a:t>TBD (Summer/Fall)</a:t>
            </a:r>
          </a:p>
          <a:p>
            <a:r>
              <a:rPr lang="en-US" b="1" dirty="0"/>
              <a:t>Next ACA Meeting:  </a:t>
            </a:r>
            <a:r>
              <a:rPr lang="en-US" dirty="0"/>
              <a:t>TBD (Fall)</a:t>
            </a:r>
          </a:p>
        </p:txBody>
      </p:sp>
      <p:sp>
        <p:nvSpPr>
          <p:cNvPr id="7" name="Slide Number Placeholder 6">
            <a:extLst>
              <a:ext uri="{FF2B5EF4-FFF2-40B4-BE49-F238E27FC236}">
                <a16:creationId xmlns:a16="http://schemas.microsoft.com/office/drawing/2014/main" id="{C7F860FB-9C36-F11F-E688-C604D5F4CC8C}"/>
              </a:ext>
            </a:extLst>
          </p:cNvPr>
          <p:cNvSpPr>
            <a:spLocks noGrp="1"/>
          </p:cNvSpPr>
          <p:nvPr>
            <p:ph type="sldNum" sz="quarter" idx="12"/>
          </p:nvPr>
        </p:nvSpPr>
        <p:spPr/>
        <p:txBody>
          <a:bodyPr/>
          <a:lstStyle/>
          <a:p>
            <a:fld id="{9427801F-9CE3-415A-8DE2-4581E6892BA4}" type="slidenum">
              <a:rPr lang="en-US" smtClean="0"/>
              <a:t>61</a:t>
            </a:fld>
            <a:endParaRPr lang="en-US"/>
          </a:p>
        </p:txBody>
      </p:sp>
    </p:spTree>
    <p:extLst>
      <p:ext uri="{BB962C8B-B14F-4D97-AF65-F5344CB8AC3E}">
        <p14:creationId xmlns:p14="http://schemas.microsoft.com/office/powerpoint/2010/main" val="9254221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17420"/>
            <a:ext cx="12192000" cy="3223260"/>
          </a:xfrm>
        </p:spPr>
        <p:txBody>
          <a:bodyPr>
            <a:normAutofit/>
          </a:bodyPr>
          <a:lstStyle/>
          <a:p>
            <a:pPr algn="ctr"/>
            <a:r>
              <a:rPr lang="en-US" sz="4400" b="1" dirty="0"/>
              <a:t>Public Comment</a:t>
            </a:r>
            <a:endParaRPr lang="en-US" b="1" dirty="0"/>
          </a:p>
        </p:txBody>
      </p:sp>
      <p:sp>
        <p:nvSpPr>
          <p:cNvPr id="5" name="Slide Number Placeholder 4"/>
          <p:cNvSpPr>
            <a:spLocks noGrp="1"/>
          </p:cNvSpPr>
          <p:nvPr>
            <p:ph type="sldNum" sz="quarter" idx="12"/>
          </p:nvPr>
        </p:nvSpPr>
        <p:spPr/>
        <p:txBody>
          <a:bodyPr/>
          <a:lstStyle/>
          <a:p>
            <a:fld id="{9427801F-9CE3-415A-8DE2-4581E6892BA4}" type="slidenum">
              <a:rPr lang="en-US" dirty="0" smtClean="0"/>
              <a:t>62</a:t>
            </a:fld>
            <a:endParaRPr lang="en-US" dirty="0"/>
          </a:p>
        </p:txBody>
      </p:sp>
    </p:spTree>
    <p:extLst>
      <p:ext uri="{BB962C8B-B14F-4D97-AF65-F5344CB8AC3E}">
        <p14:creationId xmlns:p14="http://schemas.microsoft.com/office/powerpoint/2010/main" val="28062797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17420"/>
            <a:ext cx="12192000" cy="3223260"/>
          </a:xfrm>
        </p:spPr>
        <p:txBody>
          <a:bodyPr>
            <a:normAutofit/>
          </a:bodyPr>
          <a:lstStyle/>
          <a:p>
            <a:pPr algn="ctr"/>
            <a:r>
              <a:rPr lang="en-US" sz="4400" b="1" dirty="0"/>
              <a:t>Adjourn</a:t>
            </a:r>
            <a:br>
              <a:rPr lang="en-US" dirty="0"/>
            </a:br>
            <a:endParaRPr lang="en-US" b="1" dirty="0"/>
          </a:p>
        </p:txBody>
      </p:sp>
      <p:sp>
        <p:nvSpPr>
          <p:cNvPr id="5" name="Slide Number Placeholder 4"/>
          <p:cNvSpPr>
            <a:spLocks noGrp="1"/>
          </p:cNvSpPr>
          <p:nvPr>
            <p:ph type="sldNum" sz="quarter" idx="12"/>
          </p:nvPr>
        </p:nvSpPr>
        <p:spPr/>
        <p:txBody>
          <a:bodyPr/>
          <a:lstStyle/>
          <a:p>
            <a:fld id="{9427801F-9CE3-415A-8DE2-4581E6892BA4}" type="slidenum">
              <a:rPr lang="en-US" dirty="0" smtClean="0"/>
              <a:t>63</a:t>
            </a:fld>
            <a:endParaRPr lang="en-US" dirty="0"/>
          </a:p>
        </p:txBody>
      </p:sp>
    </p:spTree>
    <p:extLst>
      <p:ext uri="{BB962C8B-B14F-4D97-AF65-F5344CB8AC3E}">
        <p14:creationId xmlns:p14="http://schemas.microsoft.com/office/powerpoint/2010/main" val="3844255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8881"/>
            <a:ext cx="10515600" cy="724530"/>
          </a:xfrm>
        </p:spPr>
        <p:txBody>
          <a:bodyPr>
            <a:noAutofit/>
          </a:bodyPr>
          <a:lstStyle/>
          <a:p>
            <a:br>
              <a:rPr lang="en-US" b="1" dirty="0"/>
            </a:br>
            <a:br>
              <a:rPr lang="en-US" b="1" dirty="0"/>
            </a:br>
            <a:r>
              <a:rPr lang="en-US" b="1" dirty="0"/>
              <a:t>Member Roll Call – </a:t>
            </a:r>
            <a:r>
              <a:rPr lang="en-US" b="1" dirty="0">
                <a:solidFill>
                  <a:schemeClr val="accent1"/>
                </a:solidFill>
              </a:rPr>
              <a:t>Labor Representatives</a:t>
            </a:r>
            <a:br>
              <a:rPr lang="en-US" b="1" dirty="0">
                <a:solidFill>
                  <a:schemeClr val="accent1"/>
                </a:solidFill>
                <a:cs typeface="Arial"/>
              </a:rPr>
            </a:br>
            <a:br>
              <a:rPr lang="en-US" b="1" dirty="0"/>
            </a:br>
            <a:endParaRPr lang="en-US" dirty="0">
              <a:solidFill>
                <a:schemeClr val="accent1"/>
              </a:solidFill>
            </a:endParaRPr>
          </a:p>
        </p:txBody>
      </p:sp>
      <p:sp>
        <p:nvSpPr>
          <p:cNvPr id="3" name="Content Placeholder 2"/>
          <p:cNvSpPr>
            <a:spLocks noGrp="1"/>
          </p:cNvSpPr>
          <p:nvPr>
            <p:ph idx="1"/>
          </p:nvPr>
        </p:nvSpPr>
        <p:spPr>
          <a:xfrm>
            <a:off x="838199" y="1603579"/>
            <a:ext cx="11088330" cy="5117896"/>
          </a:xfrm>
        </p:spPr>
        <p:txBody>
          <a:bodyPr vert="horz" lIns="91440" tIns="45720" rIns="91440" bIns="45720" rtlCol="0" anchor="t">
            <a:noAutofit/>
          </a:bodyPr>
          <a:lstStyle/>
          <a:p>
            <a:pPr>
              <a:lnSpc>
                <a:spcPct val="100000"/>
              </a:lnSpc>
            </a:pPr>
            <a:endParaRPr lang="en-US" sz="2700" b="1" dirty="0"/>
          </a:p>
          <a:p>
            <a:pPr>
              <a:lnSpc>
                <a:spcPct val="100000"/>
              </a:lnSpc>
            </a:pPr>
            <a:r>
              <a:rPr lang="en-US" sz="2700" b="1" dirty="0"/>
              <a:t>Vicki L. O’Leary</a:t>
            </a:r>
            <a:r>
              <a:rPr lang="en-US" sz="2700" dirty="0"/>
              <a:t>, General Organizer and Director of Diversity, Ironworkers International</a:t>
            </a:r>
            <a:endParaRPr lang="en-US" sz="2700" dirty="0">
              <a:cs typeface="Arial"/>
            </a:endParaRPr>
          </a:p>
          <a:p>
            <a:pPr>
              <a:lnSpc>
                <a:spcPct val="100000"/>
              </a:lnSpc>
            </a:pPr>
            <a:r>
              <a:rPr lang="en-US" sz="2700" b="1" dirty="0"/>
              <a:t>Bernadette Oliveira-Rivera</a:t>
            </a:r>
            <a:r>
              <a:rPr lang="en-US" sz="2700" dirty="0"/>
              <a:t>, Labor Co-Chair, Laborers’ International Union of North America</a:t>
            </a:r>
            <a:endParaRPr lang="en-US" sz="2700" b="1" dirty="0"/>
          </a:p>
          <a:p>
            <a:pPr>
              <a:lnSpc>
                <a:spcPct val="100000"/>
              </a:lnSpc>
            </a:pPr>
            <a:r>
              <a:rPr lang="en-US" sz="2700" b="1" dirty="0"/>
              <a:t>Anton P. Ruesing</a:t>
            </a:r>
            <a:r>
              <a:rPr lang="en-US" sz="2700" dirty="0"/>
              <a:t>, Executive Director of the International Finishing Trades Institute, International Union of Painters and Allied Trades</a:t>
            </a:r>
            <a:endParaRPr lang="en-US" sz="2700" dirty="0">
              <a:cs typeface="Arial"/>
            </a:endParaRPr>
          </a:p>
          <a:p>
            <a:pPr>
              <a:lnSpc>
                <a:spcPct val="100000"/>
              </a:lnSpc>
            </a:pPr>
            <a:r>
              <a:rPr lang="en-US" sz="2700" b="1" dirty="0"/>
              <a:t>Todd W. Stafford</a:t>
            </a:r>
            <a:r>
              <a:rPr lang="en-US" sz="2700" dirty="0"/>
              <a:t>, Executive Director, Electrical Training ALLIANCE</a:t>
            </a:r>
            <a:endParaRPr lang="en-US" sz="2700" dirty="0">
              <a:cs typeface="Arial"/>
            </a:endParaRPr>
          </a:p>
        </p:txBody>
      </p:sp>
      <p:sp>
        <p:nvSpPr>
          <p:cNvPr id="4" name="Slide Number Placeholder 3"/>
          <p:cNvSpPr>
            <a:spLocks noGrp="1"/>
          </p:cNvSpPr>
          <p:nvPr>
            <p:ph type="sldNum" sz="quarter" idx="12"/>
          </p:nvPr>
        </p:nvSpPr>
        <p:spPr/>
        <p:txBody>
          <a:bodyPr/>
          <a:lstStyle/>
          <a:p>
            <a:fld id="{9427801F-9CE3-415A-8DE2-4581E6892BA4}" type="slidenum">
              <a:rPr lang="en-US" smtClean="0"/>
              <a:t>7</a:t>
            </a:fld>
            <a:endParaRPr lang="en-US" dirty="0"/>
          </a:p>
        </p:txBody>
      </p:sp>
    </p:spTree>
    <p:extLst>
      <p:ext uri="{BB962C8B-B14F-4D97-AF65-F5344CB8AC3E}">
        <p14:creationId xmlns:p14="http://schemas.microsoft.com/office/powerpoint/2010/main" val="2776935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b="1" dirty="0"/>
            </a:br>
            <a:r>
              <a:rPr lang="en-US" b="1" dirty="0"/>
              <a:t>Member Roll Call – </a:t>
            </a:r>
            <a:r>
              <a:rPr lang="en-US" b="1" dirty="0">
                <a:solidFill>
                  <a:schemeClr val="accent1"/>
                </a:solidFill>
              </a:rPr>
              <a:t>Public Representatives</a:t>
            </a:r>
            <a:br>
              <a:rPr lang="en-US" b="1" dirty="0">
                <a:solidFill>
                  <a:schemeClr val="accent1"/>
                </a:solidFill>
              </a:rPr>
            </a:br>
            <a:endParaRPr lang="en-US" dirty="0">
              <a:solidFill>
                <a:schemeClr val="accent1"/>
              </a:solidFill>
            </a:endParaRPr>
          </a:p>
        </p:txBody>
      </p:sp>
      <p:sp>
        <p:nvSpPr>
          <p:cNvPr id="3" name="Content Placeholder 2"/>
          <p:cNvSpPr>
            <a:spLocks noGrp="1"/>
          </p:cNvSpPr>
          <p:nvPr>
            <p:ph idx="1"/>
          </p:nvPr>
        </p:nvSpPr>
        <p:spPr>
          <a:xfrm>
            <a:off x="621723" y="1662571"/>
            <a:ext cx="10740736" cy="4600862"/>
          </a:xfrm>
        </p:spPr>
        <p:txBody>
          <a:bodyPr vert="horz" lIns="91440" tIns="45720" rIns="91440" bIns="45720" rtlCol="0" anchor="t">
            <a:noAutofit/>
          </a:bodyPr>
          <a:lstStyle/>
          <a:p>
            <a:endParaRPr lang="en-US" b="1" dirty="0"/>
          </a:p>
          <a:p>
            <a:pPr>
              <a:lnSpc>
                <a:spcPct val="100000"/>
              </a:lnSpc>
            </a:pPr>
            <a:r>
              <a:rPr lang="it-IT" b="1" dirty="0">
                <a:ea typeface="+mn-lt"/>
                <a:cs typeface="+mn-lt"/>
              </a:rPr>
              <a:t>Todd Berch</a:t>
            </a:r>
            <a:r>
              <a:rPr lang="it-IT" dirty="0">
                <a:ea typeface="+mn-lt"/>
                <a:cs typeface="+mn-lt"/>
              </a:rPr>
              <a:t>, President of the </a:t>
            </a:r>
            <a:r>
              <a:rPr lang="en-US" dirty="0">
                <a:ea typeface="+mn-lt"/>
                <a:cs typeface="+mn-lt"/>
              </a:rPr>
              <a:t>National Association of State and Territorial Apprenticeship Directors (</a:t>
            </a:r>
            <a:r>
              <a:rPr lang="it-IT" dirty="0">
                <a:ea typeface="+mn-lt"/>
                <a:cs typeface="+mn-lt"/>
              </a:rPr>
              <a:t>NASTAD) </a:t>
            </a:r>
            <a:endParaRPr lang="it-IT" i="1" dirty="0">
              <a:cs typeface="Arial"/>
            </a:endParaRPr>
          </a:p>
          <a:p>
            <a:pPr>
              <a:lnSpc>
                <a:spcPct val="100000"/>
              </a:lnSpc>
            </a:pPr>
            <a:r>
              <a:rPr lang="en-US" b="1" dirty="0"/>
              <a:t>Walter G. Bumphus, PhD, </a:t>
            </a:r>
            <a:r>
              <a:rPr lang="en-US" dirty="0"/>
              <a:t>President and CEO, American Association of Community Colleges</a:t>
            </a:r>
            <a:endParaRPr lang="en-US" i="1" dirty="0">
              <a:cs typeface="Arial"/>
            </a:endParaRPr>
          </a:p>
          <a:p>
            <a:pPr>
              <a:lnSpc>
                <a:spcPct val="100000"/>
              </a:lnSpc>
            </a:pPr>
            <a:r>
              <a:rPr lang="en-US" b="1" dirty="0"/>
              <a:t>Erin E. Johansson</a:t>
            </a:r>
            <a:r>
              <a:rPr lang="en-US" dirty="0"/>
              <a:t>, Research Director, Jobs with Justice </a:t>
            </a:r>
            <a:endParaRPr lang="en-US" i="1" dirty="0">
              <a:cs typeface="Arial"/>
            </a:endParaRPr>
          </a:p>
          <a:p>
            <a:pPr>
              <a:lnSpc>
                <a:spcPct val="100000"/>
              </a:lnSpc>
            </a:pPr>
            <a:r>
              <a:rPr lang="it-IT" b="1" dirty="0"/>
              <a:t>Donna Lenhoff</a:t>
            </a:r>
            <a:r>
              <a:rPr lang="it-IT" dirty="0"/>
              <a:t>, Principal, Donna Lenhoff Associates representing Chicago Women in Trades</a:t>
            </a:r>
          </a:p>
          <a:p>
            <a:endParaRPr lang="it-IT" dirty="0">
              <a:cs typeface="Arial"/>
            </a:endParaRPr>
          </a:p>
        </p:txBody>
      </p:sp>
      <p:sp>
        <p:nvSpPr>
          <p:cNvPr id="4" name="Slide Number Placeholder 3"/>
          <p:cNvSpPr>
            <a:spLocks noGrp="1"/>
          </p:cNvSpPr>
          <p:nvPr>
            <p:ph type="sldNum" sz="quarter" idx="12"/>
          </p:nvPr>
        </p:nvSpPr>
        <p:spPr/>
        <p:txBody>
          <a:bodyPr/>
          <a:lstStyle/>
          <a:p>
            <a:fld id="{9427801F-9CE3-415A-8DE2-4581E6892BA4}" type="slidenum">
              <a:rPr lang="en-US" smtClean="0"/>
              <a:t>8</a:t>
            </a:fld>
            <a:endParaRPr lang="en-US" dirty="0"/>
          </a:p>
        </p:txBody>
      </p:sp>
    </p:spTree>
    <p:extLst>
      <p:ext uri="{BB962C8B-B14F-4D97-AF65-F5344CB8AC3E}">
        <p14:creationId xmlns:p14="http://schemas.microsoft.com/office/powerpoint/2010/main" val="126033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Member Roll Call – </a:t>
            </a:r>
            <a:r>
              <a:rPr lang="en-US" b="1" dirty="0">
                <a:solidFill>
                  <a:schemeClr val="accent1"/>
                </a:solidFill>
              </a:rPr>
              <a:t>Public Representatives</a:t>
            </a:r>
            <a:endParaRPr lang="en-US" dirty="0">
              <a:solidFill>
                <a:schemeClr val="accent1"/>
              </a:solidFill>
            </a:endParaRPr>
          </a:p>
        </p:txBody>
      </p:sp>
      <p:sp>
        <p:nvSpPr>
          <p:cNvPr id="3" name="Content Placeholder 2"/>
          <p:cNvSpPr>
            <a:spLocks noGrp="1"/>
          </p:cNvSpPr>
          <p:nvPr>
            <p:ph idx="1"/>
          </p:nvPr>
        </p:nvSpPr>
        <p:spPr>
          <a:xfrm>
            <a:off x="838200" y="1909947"/>
            <a:ext cx="10515600" cy="4228522"/>
          </a:xfrm>
        </p:spPr>
        <p:txBody>
          <a:bodyPr vert="horz" lIns="91440" tIns="45720" rIns="91440" bIns="45720" rtlCol="0" anchor="t">
            <a:noAutofit/>
          </a:bodyPr>
          <a:lstStyle/>
          <a:p>
            <a:pPr>
              <a:lnSpc>
                <a:spcPct val="100000"/>
              </a:lnSpc>
            </a:pPr>
            <a:r>
              <a:rPr lang="en-US" b="1" dirty="0">
                <a:ea typeface="+mn-lt"/>
                <a:cs typeface="+mn-lt"/>
              </a:rPr>
              <a:t>Robbie Melton, PhD,</a:t>
            </a:r>
            <a:r>
              <a:rPr lang="en-US" dirty="0">
                <a:ea typeface="+mn-lt"/>
                <a:cs typeface="+mn-lt"/>
              </a:rPr>
              <a:t> Associate Vice President, Tennessee State University, Smart Global Technology Innovation Center </a:t>
            </a:r>
          </a:p>
          <a:p>
            <a:pPr>
              <a:lnSpc>
                <a:spcPct val="100000"/>
              </a:lnSpc>
            </a:pPr>
            <a:r>
              <a:rPr lang="en-US" b="1" dirty="0"/>
              <a:t>Traci R. Scott</a:t>
            </a:r>
            <a:r>
              <a:rPr lang="en-US" dirty="0"/>
              <a:t>, Vice President of Workforce Development, National Urban League</a:t>
            </a:r>
            <a:endParaRPr lang="en-US" dirty="0">
              <a:cs typeface="Arial" panose="020B0604020202020204"/>
            </a:endParaRPr>
          </a:p>
          <a:p>
            <a:pPr>
              <a:lnSpc>
                <a:spcPct val="100000"/>
              </a:lnSpc>
            </a:pPr>
            <a:r>
              <a:rPr lang="en-US" b="1" dirty="0"/>
              <a:t>Orrian Willis</a:t>
            </a:r>
            <a:r>
              <a:rPr lang="en-US" dirty="0"/>
              <a:t>, Host &amp; Senior Workforce Development Specialist, San Francisco Office of Economic &amp; Workforce Development</a:t>
            </a:r>
            <a:endParaRPr lang="en-US" dirty="0">
              <a:cs typeface="Arial"/>
            </a:endParaRPr>
          </a:p>
          <a:p>
            <a:pPr>
              <a:lnSpc>
                <a:spcPct val="100000"/>
              </a:lnSpc>
            </a:pPr>
            <a:r>
              <a:rPr lang="en-US" b="1" dirty="0"/>
              <a:t>Randi Wolfe, PhD</a:t>
            </a:r>
            <a:r>
              <a:rPr lang="en-US" dirty="0"/>
              <a:t>, Host &amp; Executive Director, Early Care &amp; Education Pathways to Success</a:t>
            </a:r>
            <a:endParaRPr lang="en-US" dirty="0">
              <a:cs typeface="Arial"/>
            </a:endParaRPr>
          </a:p>
        </p:txBody>
      </p:sp>
      <p:sp>
        <p:nvSpPr>
          <p:cNvPr id="4" name="Slide Number Placeholder 3"/>
          <p:cNvSpPr>
            <a:spLocks noGrp="1"/>
          </p:cNvSpPr>
          <p:nvPr>
            <p:ph type="sldNum" sz="quarter" idx="12"/>
          </p:nvPr>
        </p:nvSpPr>
        <p:spPr/>
        <p:txBody>
          <a:bodyPr/>
          <a:lstStyle/>
          <a:p>
            <a:fld id="{9427801F-9CE3-415A-8DE2-4581E6892BA4}" type="slidenum">
              <a:rPr lang="en-US" smtClean="0"/>
              <a:t>9</a:t>
            </a:fld>
            <a:endParaRPr lang="en-US" dirty="0"/>
          </a:p>
        </p:txBody>
      </p:sp>
    </p:spTree>
    <p:extLst>
      <p:ext uri="{BB962C8B-B14F-4D97-AF65-F5344CB8AC3E}">
        <p14:creationId xmlns:p14="http://schemas.microsoft.com/office/powerpoint/2010/main" val="1479326065"/>
      </p:ext>
    </p:extLst>
  </p:cSld>
  <p:clrMapOvr>
    <a:masterClrMapping/>
  </p:clrMapOvr>
</p:sld>
</file>

<file path=ppt/theme/theme1.xml><?xml version="1.0" encoding="utf-8"?>
<a:theme xmlns:a="http://schemas.openxmlformats.org/drawingml/2006/main" name="Office Theme">
  <a:themeElements>
    <a:clrScheme name="ACA Version 1">
      <a:dk1>
        <a:sysClr val="windowText" lastClr="000000"/>
      </a:dk1>
      <a:lt1>
        <a:sysClr val="window" lastClr="FFFFFF"/>
      </a:lt1>
      <a:dk2>
        <a:srgbClr val="464E5C"/>
      </a:dk2>
      <a:lt2>
        <a:srgbClr val="DCDCDD"/>
      </a:lt2>
      <a:accent1>
        <a:srgbClr val="015BAE"/>
      </a:accent1>
      <a:accent2>
        <a:srgbClr val="7D2C28"/>
      </a:accent2>
      <a:accent3>
        <a:srgbClr val="464E5C"/>
      </a:accent3>
      <a:accent4>
        <a:srgbClr val="01407A"/>
      </a:accent4>
      <a:accent5>
        <a:srgbClr val="FA681B"/>
      </a:accent5>
      <a:accent6>
        <a:srgbClr val="0AB0A6"/>
      </a:accent6>
      <a:hlink>
        <a:srgbClr val="4DA7FA"/>
      </a:hlink>
      <a:folHlink>
        <a:srgbClr val="4DA7F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ACA Version 1">
      <a:dk1>
        <a:sysClr val="windowText" lastClr="000000"/>
      </a:dk1>
      <a:lt1>
        <a:sysClr val="window" lastClr="FFFFFF"/>
      </a:lt1>
      <a:dk2>
        <a:srgbClr val="464E5C"/>
      </a:dk2>
      <a:lt2>
        <a:srgbClr val="DCDCDD"/>
      </a:lt2>
      <a:accent1>
        <a:srgbClr val="015BAE"/>
      </a:accent1>
      <a:accent2>
        <a:srgbClr val="7D2C28"/>
      </a:accent2>
      <a:accent3>
        <a:srgbClr val="464E5C"/>
      </a:accent3>
      <a:accent4>
        <a:srgbClr val="01407A"/>
      </a:accent4>
      <a:accent5>
        <a:srgbClr val="FA681B"/>
      </a:accent5>
      <a:accent6>
        <a:srgbClr val="0AB0A6"/>
      </a:accent6>
      <a:hlink>
        <a:srgbClr val="4DA7FA"/>
      </a:hlink>
      <a:folHlink>
        <a:srgbClr val="4DA7F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E560C9AA97DBA4894CCBE0BDDB13F93" ma:contentTypeVersion="10" ma:contentTypeDescription="Create a new document." ma:contentTypeScope="" ma:versionID="1a993aa0fe789852b427300c579b696c">
  <xsd:schema xmlns:xsd="http://www.w3.org/2001/XMLSchema" xmlns:xs="http://www.w3.org/2001/XMLSchema" xmlns:p="http://schemas.microsoft.com/office/2006/metadata/properties" xmlns:ns2="acb6f858-5b0e-45c3-bd2e-a4fb7d4c95bb" xmlns:ns3="e91d525a-018d-4550-8a1e-78b6a8228423" targetNamespace="http://schemas.microsoft.com/office/2006/metadata/properties" ma:root="true" ma:fieldsID="b614737a8d7752d1c508f0d499c4a564" ns2:_="" ns3:_="">
    <xsd:import namespace="acb6f858-5b0e-45c3-bd2e-a4fb7d4c95bb"/>
    <xsd:import namespace="e91d525a-018d-4550-8a1e-78b6a822842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b6f858-5b0e-45c3-bd2e-a4fb7d4c95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1d525a-018d-4550-8a1e-78b6a822842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18681F-92CD-47CC-86B6-D5EACCA02EC1}">
  <ds:schemaRefs>
    <ds:schemaRef ds:uri="http://purl.org/dc/elements/1.1/"/>
    <ds:schemaRef ds:uri="http://schemas.microsoft.com/office/2006/metadata/properties"/>
    <ds:schemaRef ds:uri="e91d525a-018d-4550-8a1e-78b6a8228423"/>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acb6f858-5b0e-45c3-bd2e-a4fb7d4c95bb"/>
    <ds:schemaRef ds:uri="http://www.w3.org/XML/1998/namespace"/>
  </ds:schemaRefs>
</ds:datastoreItem>
</file>

<file path=customXml/itemProps2.xml><?xml version="1.0" encoding="utf-8"?>
<ds:datastoreItem xmlns:ds="http://schemas.openxmlformats.org/officeDocument/2006/customXml" ds:itemID="{F55BA937-4E58-4E4C-9A1B-49C75331D2B4}">
  <ds:schemaRefs>
    <ds:schemaRef ds:uri="http://schemas.microsoft.com/sharepoint/v3/contenttype/forms"/>
  </ds:schemaRefs>
</ds:datastoreItem>
</file>

<file path=customXml/itemProps3.xml><?xml version="1.0" encoding="utf-8"?>
<ds:datastoreItem xmlns:ds="http://schemas.openxmlformats.org/officeDocument/2006/customXml" ds:itemID="{139D281C-8B03-4DD3-BDA7-5C1E1A35AE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b6f858-5b0e-45c3-bd2e-a4fb7d4c95bb"/>
    <ds:schemaRef ds:uri="e91d525a-018d-4550-8a1e-78b6a82284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cf90b97b-be46-4a00-9700-81ce4ff1b7f6}" enabled="0" method="" siteId="{cf90b97b-be46-4a00-9700-81ce4ff1b7f6}" removed="1"/>
</clbl:labelList>
</file>

<file path=docProps/app.xml><?xml version="1.0" encoding="utf-8"?>
<Properties xmlns="http://schemas.openxmlformats.org/officeDocument/2006/extended-properties" xmlns:vt="http://schemas.openxmlformats.org/officeDocument/2006/docPropsVTypes">
  <TotalTime>0</TotalTime>
  <Words>4748</Words>
  <Application>Microsoft Office PowerPoint</Application>
  <PresentationFormat>Widescreen</PresentationFormat>
  <Paragraphs>506</Paragraphs>
  <Slides>63</Slides>
  <Notes>8</Notes>
  <HiddenSlides>0</HiddenSlides>
  <MMClips>0</MMClips>
  <ScaleCrop>false</ScaleCrop>
  <HeadingPairs>
    <vt:vector size="4" baseType="variant">
      <vt:variant>
        <vt:lpstr>Theme</vt:lpstr>
      </vt:variant>
      <vt:variant>
        <vt:i4>2</vt:i4>
      </vt:variant>
      <vt:variant>
        <vt:lpstr>Slide Titles</vt:lpstr>
      </vt:variant>
      <vt:variant>
        <vt:i4>63</vt:i4>
      </vt:variant>
    </vt:vector>
  </HeadingPairs>
  <TitlesOfParts>
    <vt:vector size="65" baseType="lpstr">
      <vt:lpstr>Office Theme</vt:lpstr>
      <vt:lpstr>1_Office Theme</vt:lpstr>
      <vt:lpstr>PowerPoint Presentation</vt:lpstr>
      <vt:lpstr>Call to Order</vt:lpstr>
      <vt:lpstr>Member Roll Call – Employer Representatives</vt:lpstr>
      <vt:lpstr>Member Roll Call – Employer Representatives</vt:lpstr>
      <vt:lpstr>  Member Roll Call – Labor Representatives  </vt:lpstr>
      <vt:lpstr>  Member Roll Call – Labor Representatives  </vt:lpstr>
      <vt:lpstr>  Member Roll Call – Labor Representatives  </vt:lpstr>
      <vt:lpstr> Member Roll Call – Public Representatives </vt:lpstr>
      <vt:lpstr>Member Roll Call – Public Representatives</vt:lpstr>
      <vt:lpstr>Member Roll Call – Ex Officio Representatives</vt:lpstr>
      <vt:lpstr>Member Roll Call – Ex Officio Representatives</vt:lpstr>
      <vt:lpstr>PowerPoint Presentation</vt:lpstr>
      <vt:lpstr>PowerPoint Presentation</vt:lpstr>
      <vt:lpstr>Agenda Overview</vt:lpstr>
      <vt:lpstr>Agenda Overview - 1</vt:lpstr>
      <vt:lpstr>Agenda Overview - 2</vt:lpstr>
      <vt:lpstr>Agenda Overview - 3</vt:lpstr>
      <vt:lpstr>Agenda Overview - 4</vt:lpstr>
      <vt:lpstr>Agenda Overview - 5</vt:lpstr>
      <vt:lpstr>PowerPoint Presentation</vt:lpstr>
      <vt:lpstr>PowerPoint Presentation</vt:lpstr>
      <vt:lpstr>PowerPoint Presentation</vt:lpstr>
      <vt:lpstr>PowerPoint Presentation</vt:lpstr>
      <vt:lpstr>30-Minute Moderated Panel: Innovations and DEIA Impacts in Apprenticeship for the Building Trades</vt:lpstr>
      <vt:lpstr>Break </vt:lpstr>
      <vt:lpstr>PowerPoint Presentation</vt:lpstr>
      <vt:lpstr>Family Sustaining Wages Discussion - continued</vt:lpstr>
      <vt:lpstr>Pathways Subcommittee: Implications/Operationalization on Wages</vt:lpstr>
      <vt:lpstr>DEIA:  Implications/Operationalization on Wages</vt:lpstr>
      <vt:lpstr>IENES Group 1: Living Wage Considerations</vt:lpstr>
      <vt:lpstr>IENES Group 2: AREAS AROUND WHICH TO DEVELOP ADDITIONAL RECOMMENDATIONS RELATED TO WAGES AND REGISTERED APPRENTICES </vt:lpstr>
      <vt:lpstr>Modernization:   Implications/Operationalization on Wages</vt:lpstr>
      <vt:lpstr>Lunch </vt:lpstr>
      <vt:lpstr>PowerPoint Presentation</vt:lpstr>
      <vt:lpstr>PowerPoint Presentation</vt:lpstr>
      <vt:lpstr>Summary of Final Issue Paper</vt:lpstr>
      <vt:lpstr>Highlight Changes from the March Meeting</vt:lpstr>
      <vt:lpstr>Open Discussion and Full Committee Vote</vt:lpstr>
      <vt:lpstr>PowerPoint Presentation</vt:lpstr>
      <vt:lpstr>Summary of Final Issue Paper</vt:lpstr>
      <vt:lpstr>Highlight Changes from the March Meeting</vt:lpstr>
      <vt:lpstr>Open Discussion and Full Committee Vote</vt:lpstr>
      <vt:lpstr>PowerPoint Presentation</vt:lpstr>
      <vt:lpstr>Industry Engagement in New and Emerging Sectors Subcommittee Issue Paper Topic</vt:lpstr>
      <vt:lpstr>Updates to the Issue Paper</vt:lpstr>
      <vt:lpstr>Recommendations, Best Practices and Definitions</vt:lpstr>
      <vt:lpstr>Open Discussion and Full Committee Vote</vt:lpstr>
      <vt:lpstr>PowerPoint Presentation</vt:lpstr>
      <vt:lpstr>Summary of Final Issue Papers/Recommendations</vt:lpstr>
      <vt:lpstr>Highlight Changes from the March Meeting</vt:lpstr>
      <vt:lpstr>Open Discussion and Full Committee Vote</vt:lpstr>
      <vt:lpstr>Break </vt:lpstr>
      <vt:lpstr>PowerPoint Presentation</vt:lpstr>
      <vt:lpstr>Options Available to the Committee</vt:lpstr>
      <vt:lpstr>Open Discussion and Full Committee Vote</vt:lpstr>
      <vt:lpstr>PowerPoint Presentation</vt:lpstr>
      <vt:lpstr>The Road Ahead and Next Steps</vt:lpstr>
      <vt:lpstr>Interim Report Recommendations Status Update</vt:lpstr>
      <vt:lpstr>Interim Report Implementation Highlights</vt:lpstr>
      <vt:lpstr>Interim Report Implementation Highlights</vt:lpstr>
      <vt:lpstr>Road Ahead</vt:lpstr>
      <vt:lpstr>Public Comment</vt:lpstr>
      <vt:lpstr>Adjourn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125</cp:revision>
  <dcterms:created xsi:type="dcterms:W3CDTF">2023-01-06T17:34:15Z</dcterms:created>
  <dcterms:modified xsi:type="dcterms:W3CDTF">2023-05-08T21:04:10Z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0x0101005E560C9AA97DBA4894CCBE0BDDB13F93</vt:lpwstr>
  </property>
</Properties>
</file>